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13" r:id="rId3"/>
    <p:sldId id="312" r:id="rId4"/>
    <p:sldId id="314" r:id="rId5"/>
    <p:sldId id="273" r:id="rId6"/>
    <p:sldId id="287" r:id="rId7"/>
    <p:sldId id="315" r:id="rId8"/>
    <p:sldId id="316" r:id="rId9"/>
  </p:sldIdLst>
  <p:sldSz cx="9144000" cy="6858000" type="screen4x3"/>
  <p:notesSz cx="6858000" cy="9144000"/>
  <p:defaultText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59"/>
    <a:srgbClr val="F1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1" autoAdjust="0"/>
    <p:restoredTop sz="48547" autoAdjust="0"/>
  </p:normalViewPr>
  <p:slideViewPr>
    <p:cSldViewPr>
      <p:cViewPr varScale="1">
        <p:scale>
          <a:sx n="45" d="100"/>
          <a:sy n="45" d="100"/>
        </p:scale>
        <p:origin x="-2776" y="-1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98AE2-1361-46B1-B8C8-F3F3B1C64E24}" type="datetimeFigureOut">
              <a:rPr lang="en-US" smtClean="0"/>
              <a:pPr/>
              <a:t>16-04-18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04075-5265-4E90-9802-6F1FF2275C31}" type="slidenum">
              <a:rPr lang="en-US" smtClean="0"/>
              <a:pPr/>
              <a:t>‹#›</a:t>
            </a:fld>
            <a:endParaRPr lang="en-US"/>
          </a:p>
        </p:txBody>
      </p:sp>
    </p:spTree>
    <p:extLst>
      <p:ext uri="{BB962C8B-B14F-4D97-AF65-F5344CB8AC3E}">
        <p14:creationId xmlns:p14="http://schemas.microsoft.com/office/powerpoint/2010/main" val="670167507"/>
      </p:ext>
    </p:extLst>
  </p:cSld>
  <p:clrMap bg1="lt1" tx1="dk1" bg2="lt2" tx2="dk2" accent1="accent1" accent2="accent2" accent3="accent3" accent4="accent4" accent5="accent5" accent6="accent6" hlink="hlink" folHlink="folHlink"/>
  <p:notesStyle>
    <a:lvl1pPr marL="0" algn="l" defTabSz="914382" rtl="0" eaLnBrk="1" latinLnBrk="0" hangingPunct="1">
      <a:defRPr sz="1200" kern="1200">
        <a:solidFill>
          <a:schemeClr val="tx1"/>
        </a:solidFill>
        <a:latin typeface="+mn-lt"/>
        <a:ea typeface="+mn-ea"/>
        <a:cs typeface="+mn-cs"/>
      </a:defRPr>
    </a:lvl1pPr>
    <a:lvl2pPr marL="457191" algn="l" defTabSz="914382" rtl="0" eaLnBrk="1" latinLnBrk="0" hangingPunct="1">
      <a:defRPr sz="1200" kern="1200">
        <a:solidFill>
          <a:schemeClr val="tx1"/>
        </a:solidFill>
        <a:latin typeface="+mn-lt"/>
        <a:ea typeface="+mn-ea"/>
        <a:cs typeface="+mn-cs"/>
      </a:defRPr>
    </a:lvl2pPr>
    <a:lvl3pPr marL="914382" algn="l" defTabSz="914382" rtl="0" eaLnBrk="1" latinLnBrk="0" hangingPunct="1">
      <a:defRPr sz="1200" kern="1200">
        <a:solidFill>
          <a:schemeClr val="tx1"/>
        </a:solidFill>
        <a:latin typeface="+mn-lt"/>
        <a:ea typeface="+mn-ea"/>
        <a:cs typeface="+mn-cs"/>
      </a:defRPr>
    </a:lvl3pPr>
    <a:lvl4pPr marL="1371573" algn="l" defTabSz="914382" rtl="0" eaLnBrk="1" latinLnBrk="0" hangingPunct="1">
      <a:defRPr sz="1200" kern="1200">
        <a:solidFill>
          <a:schemeClr val="tx1"/>
        </a:solidFill>
        <a:latin typeface="+mn-lt"/>
        <a:ea typeface="+mn-ea"/>
        <a:cs typeface="+mn-cs"/>
      </a:defRPr>
    </a:lvl4pPr>
    <a:lvl5pPr marL="1828764" algn="l" defTabSz="914382" rtl="0" eaLnBrk="1" latinLnBrk="0" hangingPunct="1">
      <a:defRPr sz="1200" kern="1200">
        <a:solidFill>
          <a:schemeClr val="tx1"/>
        </a:solidFill>
        <a:latin typeface="+mn-lt"/>
        <a:ea typeface="+mn-ea"/>
        <a:cs typeface="+mn-cs"/>
      </a:defRPr>
    </a:lvl5pPr>
    <a:lvl6pPr marL="2285955" algn="l" defTabSz="914382" rtl="0" eaLnBrk="1" latinLnBrk="0" hangingPunct="1">
      <a:defRPr sz="1200" kern="1200">
        <a:solidFill>
          <a:schemeClr val="tx1"/>
        </a:solidFill>
        <a:latin typeface="+mn-lt"/>
        <a:ea typeface="+mn-ea"/>
        <a:cs typeface="+mn-cs"/>
      </a:defRPr>
    </a:lvl6pPr>
    <a:lvl7pPr marL="2743146" algn="l" defTabSz="914382" rtl="0" eaLnBrk="1" latinLnBrk="0" hangingPunct="1">
      <a:defRPr sz="1200" kern="1200">
        <a:solidFill>
          <a:schemeClr val="tx1"/>
        </a:solidFill>
        <a:latin typeface="+mn-lt"/>
        <a:ea typeface="+mn-ea"/>
        <a:cs typeface="+mn-cs"/>
      </a:defRPr>
    </a:lvl7pPr>
    <a:lvl8pPr marL="3200336" algn="l" defTabSz="914382" rtl="0" eaLnBrk="1" latinLnBrk="0" hangingPunct="1">
      <a:defRPr sz="1200" kern="1200">
        <a:solidFill>
          <a:schemeClr val="tx1"/>
        </a:solidFill>
        <a:latin typeface="+mn-lt"/>
        <a:ea typeface="+mn-ea"/>
        <a:cs typeface="+mn-cs"/>
      </a:defRPr>
    </a:lvl8pPr>
    <a:lvl9pPr marL="3657526" algn="l" defTabSz="9143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smtClean="0">
                <a:solidFill>
                  <a:schemeClr val="tx1"/>
                </a:solidFill>
                <a:effectLst/>
                <a:latin typeface="+mn-lt"/>
                <a:ea typeface="+mn-ea"/>
                <a:cs typeface="+mn-cs"/>
              </a:rPr>
              <a:t>General Objectives</a:t>
            </a:r>
            <a:r>
              <a:rPr lang="en-US" sz="1200" b="1" i="1"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Learn that the brain is made of cells.</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Learn that there are different types of cells. (While the specific names/functions are introduced, this should not be the focus, instead focus on the fact that not all cells are the same, each has their own specialized function.)</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Introduce the concept that neurons are sending signals in our brain and body.</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Understand that cells are small, we cannot see them with our eyes alone.</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Introduce microscopes as a tool used by neuroscientists to see cells.</a:t>
            </a:r>
            <a:endParaRPr lang="en-CA" sz="1200" kern="1200" dirty="0" smtClean="0">
              <a:solidFill>
                <a:schemeClr val="tx1"/>
              </a:solidFill>
              <a:effectLst/>
              <a:latin typeface="+mn-lt"/>
              <a:ea typeface="+mn-ea"/>
              <a:cs typeface="+mn-cs"/>
            </a:endParaRPr>
          </a:p>
          <a:p>
            <a:pPr marL="0" indent="0">
              <a:buFont typeface="Lucida Grande"/>
              <a:buNone/>
            </a:pPr>
            <a:endParaRPr lang="en-US" sz="120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Tips for Timing</a:t>
            </a:r>
            <a:endParaRPr lang="en-CA" sz="1200" i="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you are often running out of time, to shorten this presentation you can skip the detailed descriptions of cell types other than the neuron.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If you haven’t presented “What are our brains made of?” activity, spend more time on early “REVIEW” slides. </a:t>
            </a:r>
          </a:p>
          <a:p>
            <a:r>
              <a:rPr lang="en-CA" sz="1200" kern="1200" dirty="0" smtClean="0">
                <a:solidFill>
                  <a:schemeClr val="tx1"/>
                </a:solidFill>
                <a:effectLst/>
                <a:latin typeface="+mn-lt"/>
                <a:ea typeface="+mn-ea"/>
                <a:cs typeface="+mn-cs"/>
              </a:rPr>
              <a:t>Another good example of neuronal networks is social media, like Facebook. If you have 4 friends on </a:t>
            </a:r>
            <a:r>
              <a:rPr lang="en-CA" sz="1200" kern="1200" dirty="0" err="1" smtClean="0">
                <a:solidFill>
                  <a:schemeClr val="tx1"/>
                </a:solidFill>
                <a:effectLst/>
                <a:latin typeface="+mn-lt"/>
                <a:ea typeface="+mn-ea"/>
                <a:cs typeface="+mn-cs"/>
              </a:rPr>
              <a:t>facebook</a:t>
            </a:r>
            <a:r>
              <a:rPr lang="en-CA" sz="1200" kern="1200" dirty="0" smtClean="0">
                <a:solidFill>
                  <a:schemeClr val="tx1"/>
                </a:solidFill>
                <a:effectLst/>
                <a:latin typeface="+mn-lt"/>
                <a:ea typeface="+mn-ea"/>
                <a:cs typeface="+mn-cs"/>
              </a:rPr>
              <a:t>, and each of those friends has another 4 friends, then you are connected indirectly to 16 people and directly to 4 people. So if you share a photo on each of your friends’ walls, you will have reached 20 people with that photo. This is how one neuron can activate many others! </a:t>
            </a:r>
          </a:p>
          <a:p>
            <a:pPr lvl="0"/>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604075-5265-4E90-9802-6F1FF2275C31}" type="slidenum">
              <a:rPr lang="en-US" smtClean="0"/>
              <a:pPr/>
              <a:t>1</a:t>
            </a:fld>
            <a:endParaRPr lang="en-US"/>
          </a:p>
        </p:txBody>
      </p:sp>
    </p:spTree>
    <p:extLst>
      <p:ext uri="{BB962C8B-B14F-4D97-AF65-F5344CB8AC3E}">
        <p14:creationId xmlns:p14="http://schemas.microsoft.com/office/powerpoint/2010/main" val="151785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effectLst/>
                <a:latin typeface="+mn-lt"/>
                <a:ea typeface="+mn-ea"/>
                <a:cs typeface="+mn-cs"/>
              </a:rPr>
              <a:t>Slide 2: </a:t>
            </a:r>
            <a:r>
              <a:rPr lang="en-CA" sz="1200" b="0" kern="1200" dirty="0" smtClean="0">
                <a:solidFill>
                  <a:schemeClr val="tx1"/>
                </a:solidFill>
                <a:effectLst/>
                <a:latin typeface="+mn-lt"/>
                <a:ea typeface="+mn-ea"/>
                <a:cs typeface="+mn-cs"/>
              </a:rPr>
              <a:t>Review from activity</a:t>
            </a:r>
            <a:r>
              <a:rPr lang="en-CA" sz="1200" b="0" kern="1200" baseline="0" dirty="0" smtClean="0">
                <a:solidFill>
                  <a:schemeClr val="tx1"/>
                </a:solidFill>
                <a:effectLst/>
                <a:latin typeface="+mn-lt"/>
                <a:ea typeface="+mn-ea"/>
                <a:cs typeface="+mn-cs"/>
              </a:rPr>
              <a:t> “What are our brains made of?” </a:t>
            </a:r>
            <a:endParaRPr lang="en-CA"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This is a cartoon of a neuron.  What makes it unique from other cells in the body is that it has long processes (arms) that it using to communicate with the other neurons and pass information throughout the body. These</a:t>
            </a:r>
            <a:r>
              <a:rPr lang="en-CA" sz="1200" kern="1200" baseline="0" dirty="0" smtClean="0">
                <a:solidFill>
                  <a:schemeClr val="tx1"/>
                </a:solidFill>
                <a:effectLst/>
                <a:latin typeface="+mn-lt"/>
                <a:ea typeface="+mn-ea"/>
                <a:cs typeface="+mn-cs"/>
              </a:rPr>
              <a:t> cells are only able to be seen through the use of a microscope, which can magnify what you are looking at many, many time, like a magnifying glass.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Go through the 3 main parts of the neuron: the cell body, the dendrites, and the axon.  You can go over this a second time having the students say out loud each part as you point to it. </a:t>
            </a:r>
          </a:p>
          <a:p>
            <a:pPr marL="0" marR="0" lvl="0" indent="0" algn="l" defTabSz="91438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might also try using hand gestures for the different parts of a neuron. Ex: put hands up in the air and wiggle fingers for “dendrites” (receiving information), pull arms close to bodies and do cyclic motion for “cell body” (processing the information), and then push arms forward for “axon” (sending the information).</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2</a:t>
            </a:fld>
            <a:endParaRPr lang="en-US"/>
          </a:p>
        </p:txBody>
      </p:sp>
    </p:spTree>
    <p:extLst>
      <p:ext uri="{BB962C8B-B14F-4D97-AF65-F5344CB8AC3E}">
        <p14:creationId xmlns:p14="http://schemas.microsoft.com/office/powerpoint/2010/main" val="148307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a:noFill/>
          <a:ln/>
        </p:spPr>
        <p:txBody>
          <a:bodyPr/>
          <a:lstStyle/>
          <a:p>
            <a:r>
              <a:rPr lang="en-CA" sz="1200" b="1" kern="1200" dirty="0" smtClean="0">
                <a:solidFill>
                  <a:schemeClr val="tx1"/>
                </a:solidFill>
                <a:effectLst/>
                <a:latin typeface="+mn-lt"/>
                <a:ea typeface="+mn-ea"/>
                <a:cs typeface="+mn-cs"/>
              </a:rPr>
              <a:t>Slide 3:  </a:t>
            </a:r>
            <a:r>
              <a:rPr lang="en-CA" sz="1200" b="0" kern="1200" dirty="0" smtClean="0">
                <a:solidFill>
                  <a:schemeClr val="tx1"/>
                </a:solidFill>
                <a:effectLst/>
                <a:latin typeface="+mn-lt"/>
                <a:ea typeface="+mn-ea"/>
                <a:cs typeface="+mn-cs"/>
              </a:rPr>
              <a:t>Review of neuron function</a:t>
            </a: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Neurons are the wiring system of the brain. They communicate by sending signals to each other. These signals are what let us do activities like walk, see, think, and hear.</a:t>
            </a:r>
          </a:p>
          <a:p>
            <a:pPr lvl="0"/>
            <a:r>
              <a:rPr lang="en-CA" sz="1200" kern="1200" dirty="0" smtClean="0">
                <a:solidFill>
                  <a:schemeClr val="tx1"/>
                </a:solidFill>
                <a:effectLst/>
                <a:latin typeface="+mn-lt"/>
                <a:ea typeface="+mn-ea"/>
                <a:cs typeface="+mn-cs"/>
              </a:rPr>
              <a:t>One neuron can be connected to many other neurons forming what we call a network.</a:t>
            </a:r>
          </a:p>
          <a:p>
            <a:pPr lvl="0"/>
            <a:r>
              <a:rPr lang="en-CA" sz="1200" kern="1200" dirty="0" smtClean="0">
                <a:solidFill>
                  <a:schemeClr val="tx1"/>
                </a:solidFill>
                <a:effectLst/>
                <a:latin typeface="+mn-lt"/>
                <a:ea typeface="+mn-ea"/>
                <a:cs typeface="+mn-cs"/>
              </a:rPr>
              <a:t>The brain has about 100 billion neurons. If they were all lined up, they would take up 1000 km, which would take about 200 hours (8.3 days) to walk.</a:t>
            </a:r>
          </a:p>
          <a:p>
            <a:pPr lvl="0"/>
            <a:r>
              <a:rPr lang="en-CA" sz="1200" kern="1200" dirty="0" smtClean="0">
                <a:solidFill>
                  <a:schemeClr val="tx1"/>
                </a:solidFill>
                <a:effectLst/>
                <a:latin typeface="+mn-lt"/>
                <a:ea typeface="+mn-ea"/>
                <a:cs typeface="+mn-cs"/>
              </a:rPr>
              <a:t>Fun fact: There are more neurons in the human brain than there are stars in the Milky Way!</a:t>
            </a:r>
          </a:p>
          <a:p>
            <a:endParaRPr lang="en-CA" sz="1100" dirty="0" smtClean="0"/>
          </a:p>
        </p:txBody>
      </p:sp>
      <p:sp>
        <p:nvSpPr>
          <p:cNvPr id="22532" name="Slide Number Placeholder 3"/>
          <p:cNvSpPr>
            <a:spLocks noGrp="1"/>
          </p:cNvSpPr>
          <p:nvPr>
            <p:ph type="sldNum" sz="quarter" idx="5"/>
          </p:nvPr>
        </p:nvSpPr>
        <p:spPr>
          <a:noFill/>
        </p:spPr>
        <p:txBody>
          <a:bodyPr/>
          <a:lstStyle/>
          <a:p>
            <a:fld id="{01F3E686-642E-4CB7-917A-0CF54B89A515}" type="slidenum">
              <a:rPr lang="en-CA" smtClean="0"/>
              <a:pPr/>
              <a:t>3</a:t>
            </a:fld>
            <a:endParaRPr lang="en-CA" smtClean="0"/>
          </a:p>
        </p:txBody>
      </p:sp>
    </p:spTree>
    <p:extLst>
      <p:ext uri="{BB962C8B-B14F-4D97-AF65-F5344CB8AC3E}">
        <p14:creationId xmlns:p14="http://schemas.microsoft.com/office/powerpoint/2010/main" val="64975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effectLst/>
                <a:latin typeface="+mn-lt"/>
                <a:ea typeface="+mn-ea"/>
                <a:cs typeface="+mn-cs"/>
              </a:rPr>
              <a:t>Slide 4: </a:t>
            </a:r>
            <a:r>
              <a:rPr lang="en-CA" sz="1200" b="0" kern="1200" dirty="0" smtClean="0">
                <a:solidFill>
                  <a:schemeClr val="tx1"/>
                </a:solidFill>
                <a:effectLst/>
                <a:latin typeface="+mn-lt"/>
                <a:ea typeface="+mn-ea"/>
                <a:cs typeface="+mn-cs"/>
              </a:rPr>
              <a:t>Neurons</a:t>
            </a:r>
            <a:r>
              <a:rPr lang="en-CA" sz="1200" b="0" kern="1200" baseline="0" dirty="0" smtClean="0">
                <a:solidFill>
                  <a:schemeClr val="tx1"/>
                </a:solidFill>
                <a:effectLst/>
                <a:latin typeface="+mn-lt"/>
                <a:ea typeface="+mn-ea"/>
                <a:cs typeface="+mn-cs"/>
              </a:rPr>
              <a:t> can send signals!</a:t>
            </a:r>
            <a:endParaRPr lang="en-CA" sz="1200" b="1"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Neurons send signals within our brain and spinal cord, from the brain to the body, and from the body to the brain.</a:t>
            </a:r>
          </a:p>
          <a:p>
            <a:pPr lvl="0"/>
            <a:r>
              <a:rPr lang="en-CA" sz="1200" kern="1200" dirty="0" smtClean="0">
                <a:solidFill>
                  <a:schemeClr val="tx1"/>
                </a:solidFill>
                <a:effectLst/>
                <a:latin typeface="+mn-lt"/>
                <a:ea typeface="+mn-ea"/>
                <a:cs typeface="+mn-cs"/>
              </a:rPr>
              <a:t>The longest axon in the human body extends from the bottom of the spine to the big toe.  In adults this is about 3 feet!  </a:t>
            </a: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Quick activity:</a:t>
            </a:r>
            <a:r>
              <a:rPr lang="en-CA" sz="1200" kern="1200" dirty="0" smtClean="0">
                <a:solidFill>
                  <a:schemeClr val="tx1"/>
                </a:solidFill>
                <a:effectLst/>
                <a:latin typeface="+mn-lt"/>
                <a:ea typeface="+mn-ea"/>
                <a:cs typeface="+mn-cs"/>
              </a:rPr>
              <a:t> Using two students as volunteers (one who measures and one who is measured), measure this length using a string, and then determine the length using a metre stick or ruler. </a:t>
            </a:r>
          </a:p>
          <a:p>
            <a:endParaRPr lang="en-US"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4</a:t>
            </a:fld>
            <a:endParaRPr lang="en-US"/>
          </a:p>
        </p:txBody>
      </p:sp>
    </p:spTree>
    <p:extLst>
      <p:ext uri="{BB962C8B-B14F-4D97-AF65-F5344CB8AC3E}">
        <p14:creationId xmlns:p14="http://schemas.microsoft.com/office/powerpoint/2010/main" val="96638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effectLst/>
                <a:latin typeface="+mn-lt"/>
                <a:ea typeface="+mn-ea"/>
                <a:cs typeface="+mn-cs"/>
              </a:rPr>
              <a:t>Slide 5: (~5-7 min) </a:t>
            </a:r>
            <a:r>
              <a:rPr lang="en-CA" sz="1200" b="0" kern="1200" dirty="0" smtClean="0">
                <a:solidFill>
                  <a:schemeClr val="tx1"/>
                </a:solidFill>
                <a:effectLst/>
                <a:latin typeface="+mn-lt"/>
                <a:ea typeface="+mn-ea"/>
                <a:cs typeface="+mn-cs"/>
              </a:rPr>
              <a:t>Activity</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b="1" baseline="0" dirty="0" smtClean="0"/>
              <a:t>Goal of Activity: </a:t>
            </a:r>
            <a:r>
              <a:rPr lang="en-CA" b="0" baseline="0" dirty="0" smtClean="0"/>
              <a:t>To learn that neurons are a type of cell in our bodies that is very small, that is found in large number in the body, and that can communicate with one another and are able to send messages all across the body.</a:t>
            </a:r>
          </a:p>
          <a:p>
            <a:endParaRPr lang="en-CA" b="0" baseline="0" dirty="0" smtClean="0"/>
          </a:p>
          <a:p>
            <a:r>
              <a:rPr lang="en-CA" b="1" baseline="0" dirty="0" smtClean="0"/>
              <a:t>Activity Instructions for Teachers: </a:t>
            </a:r>
            <a:r>
              <a:rPr lang="en-CA" b="0" baseline="0" dirty="0" smtClean="0"/>
              <a:t>Ask students the following questions, allowing them some time to think and answer. Help and prompt them. If they struggle to find an answer, tell them the answer below. </a:t>
            </a:r>
          </a:p>
          <a:p>
            <a:endParaRPr lang="en-CA" b="0" baseline="0" dirty="0" smtClean="0"/>
          </a:p>
          <a:p>
            <a:pPr lvl="0"/>
            <a:r>
              <a:rPr lang="en-CA" sz="1200" b="0" kern="1200" dirty="0" smtClean="0">
                <a:solidFill>
                  <a:schemeClr val="tx1"/>
                </a:solidFill>
                <a:effectLst/>
                <a:latin typeface="+mn-lt"/>
                <a:ea typeface="+mn-ea"/>
                <a:cs typeface="+mn-cs"/>
              </a:rPr>
              <a:t>1) How big is a cell?  </a:t>
            </a:r>
          </a:p>
          <a:p>
            <a:pPr marL="171450" indent="-171450">
              <a:buFontTx/>
              <a:buChar char="-"/>
            </a:pPr>
            <a:r>
              <a:rPr lang="en-CA" sz="1200" kern="1200" dirty="0" smtClean="0">
                <a:solidFill>
                  <a:schemeClr val="tx1"/>
                </a:solidFill>
                <a:effectLst/>
                <a:latin typeface="+mn-lt"/>
                <a:ea typeface="+mn-ea"/>
                <a:cs typeface="+mn-cs"/>
              </a:rPr>
              <a:t>Smaller than we can see</a:t>
            </a:r>
            <a:r>
              <a:rPr lang="en-CA" sz="1200" kern="1200" baseline="0" dirty="0" smtClean="0">
                <a:solidFill>
                  <a:schemeClr val="tx1"/>
                </a:solidFill>
                <a:effectLst/>
                <a:latin typeface="+mn-lt"/>
                <a:ea typeface="+mn-ea"/>
                <a:cs typeface="+mn-cs"/>
              </a:rPr>
              <a:t> without help!</a:t>
            </a:r>
            <a:endParaRPr lang="en-CA" sz="1200" kern="1200" dirty="0" smtClean="0">
              <a:solidFill>
                <a:schemeClr val="tx1"/>
              </a:solidFill>
              <a:effectLst/>
              <a:latin typeface="+mn-lt"/>
              <a:ea typeface="+mn-ea"/>
              <a:cs typeface="+mn-cs"/>
            </a:endParaRPr>
          </a:p>
          <a:p>
            <a:pPr marL="171450" indent="-171450">
              <a:buFontTx/>
              <a:buChar char="-"/>
            </a:pPr>
            <a:r>
              <a:rPr lang="en-CA" sz="1200" kern="1200" dirty="0" smtClean="0">
                <a:solidFill>
                  <a:schemeClr val="tx1"/>
                </a:solidFill>
                <a:effectLst/>
                <a:latin typeface="+mn-lt"/>
                <a:ea typeface="+mn-ea"/>
                <a:cs typeface="+mn-cs"/>
              </a:rPr>
              <a:t>The diameter of a neuron ranges from 4 µm (</a:t>
            </a:r>
            <a:r>
              <a:rPr lang="en-CA" sz="1200" i="1" kern="1200" dirty="0" smtClean="0">
                <a:solidFill>
                  <a:schemeClr val="tx1"/>
                </a:solidFill>
                <a:effectLst/>
                <a:latin typeface="+mn-lt"/>
                <a:ea typeface="+mn-ea"/>
                <a:cs typeface="+mn-cs"/>
              </a:rPr>
              <a:t>=“micrometres”, =0.001mm</a:t>
            </a:r>
            <a:r>
              <a:rPr lang="en-CA" sz="1200" kern="1200" dirty="0" smtClean="0">
                <a:solidFill>
                  <a:schemeClr val="tx1"/>
                </a:solidFill>
                <a:effectLst/>
                <a:latin typeface="+mn-lt"/>
                <a:ea typeface="+mn-ea"/>
                <a:cs typeface="+mn-cs"/>
              </a:rPr>
              <a:t>) (granule cell, which communicates</a:t>
            </a:r>
            <a:r>
              <a:rPr lang="en-CA" sz="1200" kern="1200" baseline="0" dirty="0" smtClean="0">
                <a:solidFill>
                  <a:schemeClr val="tx1"/>
                </a:solidFill>
                <a:effectLst/>
                <a:latin typeface="+mn-lt"/>
                <a:ea typeface="+mn-ea"/>
                <a:cs typeface="+mn-cs"/>
              </a:rPr>
              <a:t> between other brain cells</a:t>
            </a:r>
            <a:r>
              <a:rPr lang="en-CA" sz="1200" kern="1200" dirty="0" smtClean="0">
                <a:solidFill>
                  <a:schemeClr val="tx1"/>
                </a:solidFill>
                <a:effectLst/>
                <a:latin typeface="+mn-lt"/>
                <a:ea typeface="+mn-ea"/>
                <a:cs typeface="+mn-cs"/>
              </a:rPr>
              <a:t>) to 100 </a:t>
            </a:r>
            <a:r>
              <a:rPr lang="en-CA" sz="1200" kern="1200" dirty="0" err="1" smtClean="0">
                <a:solidFill>
                  <a:schemeClr val="tx1"/>
                </a:solidFill>
                <a:effectLst/>
                <a:latin typeface="+mn-lt"/>
                <a:ea typeface="+mn-ea"/>
                <a:cs typeface="+mn-cs"/>
              </a:rPr>
              <a:t>μm</a:t>
            </a:r>
            <a:r>
              <a:rPr lang="en-CA" sz="1200" kern="1200" dirty="0" smtClean="0">
                <a:solidFill>
                  <a:schemeClr val="tx1"/>
                </a:solidFill>
                <a:effectLst/>
                <a:latin typeface="+mn-lt"/>
                <a:ea typeface="+mn-ea"/>
                <a:cs typeface="+mn-cs"/>
              </a:rPr>
              <a:t> (motor neuron, which sends messages from the brain to the muscles).</a:t>
            </a:r>
            <a:r>
              <a:rPr lang="en-CA" sz="1200" kern="1200" baseline="0" dirty="0" smtClean="0">
                <a:solidFill>
                  <a:schemeClr val="tx1"/>
                </a:solidFill>
                <a:effectLst/>
                <a:latin typeface="+mn-lt"/>
                <a:ea typeface="+mn-ea"/>
                <a:cs typeface="+mn-cs"/>
              </a:rPr>
              <a:t> L</a:t>
            </a:r>
            <a:r>
              <a:rPr lang="en-CA" sz="1200" kern="1200" dirty="0" smtClean="0">
                <a:solidFill>
                  <a:schemeClr val="tx1"/>
                </a:solidFill>
                <a:effectLst/>
                <a:latin typeface="+mn-lt"/>
                <a:ea typeface="+mn-ea"/>
                <a:cs typeface="+mn-cs"/>
              </a:rPr>
              <a:t>ength can reach up to several feet (axons).</a:t>
            </a:r>
          </a:p>
          <a:p>
            <a:r>
              <a:rPr lang="en-CA" sz="1200" kern="1200" dirty="0" smtClean="0">
                <a:solidFill>
                  <a:schemeClr val="tx1"/>
                </a:solidFill>
                <a:effectLst/>
                <a:latin typeface="+mn-lt"/>
                <a:ea typeface="+mn-ea"/>
                <a:cs typeface="+mn-cs"/>
              </a:rPr>
              <a:t> </a:t>
            </a:r>
          </a:p>
          <a:p>
            <a:pPr lvl="0"/>
            <a:r>
              <a:rPr lang="en-CA" sz="1200" b="0" kern="1200" dirty="0" smtClean="0">
                <a:solidFill>
                  <a:schemeClr val="tx1"/>
                </a:solidFill>
                <a:effectLst/>
                <a:latin typeface="+mn-lt"/>
                <a:ea typeface="+mn-ea"/>
                <a:cs typeface="+mn-cs"/>
              </a:rPr>
              <a:t>2) How many cells are in the brain (human)? </a:t>
            </a:r>
          </a:p>
          <a:p>
            <a:pPr lvl="0"/>
            <a:r>
              <a:rPr lang="en-CA" sz="1200" kern="1200" dirty="0" smtClean="0">
                <a:solidFill>
                  <a:schemeClr val="tx1"/>
                </a:solidFill>
                <a:effectLst/>
                <a:latin typeface="+mn-lt"/>
                <a:ea typeface="+mn-ea"/>
                <a:cs typeface="+mn-cs"/>
              </a:rPr>
              <a:t>Older figures state the brain contains about 100 billion </a:t>
            </a:r>
            <a:r>
              <a:rPr lang="en-CA" sz="1200" b="1" i="1" kern="1200" dirty="0" smtClean="0">
                <a:solidFill>
                  <a:schemeClr val="tx1"/>
                </a:solidFill>
                <a:effectLst/>
                <a:latin typeface="+mn-lt"/>
                <a:ea typeface="+mn-ea"/>
                <a:cs typeface="+mn-cs"/>
              </a:rPr>
              <a:t>neurons</a:t>
            </a:r>
            <a:r>
              <a:rPr lang="en-CA" sz="1200" kern="1200" dirty="0" smtClean="0">
                <a:solidFill>
                  <a:schemeClr val="tx1"/>
                </a:solidFill>
                <a:effectLst/>
                <a:latin typeface="+mn-lt"/>
                <a:ea typeface="+mn-ea"/>
                <a:cs typeface="+mn-cs"/>
              </a:rPr>
              <a:t> and 500 billion </a:t>
            </a:r>
            <a:r>
              <a:rPr lang="en-CA" sz="1200" b="1" i="1" kern="1200" dirty="0" smtClean="0">
                <a:solidFill>
                  <a:schemeClr val="tx1"/>
                </a:solidFill>
                <a:effectLst/>
                <a:latin typeface="+mn-lt"/>
                <a:ea typeface="+mn-ea"/>
                <a:cs typeface="+mn-cs"/>
              </a:rPr>
              <a:t>glial</a:t>
            </a:r>
            <a:r>
              <a:rPr lang="en-CA" sz="1200" kern="1200" dirty="0" smtClean="0">
                <a:solidFill>
                  <a:schemeClr val="tx1"/>
                </a:solidFill>
                <a:effectLst/>
                <a:latin typeface="+mn-lt"/>
                <a:ea typeface="+mn-ea"/>
                <a:cs typeface="+mn-cs"/>
              </a:rPr>
              <a:t> cells (supporting cells that keep</a:t>
            </a:r>
            <a:r>
              <a:rPr lang="en-CA" sz="1200" kern="1200" baseline="0" dirty="0" smtClean="0">
                <a:solidFill>
                  <a:schemeClr val="tx1"/>
                </a:solidFill>
                <a:effectLst/>
                <a:latin typeface="+mn-lt"/>
                <a:ea typeface="+mn-ea"/>
                <a:cs typeface="+mn-cs"/>
              </a:rPr>
              <a:t> neurons healthy)</a:t>
            </a:r>
            <a:r>
              <a:rPr lang="en-CA" sz="1200" kern="1200" dirty="0" smtClean="0">
                <a:solidFill>
                  <a:schemeClr val="tx1"/>
                </a:solidFill>
                <a:effectLst/>
                <a:latin typeface="+mn-lt"/>
                <a:ea typeface="+mn-ea"/>
                <a:cs typeface="+mn-cs"/>
              </a:rPr>
              <a:t>.  More recently, several studies have suggested that the ratio of glial cells to neurons is actually much lower: about 1 billion neurons and 1 billion glial cells. </a:t>
            </a:r>
          </a:p>
          <a:p>
            <a:r>
              <a:rPr lang="en-CA" sz="1200" kern="1200" dirty="0" smtClean="0">
                <a:solidFill>
                  <a:schemeClr val="tx1"/>
                </a:solidFill>
                <a:effectLst/>
                <a:latin typeface="+mn-lt"/>
                <a:ea typeface="+mn-ea"/>
                <a:cs typeface="+mn-cs"/>
              </a:rPr>
              <a:t> </a:t>
            </a:r>
          </a:p>
          <a:p>
            <a:r>
              <a:rPr lang="en-CA" sz="1200" b="0" kern="1200" dirty="0" smtClean="0">
                <a:solidFill>
                  <a:schemeClr val="tx1"/>
                </a:solidFill>
                <a:effectLst/>
                <a:latin typeface="+mn-lt"/>
                <a:ea typeface="+mn-ea"/>
                <a:cs typeface="+mn-cs"/>
              </a:rPr>
              <a:t>3) How</a:t>
            </a:r>
            <a:r>
              <a:rPr lang="en-CA" sz="1200" b="0" kern="1200" baseline="0" dirty="0" smtClean="0">
                <a:solidFill>
                  <a:schemeClr val="tx1"/>
                </a:solidFill>
                <a:effectLst/>
                <a:latin typeface="+mn-lt"/>
                <a:ea typeface="+mn-ea"/>
                <a:cs typeface="+mn-cs"/>
              </a:rPr>
              <a:t> do neurons communicate?</a:t>
            </a:r>
          </a:p>
          <a:p>
            <a:r>
              <a:rPr lang="en-CA" sz="1200" b="0" kern="1200" baseline="0" dirty="0" smtClean="0">
                <a:solidFill>
                  <a:schemeClr val="tx1"/>
                </a:solidFill>
                <a:effectLst/>
                <a:latin typeface="+mn-lt"/>
                <a:ea typeface="+mn-ea"/>
                <a:cs typeface="+mn-cs"/>
              </a:rPr>
              <a:t>A: Neurons can send signals to each other </a:t>
            </a:r>
            <a:r>
              <a:rPr lang="en-CA" sz="1200" b="0" i="1" kern="1200" baseline="0" dirty="0" smtClean="0">
                <a:solidFill>
                  <a:schemeClr val="tx1"/>
                </a:solidFill>
                <a:effectLst/>
                <a:latin typeface="+mn-lt"/>
                <a:ea typeface="+mn-ea"/>
                <a:cs typeface="+mn-cs"/>
              </a:rPr>
              <a:t>electrically</a:t>
            </a:r>
            <a:r>
              <a:rPr lang="en-CA" sz="1200" b="0" i="0" kern="1200" baseline="0" dirty="0" smtClean="0">
                <a:solidFill>
                  <a:schemeClr val="tx1"/>
                </a:solidFill>
                <a:effectLst/>
                <a:latin typeface="+mn-lt"/>
                <a:ea typeface="+mn-ea"/>
                <a:cs typeface="+mn-cs"/>
              </a:rPr>
              <a:t>, like a computer circuit, or by releasing chemicals that activate other cells (like how chemicals from the outside world activate the cells in your nose to make you smell something).</a:t>
            </a:r>
            <a:endParaRPr lang="en-CA" sz="1200" b="1" kern="1200" dirty="0" smtClean="0">
              <a:solidFill>
                <a:schemeClr val="tx1"/>
              </a:solidFill>
              <a:effectLst/>
              <a:latin typeface="+mn-lt"/>
              <a:ea typeface="+mn-ea"/>
              <a:cs typeface="+mn-cs"/>
            </a:endParaRPr>
          </a:p>
          <a:p>
            <a:endParaRPr lang="en-CA" b="0"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5</a:t>
            </a:fld>
            <a:endParaRPr lang="en-US"/>
          </a:p>
        </p:txBody>
      </p:sp>
    </p:spTree>
    <p:extLst>
      <p:ext uri="{BB962C8B-B14F-4D97-AF65-F5344CB8AC3E}">
        <p14:creationId xmlns:p14="http://schemas.microsoft.com/office/powerpoint/2010/main" val="104285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effectLst/>
                <a:latin typeface="+mn-lt"/>
                <a:ea typeface="+mn-ea"/>
                <a:cs typeface="+mn-cs"/>
              </a:rPr>
              <a:t>Slide 6: (~ 5 -10min) </a:t>
            </a:r>
            <a:r>
              <a:rPr lang="en-CA" sz="1200" b="0" kern="1200" dirty="0" smtClean="0">
                <a:solidFill>
                  <a:schemeClr val="tx1"/>
                </a:solidFill>
                <a:effectLst/>
                <a:latin typeface="+mn-lt"/>
                <a:ea typeface="+mn-ea"/>
                <a:cs typeface="+mn-cs"/>
              </a:rPr>
              <a:t>Activity</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endParaRPr lang="en-CA" sz="1200" b="1" i="1" kern="1200" dirty="0" smtClean="0">
              <a:solidFill>
                <a:schemeClr val="tx1"/>
              </a:solidFill>
              <a:effectLst/>
              <a:latin typeface="+mn-lt"/>
              <a:ea typeface="+mn-ea"/>
              <a:cs typeface="+mn-cs"/>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CA" b="1" baseline="0" dirty="0" smtClean="0"/>
              <a:t>Goal of Activity</a:t>
            </a:r>
            <a:r>
              <a:rPr lang="en-CA" b="1" baseline="0" smtClean="0"/>
              <a:t>: </a:t>
            </a:r>
            <a:r>
              <a:rPr lang="en-CA" sz="1200" b="0" kern="1200" baseline="0" smtClean="0">
                <a:solidFill>
                  <a:schemeClr val="tx1"/>
                </a:solidFill>
                <a:effectLst/>
                <a:latin typeface="+mn-lt"/>
                <a:ea typeface="+mn-ea"/>
                <a:cs typeface="+mn-cs"/>
              </a:rPr>
              <a:t>To </a:t>
            </a:r>
            <a:r>
              <a:rPr lang="en-CA" sz="1200" b="0" kern="1200" baseline="0" dirty="0" smtClean="0">
                <a:solidFill>
                  <a:schemeClr val="tx1"/>
                </a:solidFill>
                <a:effectLst/>
                <a:latin typeface="+mn-lt"/>
                <a:ea typeface="+mn-ea"/>
                <a:cs typeface="+mn-cs"/>
              </a:rPr>
              <a:t>illustrate how n</a:t>
            </a:r>
            <a:r>
              <a:rPr lang="en-CA" sz="1200" kern="1200" dirty="0" smtClean="0">
                <a:solidFill>
                  <a:schemeClr val="tx1"/>
                </a:solidFill>
                <a:effectLst/>
                <a:latin typeface="+mn-lt"/>
                <a:ea typeface="+mn-ea"/>
                <a:cs typeface="+mn-cs"/>
              </a:rPr>
              <a:t>eurons make connections with each other to pass along signals.  One neuron can be connected to thousands of other neurons, forming a neuronal network.</a:t>
            </a:r>
          </a:p>
          <a:p>
            <a:pPr lvl="0"/>
            <a:endParaRPr lang="en-CA" sz="1200" b="1" i="1" kern="1200" dirty="0" smtClean="0">
              <a:solidFill>
                <a:schemeClr val="tx1"/>
              </a:solidFill>
              <a:effectLst/>
              <a:latin typeface="+mn-lt"/>
              <a:ea typeface="+mn-ea"/>
              <a:cs typeface="+mn-cs"/>
            </a:endParaRPr>
          </a:p>
          <a:p>
            <a:pPr lvl="0"/>
            <a:r>
              <a:rPr lang="en-CA" b="1" baseline="0" dirty="0" smtClean="0"/>
              <a:t>Activity Instructions for Teachers: </a:t>
            </a:r>
            <a:r>
              <a:rPr lang="en-CA" sz="1200" kern="1200" dirty="0" smtClean="0">
                <a:solidFill>
                  <a:schemeClr val="tx1"/>
                </a:solidFill>
                <a:effectLst/>
                <a:latin typeface="+mn-lt"/>
                <a:ea typeface="+mn-ea"/>
                <a:cs typeface="+mn-cs"/>
              </a:rPr>
              <a:t>Get everyone to join hands in a line.  Starting at one end, get the student to squeeze the hand on the person next to them, when they feel the squeeze they squeeze the hand of the person next to them and so on. Ask</a:t>
            </a:r>
            <a:r>
              <a:rPr lang="en-CA" sz="1200" kern="1200" baseline="0" dirty="0" smtClean="0">
                <a:solidFill>
                  <a:schemeClr val="tx1"/>
                </a:solidFill>
                <a:effectLst/>
                <a:latin typeface="+mn-lt"/>
                <a:ea typeface="+mn-ea"/>
                <a:cs typeface="+mn-cs"/>
              </a:rPr>
              <a:t> the following questions and provide answers below.</a:t>
            </a: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1) Can they pass signals faster? How fast do signals in the brain travel?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Answer: up to 100-150 m/s depending on the source you read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2) What happens if one person doesn’t squeeze the next person’s hand?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Answer:</a:t>
            </a:r>
            <a:r>
              <a:rPr lang="en-CA" sz="1200" kern="1200" baseline="0" dirty="0" smtClean="0">
                <a:solidFill>
                  <a:schemeClr val="tx1"/>
                </a:solidFill>
                <a:effectLst/>
                <a:latin typeface="+mn-lt"/>
                <a:ea typeface="+mn-ea"/>
                <a:cs typeface="+mn-cs"/>
              </a:rPr>
              <a:t> the signal will not be sent down that pathway that lies next. </a:t>
            </a:r>
          </a:p>
          <a:p>
            <a:pPr lvl="0"/>
            <a:endParaRPr lang="en-CA" sz="1200" kern="1200" baseline="0" dirty="0" smtClean="0">
              <a:solidFill>
                <a:schemeClr val="tx1"/>
              </a:solidFill>
              <a:effectLst/>
              <a:latin typeface="+mn-lt"/>
              <a:ea typeface="+mn-ea"/>
              <a:cs typeface="+mn-cs"/>
            </a:endParaRPr>
          </a:p>
          <a:p>
            <a:pPr lvl="0"/>
            <a:r>
              <a:rPr lang="en-CA" sz="1200" kern="1200" baseline="0" dirty="0" smtClean="0">
                <a:solidFill>
                  <a:schemeClr val="tx1"/>
                </a:solidFill>
                <a:effectLst/>
                <a:latin typeface="+mn-lt"/>
                <a:ea typeface="+mn-ea"/>
                <a:cs typeface="+mn-cs"/>
              </a:rPr>
              <a:t>3) How can neurons send signals to many different places at once? </a:t>
            </a:r>
          </a:p>
          <a:p>
            <a:pPr lvl="0"/>
            <a:endParaRPr lang="en-CA" sz="1200" kern="1200" baseline="0" dirty="0" smtClean="0">
              <a:solidFill>
                <a:schemeClr val="tx1"/>
              </a:solidFill>
              <a:effectLst/>
              <a:latin typeface="+mn-lt"/>
              <a:ea typeface="+mn-ea"/>
              <a:cs typeface="+mn-cs"/>
            </a:endParaRPr>
          </a:p>
          <a:p>
            <a:pPr lvl="0"/>
            <a:r>
              <a:rPr lang="en-CA" sz="1200" kern="1200" baseline="0" dirty="0" smtClean="0">
                <a:solidFill>
                  <a:schemeClr val="tx1"/>
                </a:solidFill>
                <a:effectLst/>
                <a:latin typeface="+mn-lt"/>
                <a:ea typeface="+mn-ea"/>
                <a:cs typeface="+mn-cs"/>
              </a:rPr>
              <a:t>Answer: With branching! Neurons can connect with multiple other neurons, not just one at a time!  </a:t>
            </a:r>
            <a:r>
              <a:rPr lang="en-CA" sz="1200" kern="1200" dirty="0" smtClean="0">
                <a:solidFill>
                  <a:schemeClr val="tx1"/>
                </a:solidFill>
                <a:effectLst/>
                <a:latin typeface="+mn-lt"/>
                <a:ea typeface="+mn-ea"/>
                <a:cs typeface="+mn-cs"/>
              </a:rPr>
              <a:t>You can repeat the activity with a branch point (one person grabbing two people’s hands and sending the “signal” one or both ways) to introduce the concept of a network.</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Note: Some students may suggest that the signals travel at the speed of light.  This is not true; neuronal signals travel much slower.</a:t>
            </a:r>
          </a:p>
          <a:p>
            <a:endParaRPr lang="en-US"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6</a:t>
            </a:fld>
            <a:endParaRPr lang="en-US"/>
          </a:p>
        </p:txBody>
      </p:sp>
    </p:spTree>
    <p:extLst>
      <p:ext uri="{BB962C8B-B14F-4D97-AF65-F5344CB8AC3E}">
        <p14:creationId xmlns:p14="http://schemas.microsoft.com/office/powerpoint/2010/main" val="321128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Slide 7: </a:t>
            </a:r>
            <a:r>
              <a:rPr lang="en-CA" b="0" dirty="0" smtClean="0"/>
              <a:t>What did we</a:t>
            </a:r>
            <a:r>
              <a:rPr lang="en-CA" b="0" baseline="0" dirty="0" smtClean="0"/>
              <a:t> learn today?</a:t>
            </a:r>
          </a:p>
          <a:p>
            <a:endParaRPr lang="en-CA" b="0" baseline="0" dirty="0" smtClean="0"/>
          </a:p>
          <a:p>
            <a:r>
              <a:rPr lang="en-CA" b="1" dirty="0" smtClean="0"/>
              <a:t>Take</a:t>
            </a:r>
            <a:r>
              <a:rPr lang="en-CA" b="1" baseline="0" dirty="0" smtClean="0"/>
              <a:t> Home Message:</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Learn that the brain is made of cells.</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Learn that there are different types of cells. (While the specific names/functions are introduced, this should not be the focus, instead focus on the fact that not all cells are the same, each has their own specialized function.)</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Introduce the concept that neurons are sending signals in our brain and body.</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Understand that cells are small, we cannot see them with our eyes alone.</a:t>
            </a:r>
            <a:endParaRPr lang="en-CA" sz="1200" kern="1200" dirty="0" smtClean="0">
              <a:solidFill>
                <a:schemeClr val="tx1"/>
              </a:solidFill>
              <a:effectLst/>
              <a:latin typeface="+mn-lt"/>
              <a:ea typeface="+mn-ea"/>
              <a:cs typeface="+mn-cs"/>
            </a:endParaRPr>
          </a:p>
          <a:p>
            <a:pPr marL="171450" lvl="0" indent="-171450">
              <a:buFont typeface="Lucida Grande"/>
              <a:buChar char="-"/>
            </a:pPr>
            <a:r>
              <a:rPr lang="en-US" sz="1200" kern="1200" dirty="0" smtClean="0">
                <a:solidFill>
                  <a:schemeClr val="tx1"/>
                </a:solidFill>
                <a:effectLst/>
                <a:latin typeface="+mn-lt"/>
                <a:ea typeface="+mn-ea"/>
                <a:cs typeface="+mn-cs"/>
              </a:rPr>
              <a:t>Introduce microscopes as a tool used by neuroscientists to see cells.</a:t>
            </a:r>
            <a:endParaRPr lang="en-CA" sz="1200" kern="1200" dirty="0" smtClean="0">
              <a:solidFill>
                <a:schemeClr val="tx1"/>
              </a:solidFill>
              <a:effectLst/>
              <a:latin typeface="+mn-lt"/>
              <a:ea typeface="+mn-ea"/>
              <a:cs typeface="+mn-cs"/>
            </a:endParaRPr>
          </a:p>
          <a:p>
            <a:r>
              <a:rPr lang="en-CA" b="1" baseline="0" dirty="0" smtClean="0"/>
              <a:t> </a:t>
            </a:r>
            <a:endParaRPr lang="en-CA" b="1" dirty="0"/>
          </a:p>
        </p:txBody>
      </p:sp>
      <p:sp>
        <p:nvSpPr>
          <p:cNvPr id="4" name="Slide Number Placeholder 3"/>
          <p:cNvSpPr>
            <a:spLocks noGrp="1"/>
          </p:cNvSpPr>
          <p:nvPr>
            <p:ph type="sldNum" sz="quarter" idx="10"/>
          </p:nvPr>
        </p:nvSpPr>
        <p:spPr/>
        <p:txBody>
          <a:bodyPr/>
          <a:lstStyle/>
          <a:p>
            <a:fld id="{AF74BB37-C459-4D82-9BCF-8BB2219EB8D5}" type="slidenum">
              <a:rPr lang="en-CA" smtClean="0"/>
              <a:t>7</a:t>
            </a:fld>
            <a:endParaRPr lang="en-CA"/>
          </a:p>
        </p:txBody>
      </p:sp>
    </p:spTree>
    <p:extLst>
      <p:ext uri="{BB962C8B-B14F-4D97-AF65-F5344CB8AC3E}">
        <p14:creationId xmlns:p14="http://schemas.microsoft.com/office/powerpoint/2010/main" val="297918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Thanks for using</a:t>
            </a:r>
            <a:r>
              <a:rPr lang="en-US" b="1" baseline="0" dirty="0" smtClean="0"/>
              <a:t> the lesson! </a:t>
            </a:r>
            <a:r>
              <a:rPr lang="en-US" b="1" dirty="0" smtClean="0"/>
              <a:t>Please contact the </a:t>
            </a:r>
            <a:r>
              <a:rPr lang="en-US" b="1" dirty="0" err="1" smtClean="0"/>
              <a:t>BrainReach</a:t>
            </a:r>
            <a:r>
              <a:rPr lang="en-US" b="1" baseline="0" dirty="0" smtClean="0"/>
              <a:t> North team anytime at </a:t>
            </a:r>
            <a:r>
              <a:rPr lang="en-US" b="1" baseline="0" dirty="0" err="1" smtClean="0"/>
              <a:t>questions@brainreachnorth.com</a:t>
            </a:r>
            <a:r>
              <a:rPr lang="en-US" b="1" baseline="0" dirty="0" smtClean="0"/>
              <a:t> if you or your students have further questions about this topic or activity.</a:t>
            </a:r>
          </a:p>
          <a:p>
            <a:endParaRPr lang="en-US" b="1" baseline="0" dirty="0" smtClean="0"/>
          </a:p>
          <a:p>
            <a:r>
              <a:rPr lang="en-US" b="1" baseline="0" dirty="0" smtClean="0"/>
              <a:t>You can provide feedback on this lesson plan using this form: http://</a:t>
            </a:r>
            <a:r>
              <a:rPr lang="en-US" b="1" baseline="0" dirty="0" err="1" smtClean="0"/>
              <a:t>goo.gl</a:t>
            </a:r>
            <a:r>
              <a:rPr lang="en-US" b="1" baseline="0" dirty="0" smtClean="0"/>
              <a:t>/forms/oi0ofj03HM</a:t>
            </a:r>
            <a:endParaRPr lang="en-US" b="1" dirty="0"/>
          </a:p>
        </p:txBody>
      </p:sp>
      <p:sp>
        <p:nvSpPr>
          <p:cNvPr id="4" name="Slide Number Placeholder 3"/>
          <p:cNvSpPr>
            <a:spLocks noGrp="1"/>
          </p:cNvSpPr>
          <p:nvPr>
            <p:ph type="sldNum" sz="quarter" idx="10"/>
          </p:nvPr>
        </p:nvSpPr>
        <p:spPr/>
        <p:txBody>
          <a:bodyPr/>
          <a:lstStyle/>
          <a:p>
            <a:fld id="{AF74BB37-C459-4D82-9BCF-8BB2219EB8D5}" type="slidenum">
              <a:rPr lang="en-CA" smtClean="0"/>
              <a:t>8</a:t>
            </a:fld>
            <a:endParaRPr lang="en-CA"/>
          </a:p>
        </p:txBody>
      </p:sp>
    </p:spTree>
    <p:extLst>
      <p:ext uri="{BB962C8B-B14F-4D97-AF65-F5344CB8AC3E}">
        <p14:creationId xmlns:p14="http://schemas.microsoft.com/office/powerpoint/2010/main" val="83845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6" indent="0" algn="ctr">
              <a:buNone/>
              <a:defRPr>
                <a:solidFill>
                  <a:schemeClr val="tx1">
                    <a:tint val="75000"/>
                  </a:schemeClr>
                </a:solidFill>
              </a:defRPr>
            </a:lvl7pPr>
            <a:lvl8pPr marL="3200336"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FCB4AB-FF48-4488-ABE8-F1B50E37699F}" type="datetimeFigureOut">
              <a:rPr lang="en-US" smtClean="0"/>
              <a:pPr/>
              <a:t>16-04-18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CB4AB-FF48-4488-ABE8-F1B50E37699F}" type="datetimeFigureOut">
              <a:rPr lang="en-US" smtClean="0"/>
              <a:pPr/>
              <a:t>16-04-18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CB4AB-FF48-4488-ABE8-F1B50E37699F}" type="datetimeFigureOut">
              <a:rPr lang="en-US" smtClean="0"/>
              <a:pPr/>
              <a:t>16-04-18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CB4AB-FF48-4488-ABE8-F1B50E37699F}" type="datetimeFigureOut">
              <a:rPr lang="en-US" smtClean="0"/>
              <a:pPr/>
              <a:t>16-04-18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91" indent="0">
              <a:buNone/>
              <a:defRPr sz="1800">
                <a:solidFill>
                  <a:schemeClr val="tx1">
                    <a:tint val="75000"/>
                  </a:schemeClr>
                </a:solidFill>
              </a:defRPr>
            </a:lvl2pPr>
            <a:lvl3pPr marL="914382" indent="0">
              <a:buNone/>
              <a:defRPr sz="1600">
                <a:solidFill>
                  <a:schemeClr val="tx1">
                    <a:tint val="75000"/>
                  </a:schemeClr>
                </a:solidFill>
              </a:defRPr>
            </a:lvl3pPr>
            <a:lvl4pPr marL="1371573" indent="0">
              <a:buNone/>
              <a:defRPr sz="1400">
                <a:solidFill>
                  <a:schemeClr val="tx1">
                    <a:tint val="75000"/>
                  </a:schemeClr>
                </a:solidFill>
              </a:defRPr>
            </a:lvl4pPr>
            <a:lvl5pPr marL="1828764" indent="0">
              <a:buNone/>
              <a:defRPr sz="1400">
                <a:solidFill>
                  <a:schemeClr val="tx1">
                    <a:tint val="75000"/>
                  </a:schemeClr>
                </a:solidFill>
              </a:defRPr>
            </a:lvl5pPr>
            <a:lvl6pPr marL="2285955" indent="0">
              <a:buNone/>
              <a:defRPr sz="1400">
                <a:solidFill>
                  <a:schemeClr val="tx1">
                    <a:tint val="75000"/>
                  </a:schemeClr>
                </a:solidFill>
              </a:defRPr>
            </a:lvl6pPr>
            <a:lvl7pPr marL="2743146" indent="0">
              <a:buNone/>
              <a:defRPr sz="1400">
                <a:solidFill>
                  <a:schemeClr val="tx1">
                    <a:tint val="75000"/>
                  </a:schemeClr>
                </a:solidFill>
              </a:defRPr>
            </a:lvl7pPr>
            <a:lvl8pPr marL="3200336" indent="0">
              <a:buNone/>
              <a:defRPr sz="1400">
                <a:solidFill>
                  <a:schemeClr val="tx1">
                    <a:tint val="75000"/>
                  </a:schemeClr>
                </a:solidFill>
              </a:defRPr>
            </a:lvl8pPr>
            <a:lvl9pPr marL="36575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CB4AB-FF48-4488-ABE8-F1B50E37699F}" type="datetimeFigureOut">
              <a:rPr lang="en-US" smtClean="0"/>
              <a:pPr/>
              <a:t>16-04-18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FCB4AB-FF48-4488-ABE8-F1B50E37699F}" type="datetimeFigureOut">
              <a:rPr lang="en-US" smtClean="0"/>
              <a:pPr/>
              <a:t>16-04-18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FCB4AB-FF48-4488-ABE8-F1B50E37699F}" type="datetimeFigureOut">
              <a:rPr lang="en-US" smtClean="0"/>
              <a:pPr/>
              <a:t>16-04-18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FCB4AB-FF48-4488-ABE8-F1B50E37699F}" type="datetimeFigureOut">
              <a:rPr lang="en-US" smtClean="0"/>
              <a:pPr/>
              <a:t>16-04-18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CB4AB-FF48-4488-ABE8-F1B50E37699F}" type="datetimeFigureOut">
              <a:rPr lang="en-US" smtClean="0"/>
              <a:pPr/>
              <a:t>16-04-18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CB4AB-FF48-4488-ABE8-F1B50E37699F}" type="datetimeFigureOut">
              <a:rPr lang="en-US" smtClean="0"/>
              <a:pPr/>
              <a:t>16-04-18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6" indent="0">
              <a:buNone/>
              <a:defRPr sz="2000"/>
            </a:lvl7pPr>
            <a:lvl8pPr marL="3200336"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CB4AB-FF48-4488-ABE8-F1B50E37699F}" type="datetimeFigureOut">
              <a:rPr lang="en-US" smtClean="0"/>
              <a:pPr/>
              <a:t>16-04-18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8" tIns="45718" rIns="9143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8" tIns="45718" rIns="9143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2"/>
            <a:ext cx="2133600" cy="365125"/>
          </a:xfrm>
          <a:prstGeom prst="rect">
            <a:avLst/>
          </a:prstGeom>
        </p:spPr>
        <p:txBody>
          <a:bodyPr vert="horz" lIns="91438" tIns="45718" rIns="91438" bIns="45718" rtlCol="0" anchor="ctr"/>
          <a:lstStyle>
            <a:lvl1pPr algn="l">
              <a:defRPr sz="1200">
                <a:solidFill>
                  <a:schemeClr val="tx1">
                    <a:tint val="75000"/>
                  </a:schemeClr>
                </a:solidFill>
              </a:defRPr>
            </a:lvl1pPr>
          </a:lstStyle>
          <a:p>
            <a:fld id="{FBFCB4AB-FF48-4488-ABE8-F1B50E37699F}" type="datetimeFigureOut">
              <a:rPr lang="en-US" smtClean="0"/>
              <a:pPr/>
              <a:t>16-04-18</a:t>
            </a:fld>
            <a:endParaRPr lang="en-US"/>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91438" tIns="45718" rIns="91438"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8" tIns="45718" rIns="91438" bIns="45718" rtlCol="0" anchor="ctr"/>
          <a:lstStyle>
            <a:lvl1pPr algn="r">
              <a:defRPr sz="1200">
                <a:solidFill>
                  <a:schemeClr val="tx1">
                    <a:tint val="75000"/>
                  </a:schemeClr>
                </a:solidFill>
              </a:defRPr>
            </a:lvl1pPr>
          </a:lstStyle>
          <a:p>
            <a:fld id="{9049E20B-B096-4B5C-AFCB-3D6F55F4A0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82" rtl="0" eaLnBrk="1" latinLnBrk="0" hangingPunct="1">
        <a:spcBef>
          <a:spcPct val="0"/>
        </a:spcBef>
        <a:buNone/>
        <a:defRPr sz="4400" kern="1200">
          <a:solidFill>
            <a:schemeClr val="tx1"/>
          </a:solidFill>
          <a:latin typeface="+mj-lt"/>
          <a:ea typeface="+mj-ea"/>
          <a:cs typeface="+mj-cs"/>
        </a:defRPr>
      </a:lvl1pPr>
    </p:titleStyle>
    <p:bodyStyle>
      <a:lvl1pPr marL="342893" indent="-342893" algn="l" defTabSz="9143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4" algn="l" defTabSz="9143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7" indent="-228595" algn="l" defTabSz="9143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8"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59"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1"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2"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2"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9"/>
          <p:cNvSpPr txBox="1">
            <a:spLocks/>
          </p:cNvSpPr>
          <p:nvPr/>
        </p:nvSpPr>
        <p:spPr>
          <a:xfrm>
            <a:off x="2339752" y="255890"/>
            <a:ext cx="6660232" cy="2018232"/>
          </a:xfrm>
          <a:prstGeom prst="rect">
            <a:avLst/>
          </a:prstGeom>
        </p:spPr>
        <p:txBody>
          <a:bodyPr vert="horz" lIns="91438" tIns="45718" rIns="91438" bIns="45718" rtlCol="0">
            <a:noAutofit/>
            <a:scene3d>
              <a:camera prst="orthographicFront"/>
              <a:lightRig rig="threePt" dir="t"/>
            </a:scene3d>
            <a:sp3d extrusionH="57150">
              <a:bevelT w="38100" h="38100"/>
            </a:sp3d>
          </a:bodyPr>
          <a:lstStyle/>
          <a:p>
            <a:pPr algn="ctr">
              <a:spcBef>
                <a:spcPct val="20000"/>
              </a:spcBef>
              <a:defRPr/>
            </a:pPr>
            <a:r>
              <a:rPr lang="en-US" sz="5400" b="1" dirty="0">
                <a:solidFill>
                  <a:srgbClr val="3EB2E3"/>
                </a:solidFill>
                <a:effectLst>
                  <a:outerShdw blurRad="38100" dist="38100" dir="2700000" algn="tl">
                    <a:srgbClr val="000000">
                      <a:alpha val="43137"/>
                    </a:srgbClr>
                  </a:outerShdw>
                </a:effectLst>
              </a:rPr>
              <a:t>How do neurons communicate?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517" y="2519150"/>
            <a:ext cx="5893524" cy="4053229"/>
          </a:xfrm>
          <a:prstGeom prst="rect">
            <a:avLst/>
          </a:prstGeom>
        </p:spPr>
      </p:pic>
      <p:pic>
        <p:nvPicPr>
          <p:cNvPr id="1026" name="Picture 2" descr="http://www.mcgill.ca/ipn/sites/mcgill.ca.ipn/files/resize/images/brainreachnorthlogo_white-color-592x4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2544217" cy="1912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rain cells_Neuron.jpg"/>
          <p:cNvPicPr>
            <a:picLocks noChangeAspect="1"/>
          </p:cNvPicPr>
          <p:nvPr/>
        </p:nvPicPr>
        <p:blipFill>
          <a:blip r:embed="rId3" cstate="print"/>
          <a:stretch>
            <a:fillRect/>
          </a:stretch>
        </p:blipFill>
        <p:spPr>
          <a:xfrm rot="19699537" flipH="1">
            <a:off x="1641929" y="1192971"/>
            <a:ext cx="5982991" cy="5073207"/>
          </a:xfrm>
          <a:prstGeom prst="rect">
            <a:avLst/>
          </a:prstGeom>
        </p:spPr>
      </p:pic>
      <p:sp>
        <p:nvSpPr>
          <p:cNvPr id="2" name="Title 1"/>
          <p:cNvSpPr>
            <a:spLocks noGrp="1"/>
          </p:cNvSpPr>
          <p:nvPr>
            <p:ph type="title"/>
          </p:nvPr>
        </p:nvSpPr>
        <p:spPr>
          <a:xfrm>
            <a:off x="457200" y="44624"/>
            <a:ext cx="8229600" cy="1143000"/>
          </a:xfrm>
        </p:spPr>
        <p:txBody>
          <a:bodyPr>
            <a:normAutofit/>
            <a:scene3d>
              <a:camera prst="orthographicFront"/>
              <a:lightRig rig="threePt" dir="t"/>
            </a:scene3d>
            <a:sp3d extrusionH="57150">
              <a:bevelT w="38100" h="38100"/>
            </a:sp3d>
          </a:bodyPr>
          <a:lstStyle/>
          <a:p>
            <a:r>
              <a:rPr lang="en-US" sz="5400" b="1" dirty="0">
                <a:solidFill>
                  <a:srgbClr val="3EB2E3"/>
                </a:solidFill>
                <a:effectLst>
                  <a:outerShdw blurRad="38100" dist="38100" dir="2700000" algn="tl">
                    <a:srgbClr val="000000">
                      <a:alpha val="43137"/>
                    </a:srgbClr>
                  </a:outerShdw>
                </a:effectLst>
                <a:latin typeface="+mn-lt"/>
                <a:ea typeface="+mn-ea"/>
                <a:cs typeface="+mn-cs"/>
              </a:rPr>
              <a:t>Neurons</a:t>
            </a:r>
          </a:p>
        </p:txBody>
      </p:sp>
      <p:cxnSp>
        <p:nvCxnSpPr>
          <p:cNvPr id="6" name="Straight Connector 5"/>
          <p:cNvCxnSpPr/>
          <p:nvPr/>
        </p:nvCxnSpPr>
        <p:spPr>
          <a:xfrm>
            <a:off x="3491880" y="4005064"/>
            <a:ext cx="1512168"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223028" y="1844824"/>
            <a:ext cx="828692" cy="2304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23028" y="1844824"/>
            <a:ext cx="792088"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23028" y="1844824"/>
            <a:ext cx="212483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23028" y="1484784"/>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6002" y="1052736"/>
            <a:ext cx="1431226" cy="461665"/>
          </a:xfrm>
          <a:prstGeom prst="rect">
            <a:avLst/>
          </a:prstGeom>
          <a:noFill/>
        </p:spPr>
        <p:txBody>
          <a:bodyPr wrap="none" rtlCol="0">
            <a:spAutoFit/>
          </a:bodyPr>
          <a:lstStyle/>
          <a:p>
            <a:r>
              <a:rPr lang="en-US" sz="2400" b="1" dirty="0" smtClean="0"/>
              <a:t>Dendrites</a:t>
            </a:r>
            <a:endParaRPr lang="en-US" sz="2400" b="1" dirty="0"/>
          </a:p>
        </p:txBody>
      </p:sp>
      <p:sp>
        <p:nvSpPr>
          <p:cNvPr id="24" name="TextBox 23"/>
          <p:cNvSpPr txBox="1"/>
          <p:nvPr/>
        </p:nvSpPr>
        <p:spPr>
          <a:xfrm>
            <a:off x="5004048" y="5805264"/>
            <a:ext cx="1372492" cy="461665"/>
          </a:xfrm>
          <a:prstGeom prst="rect">
            <a:avLst/>
          </a:prstGeom>
          <a:noFill/>
        </p:spPr>
        <p:txBody>
          <a:bodyPr wrap="none" rtlCol="0">
            <a:spAutoFit/>
          </a:bodyPr>
          <a:lstStyle/>
          <a:p>
            <a:r>
              <a:rPr lang="en-US" sz="2400" b="1" dirty="0" smtClean="0"/>
              <a:t>Cell Body</a:t>
            </a:r>
            <a:endParaRPr lang="en-US" sz="2400" b="1" dirty="0"/>
          </a:p>
        </p:txBody>
      </p:sp>
      <p:cxnSp>
        <p:nvCxnSpPr>
          <p:cNvPr id="8" name="Straight Connector 7"/>
          <p:cNvCxnSpPr/>
          <p:nvPr/>
        </p:nvCxnSpPr>
        <p:spPr>
          <a:xfrm flipV="1">
            <a:off x="3995936" y="3284984"/>
            <a:ext cx="432048"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27984" y="3281982"/>
            <a:ext cx="3168352" cy="3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96336" y="3284984"/>
            <a:ext cx="576064"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56176" y="2996952"/>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24128" y="2492896"/>
            <a:ext cx="834844" cy="461665"/>
          </a:xfrm>
          <a:prstGeom prst="rect">
            <a:avLst/>
          </a:prstGeom>
          <a:noFill/>
          <a:ln w="19050">
            <a:noFill/>
          </a:ln>
        </p:spPr>
        <p:txBody>
          <a:bodyPr wrap="none" rtlCol="0">
            <a:spAutoFit/>
          </a:bodyPr>
          <a:lstStyle/>
          <a:p>
            <a:r>
              <a:rPr lang="en-US" sz="2400" b="1" dirty="0" smtClean="0"/>
              <a:t>Axon</a:t>
            </a:r>
            <a:endParaRPr lang="en-US" sz="2400" b="1" dirty="0"/>
          </a:p>
        </p:txBody>
      </p:sp>
    </p:spTree>
    <p:extLst>
      <p:ext uri="{BB962C8B-B14F-4D97-AF65-F5344CB8AC3E}">
        <p14:creationId xmlns:p14="http://schemas.microsoft.com/office/powerpoint/2010/main" val="29832954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ctrTitle"/>
          </p:nvPr>
        </p:nvSpPr>
        <p:spPr>
          <a:xfrm>
            <a:off x="1835696" y="260648"/>
            <a:ext cx="5688632" cy="1051560"/>
          </a:xfrm>
        </p:spPr>
        <p:txBody>
          <a:bodyPr lIns="0" tIns="0" rIns="0" bIns="0">
            <a:normAutofit fontScale="90000"/>
            <a:scene3d>
              <a:camera prst="orthographicFront"/>
              <a:lightRig rig="threePt" dir="t"/>
            </a:scene3d>
            <a:sp3d extrusionH="57150">
              <a:bevelT w="38100" h="38100"/>
            </a:sp3d>
          </a:bodyPr>
          <a:lstStyle/>
          <a:p>
            <a:pPr>
              <a:lnSpc>
                <a:spcPct val="95000"/>
              </a:lnSpc>
            </a:pPr>
            <a:r>
              <a:rPr lang="en-US" sz="6000" b="1" dirty="0">
                <a:solidFill>
                  <a:srgbClr val="3EB2E3"/>
                </a:solidFill>
                <a:effectLst>
                  <a:outerShdw blurRad="38100" dist="38100" dir="2700000" algn="tl">
                    <a:srgbClr val="000000">
                      <a:alpha val="43137"/>
                    </a:srgbClr>
                  </a:outerShdw>
                </a:effectLst>
                <a:latin typeface="+mn-lt"/>
                <a:ea typeface="+mn-ea"/>
                <a:cs typeface="+mn-cs"/>
              </a:rPr>
              <a:t>What is a Neuron?</a:t>
            </a:r>
            <a:br>
              <a:rPr lang="en-US" sz="6000" b="1" dirty="0">
                <a:solidFill>
                  <a:srgbClr val="3EB2E3"/>
                </a:solidFill>
                <a:effectLst>
                  <a:outerShdw blurRad="38100" dist="38100" dir="2700000" algn="tl">
                    <a:srgbClr val="000000">
                      <a:alpha val="43137"/>
                    </a:srgbClr>
                  </a:outerShdw>
                </a:effectLst>
                <a:latin typeface="+mn-lt"/>
                <a:ea typeface="+mn-ea"/>
                <a:cs typeface="+mn-cs"/>
              </a:rPr>
            </a:br>
            <a:r>
              <a:rPr lang="en-US" sz="4900" b="1" dirty="0" smtClean="0">
                <a:effectLst>
                  <a:outerShdw blurRad="38100" dist="38100" dir="2700000" algn="tl">
                    <a:srgbClr val="000000">
                      <a:alpha val="43137"/>
                    </a:srgbClr>
                  </a:outerShdw>
                </a:effectLst>
              </a:rPr>
              <a:t>“The Messengers”</a:t>
            </a:r>
            <a:endParaRPr lang="en-US" sz="4900" b="1" dirty="0" smtClean="0">
              <a:effectLst>
                <a:outerShdw blurRad="38100" dist="38100" dir="2700000" algn="tl">
                  <a:srgbClr val="000000">
                    <a:alpha val="43137"/>
                  </a:srgbClr>
                </a:outerShdw>
              </a:effectLst>
              <a:latin typeface="Lucida Bright" pitchFamily="18" charset="0"/>
            </a:endParaRPr>
          </a:p>
        </p:txBody>
      </p:sp>
      <p:sp>
        <p:nvSpPr>
          <p:cNvPr id="6150" name="Rectangle 6"/>
          <p:cNvSpPr>
            <a:spLocks noChangeArrowheads="1"/>
          </p:cNvSpPr>
          <p:nvPr/>
        </p:nvSpPr>
        <p:spPr bwMode="auto">
          <a:xfrm>
            <a:off x="6580823" y="6497955"/>
            <a:ext cx="6999447" cy="360099"/>
          </a:xfrm>
          <a:prstGeom prst="rect">
            <a:avLst/>
          </a:prstGeom>
          <a:noFill/>
          <a:ln w="9525">
            <a:noFill/>
            <a:miter lim="800000"/>
            <a:headEnd/>
            <a:tailEnd/>
          </a:ln>
        </p:spPr>
        <p:txBody>
          <a:bodyPr lIns="82296" tIns="41148" rIns="82296" bIns="41148">
            <a:spAutoFit/>
          </a:bodyPr>
          <a:lstStyle/>
          <a:p>
            <a:r>
              <a:rPr lang="en-CA" sz="900" dirty="0">
                <a:solidFill>
                  <a:schemeClr val="bg1"/>
                </a:solidFill>
                <a:latin typeface="Lucida Bright" pitchFamily="18" charset="0"/>
              </a:rPr>
              <a:t>http://www.fmengert.net/</a:t>
            </a:r>
          </a:p>
          <a:p>
            <a:r>
              <a:rPr lang="en-CA" sz="900" dirty="0">
                <a:solidFill>
                  <a:schemeClr val="bg1"/>
                </a:solidFill>
                <a:latin typeface="Lucida Bright" pitchFamily="18" charset="0"/>
              </a:rPr>
              <a:t>http://i1-news.softpedia-static.com/images/</a:t>
            </a:r>
          </a:p>
        </p:txBody>
      </p:sp>
      <p:sp>
        <p:nvSpPr>
          <p:cNvPr id="7" name="TextBox 6"/>
          <p:cNvSpPr txBox="1"/>
          <p:nvPr/>
        </p:nvSpPr>
        <p:spPr>
          <a:xfrm>
            <a:off x="827584" y="1580541"/>
            <a:ext cx="7488832" cy="1560427"/>
          </a:xfrm>
          <a:prstGeom prst="rect">
            <a:avLst/>
          </a:prstGeom>
          <a:noFill/>
        </p:spPr>
        <p:txBody>
          <a:bodyPr wrap="square" lIns="82296" tIns="41148" rIns="82296" bIns="41148" rtlCol="0">
            <a:spAutoFit/>
          </a:bodyPr>
          <a:lstStyle/>
          <a:p>
            <a:r>
              <a:rPr lang="en-US" sz="3200" dirty="0" smtClean="0">
                <a:latin typeface="+mn-lt"/>
              </a:rPr>
              <a:t>Transmit information to help us do everyday activities like walk, see, hear, and think</a:t>
            </a:r>
          </a:p>
          <a:p>
            <a:pPr>
              <a:buFont typeface="Wingdings" pitchFamily="2" charset="2"/>
              <a:buChar char="§"/>
            </a:pPr>
            <a:endParaRPr lang="en-US" sz="32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5319804"/>
            <a:ext cx="1996730" cy="91516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31304" flipV="1">
            <a:off x="3798972" y="4173725"/>
            <a:ext cx="1985324" cy="90994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105869">
            <a:off x="5173425" y="3283597"/>
            <a:ext cx="1347351" cy="617536"/>
          </a:xfrm>
          <a:prstGeom prst="rect">
            <a:avLst/>
          </a:prstGeom>
        </p:spPr>
      </p:pic>
    </p:spTree>
    <p:extLst>
      <p:ext uri="{BB962C8B-B14F-4D97-AF65-F5344CB8AC3E}">
        <p14:creationId xmlns:p14="http://schemas.microsoft.com/office/powerpoint/2010/main" val="42549511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866" y="-1"/>
            <a:ext cx="3277994" cy="688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Oval 22"/>
          <p:cNvSpPr/>
          <p:nvPr/>
        </p:nvSpPr>
        <p:spPr>
          <a:xfrm>
            <a:off x="1460399" y="3021557"/>
            <a:ext cx="180099" cy="15130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1259632" y="3657227"/>
            <a:ext cx="1584176" cy="7798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43808" y="4260145"/>
            <a:ext cx="936104" cy="646331"/>
          </a:xfrm>
          <a:prstGeom prst="rect">
            <a:avLst/>
          </a:prstGeom>
          <a:noFill/>
        </p:spPr>
        <p:txBody>
          <a:bodyPr wrap="square" rtlCol="0">
            <a:spAutoFit/>
          </a:bodyPr>
          <a:lstStyle/>
          <a:p>
            <a:r>
              <a:rPr lang="en-US" b="1" dirty="0" smtClean="0"/>
              <a:t>Longest</a:t>
            </a:r>
          </a:p>
          <a:p>
            <a:r>
              <a:rPr lang="en-US" b="1" dirty="0" smtClean="0"/>
              <a:t>Axon</a:t>
            </a:r>
            <a:endParaRPr lang="en-US" b="1" dirty="0"/>
          </a:p>
        </p:txBody>
      </p:sp>
      <p:sp>
        <p:nvSpPr>
          <p:cNvPr id="11" name="Freeform 10"/>
          <p:cNvSpPr/>
          <p:nvPr/>
        </p:nvSpPr>
        <p:spPr>
          <a:xfrm>
            <a:off x="459843" y="3075554"/>
            <a:ext cx="1087821" cy="3342290"/>
          </a:xfrm>
          <a:custGeom>
            <a:avLst/>
            <a:gdLst>
              <a:gd name="connsiteX0" fmla="*/ 1087821 w 1087821"/>
              <a:gd name="connsiteY0" fmla="*/ 0 h 3342290"/>
              <a:gd name="connsiteX1" fmla="*/ 1056290 w 1087821"/>
              <a:gd name="connsiteY1" fmla="*/ 47296 h 3342290"/>
              <a:gd name="connsiteX2" fmla="*/ 961697 w 1087821"/>
              <a:gd name="connsiteY2" fmla="*/ 173421 h 3342290"/>
              <a:gd name="connsiteX3" fmla="*/ 930166 w 1087821"/>
              <a:gd name="connsiteY3" fmla="*/ 268014 h 3342290"/>
              <a:gd name="connsiteX4" fmla="*/ 914400 w 1087821"/>
              <a:gd name="connsiteY4" fmla="*/ 315310 h 3342290"/>
              <a:gd name="connsiteX5" fmla="*/ 882869 w 1087821"/>
              <a:gd name="connsiteY5" fmla="*/ 362607 h 3342290"/>
              <a:gd name="connsiteX6" fmla="*/ 851338 w 1087821"/>
              <a:gd name="connsiteY6" fmla="*/ 457200 h 3342290"/>
              <a:gd name="connsiteX7" fmla="*/ 819807 w 1087821"/>
              <a:gd name="connsiteY7" fmla="*/ 567559 h 3342290"/>
              <a:gd name="connsiteX8" fmla="*/ 804042 w 1087821"/>
              <a:gd name="connsiteY8" fmla="*/ 662152 h 3342290"/>
              <a:gd name="connsiteX9" fmla="*/ 772511 w 1087821"/>
              <a:gd name="connsiteY9" fmla="*/ 772510 h 3342290"/>
              <a:gd name="connsiteX10" fmla="*/ 756745 w 1087821"/>
              <a:gd name="connsiteY10" fmla="*/ 882869 h 3342290"/>
              <a:gd name="connsiteX11" fmla="*/ 740980 w 1087821"/>
              <a:gd name="connsiteY11" fmla="*/ 945931 h 3342290"/>
              <a:gd name="connsiteX12" fmla="*/ 709449 w 1087821"/>
              <a:gd name="connsiteY12" fmla="*/ 1213945 h 3342290"/>
              <a:gd name="connsiteX13" fmla="*/ 693683 w 1087821"/>
              <a:gd name="connsiteY13" fmla="*/ 1324303 h 3342290"/>
              <a:gd name="connsiteX14" fmla="*/ 677917 w 1087821"/>
              <a:gd name="connsiteY14" fmla="*/ 1497724 h 3342290"/>
              <a:gd name="connsiteX15" fmla="*/ 646386 w 1087821"/>
              <a:gd name="connsiteY15" fmla="*/ 1686910 h 3342290"/>
              <a:gd name="connsiteX16" fmla="*/ 614855 w 1087821"/>
              <a:gd name="connsiteY16" fmla="*/ 1939159 h 3342290"/>
              <a:gd name="connsiteX17" fmla="*/ 599090 w 1087821"/>
              <a:gd name="connsiteY17" fmla="*/ 1986455 h 3342290"/>
              <a:gd name="connsiteX18" fmla="*/ 567559 w 1087821"/>
              <a:gd name="connsiteY18" fmla="*/ 2207172 h 3342290"/>
              <a:gd name="connsiteX19" fmla="*/ 551793 w 1087821"/>
              <a:gd name="connsiteY19" fmla="*/ 2254469 h 3342290"/>
              <a:gd name="connsiteX20" fmla="*/ 536028 w 1087821"/>
              <a:gd name="connsiteY20" fmla="*/ 2333296 h 3342290"/>
              <a:gd name="connsiteX21" fmla="*/ 520262 w 1087821"/>
              <a:gd name="connsiteY21" fmla="*/ 2396359 h 3342290"/>
              <a:gd name="connsiteX22" fmla="*/ 504497 w 1087821"/>
              <a:gd name="connsiteY22" fmla="*/ 2475186 h 3342290"/>
              <a:gd name="connsiteX23" fmla="*/ 488731 w 1087821"/>
              <a:gd name="connsiteY23" fmla="*/ 2538248 h 3342290"/>
              <a:gd name="connsiteX24" fmla="*/ 472966 w 1087821"/>
              <a:gd name="connsiteY24" fmla="*/ 2648607 h 3342290"/>
              <a:gd name="connsiteX25" fmla="*/ 441435 w 1087821"/>
              <a:gd name="connsiteY25" fmla="*/ 2806262 h 3342290"/>
              <a:gd name="connsiteX26" fmla="*/ 409904 w 1087821"/>
              <a:gd name="connsiteY26" fmla="*/ 2979683 h 3342290"/>
              <a:gd name="connsiteX27" fmla="*/ 346842 w 1087821"/>
              <a:gd name="connsiteY27" fmla="*/ 3121572 h 3342290"/>
              <a:gd name="connsiteX28" fmla="*/ 299545 w 1087821"/>
              <a:gd name="connsiteY28" fmla="*/ 3153103 h 3342290"/>
              <a:gd name="connsiteX29" fmla="*/ 220717 w 1087821"/>
              <a:gd name="connsiteY29" fmla="*/ 3216165 h 3342290"/>
              <a:gd name="connsiteX30" fmla="*/ 173421 w 1087821"/>
              <a:gd name="connsiteY30" fmla="*/ 3263462 h 3342290"/>
              <a:gd name="connsiteX31" fmla="*/ 78828 w 1087821"/>
              <a:gd name="connsiteY31" fmla="*/ 3294993 h 3342290"/>
              <a:gd name="connsiteX32" fmla="*/ 31531 w 1087821"/>
              <a:gd name="connsiteY32" fmla="*/ 3310759 h 3342290"/>
              <a:gd name="connsiteX33" fmla="*/ 0 w 1087821"/>
              <a:gd name="connsiteY33" fmla="*/ 3342290 h 33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821" h="3342290">
                <a:moveTo>
                  <a:pt x="1087821" y="0"/>
                </a:moveTo>
                <a:cubicBezTo>
                  <a:pt x="1077311" y="15765"/>
                  <a:pt x="1068126" y="32500"/>
                  <a:pt x="1056290" y="47296"/>
                </a:cubicBezTo>
                <a:cubicBezTo>
                  <a:pt x="1013605" y="100652"/>
                  <a:pt x="993125" y="79138"/>
                  <a:pt x="961697" y="173421"/>
                </a:cubicBezTo>
                <a:lnTo>
                  <a:pt x="930166" y="268014"/>
                </a:lnTo>
                <a:cubicBezTo>
                  <a:pt x="924911" y="283779"/>
                  <a:pt x="923618" y="301483"/>
                  <a:pt x="914400" y="315310"/>
                </a:cubicBezTo>
                <a:lnTo>
                  <a:pt x="882869" y="362607"/>
                </a:lnTo>
                <a:cubicBezTo>
                  <a:pt x="872359" y="394138"/>
                  <a:pt x="859399" y="424956"/>
                  <a:pt x="851338" y="457200"/>
                </a:cubicBezTo>
                <a:cubicBezTo>
                  <a:pt x="831543" y="536384"/>
                  <a:pt x="842425" y="499706"/>
                  <a:pt x="819807" y="567559"/>
                </a:cubicBezTo>
                <a:cubicBezTo>
                  <a:pt x="814552" y="599090"/>
                  <a:pt x="810311" y="630807"/>
                  <a:pt x="804042" y="662152"/>
                </a:cubicBezTo>
                <a:cubicBezTo>
                  <a:pt x="794145" y="711636"/>
                  <a:pt x="787535" y="727437"/>
                  <a:pt x="772511" y="772510"/>
                </a:cubicBezTo>
                <a:cubicBezTo>
                  <a:pt x="767256" y="809296"/>
                  <a:pt x="763392" y="846309"/>
                  <a:pt x="756745" y="882869"/>
                </a:cubicBezTo>
                <a:cubicBezTo>
                  <a:pt x="752869" y="904187"/>
                  <a:pt x="743373" y="924396"/>
                  <a:pt x="740980" y="945931"/>
                </a:cubicBezTo>
                <a:cubicBezTo>
                  <a:pt x="709906" y="1225598"/>
                  <a:pt x="751720" y="1087126"/>
                  <a:pt x="709449" y="1213945"/>
                </a:cubicBezTo>
                <a:cubicBezTo>
                  <a:pt x="704194" y="1250731"/>
                  <a:pt x="697787" y="1287371"/>
                  <a:pt x="693683" y="1324303"/>
                </a:cubicBezTo>
                <a:cubicBezTo>
                  <a:pt x="687273" y="1381993"/>
                  <a:pt x="685425" y="1440166"/>
                  <a:pt x="677917" y="1497724"/>
                </a:cubicBezTo>
                <a:cubicBezTo>
                  <a:pt x="669648" y="1561119"/>
                  <a:pt x="653446" y="1623369"/>
                  <a:pt x="646386" y="1686910"/>
                </a:cubicBezTo>
                <a:cubicBezTo>
                  <a:pt x="640920" y="1736110"/>
                  <a:pt x="626105" y="1882909"/>
                  <a:pt x="614855" y="1939159"/>
                </a:cubicBezTo>
                <a:cubicBezTo>
                  <a:pt x="611596" y="1955454"/>
                  <a:pt x="604345" y="1970690"/>
                  <a:pt x="599090" y="1986455"/>
                </a:cubicBezTo>
                <a:cubicBezTo>
                  <a:pt x="592273" y="2040988"/>
                  <a:pt x="580546" y="2148731"/>
                  <a:pt x="567559" y="2207172"/>
                </a:cubicBezTo>
                <a:cubicBezTo>
                  <a:pt x="563954" y="2223395"/>
                  <a:pt x="555824" y="2238347"/>
                  <a:pt x="551793" y="2254469"/>
                </a:cubicBezTo>
                <a:cubicBezTo>
                  <a:pt x="545294" y="2280465"/>
                  <a:pt x="541841" y="2307138"/>
                  <a:pt x="536028" y="2333296"/>
                </a:cubicBezTo>
                <a:cubicBezTo>
                  <a:pt x="531328" y="2354448"/>
                  <a:pt x="524962" y="2375207"/>
                  <a:pt x="520262" y="2396359"/>
                </a:cubicBezTo>
                <a:cubicBezTo>
                  <a:pt x="514449" y="2422517"/>
                  <a:pt x="510310" y="2449028"/>
                  <a:pt x="504497" y="2475186"/>
                </a:cubicBezTo>
                <a:cubicBezTo>
                  <a:pt x="499797" y="2496338"/>
                  <a:pt x="492607" y="2516930"/>
                  <a:pt x="488731" y="2538248"/>
                </a:cubicBezTo>
                <a:cubicBezTo>
                  <a:pt x="482084" y="2574808"/>
                  <a:pt x="479424" y="2612013"/>
                  <a:pt x="472966" y="2648607"/>
                </a:cubicBezTo>
                <a:cubicBezTo>
                  <a:pt x="463653" y="2701384"/>
                  <a:pt x="450246" y="2753399"/>
                  <a:pt x="441435" y="2806262"/>
                </a:cubicBezTo>
                <a:cubicBezTo>
                  <a:pt x="436287" y="2837152"/>
                  <a:pt x="419344" y="2945068"/>
                  <a:pt x="409904" y="2979683"/>
                </a:cubicBezTo>
                <a:cubicBezTo>
                  <a:pt x="398196" y="3022612"/>
                  <a:pt x="382093" y="3086322"/>
                  <a:pt x="346842" y="3121572"/>
                </a:cubicBezTo>
                <a:cubicBezTo>
                  <a:pt x="333444" y="3134970"/>
                  <a:pt x="315311" y="3142593"/>
                  <a:pt x="299545" y="3153103"/>
                </a:cubicBezTo>
                <a:cubicBezTo>
                  <a:pt x="229026" y="3258882"/>
                  <a:pt x="312099" y="3155243"/>
                  <a:pt x="220717" y="3216165"/>
                </a:cubicBezTo>
                <a:cubicBezTo>
                  <a:pt x="202166" y="3228532"/>
                  <a:pt x="192911" y="3252634"/>
                  <a:pt x="173421" y="3263462"/>
                </a:cubicBezTo>
                <a:cubicBezTo>
                  <a:pt x="144367" y="3279603"/>
                  <a:pt x="110359" y="3284483"/>
                  <a:pt x="78828" y="3294993"/>
                </a:cubicBezTo>
                <a:cubicBezTo>
                  <a:pt x="63062" y="3300248"/>
                  <a:pt x="43282" y="3299008"/>
                  <a:pt x="31531" y="3310759"/>
                </a:cubicBezTo>
                <a:lnTo>
                  <a:pt x="0" y="334229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p:cNvGrpSpPr/>
          <p:nvPr/>
        </p:nvGrpSpPr>
        <p:grpSpPr>
          <a:xfrm>
            <a:off x="6336704" y="945679"/>
            <a:ext cx="2771800" cy="4994311"/>
            <a:chOff x="6372200" y="1160071"/>
            <a:chExt cx="2771800" cy="4994311"/>
          </a:xfrm>
        </p:grpSpPr>
        <p:pic>
          <p:nvPicPr>
            <p:cNvPr id="1028" name="Picture 4" descr="http://upload.wikimedia.org/wikipedia/commons/6/6f/Neuronal_signal_transmission.gif"/>
            <p:cNvPicPr>
              <a:picLocks noChangeAspect="1" noChangeArrowheads="1"/>
            </p:cNvPicPr>
            <p:nvPr/>
          </p:nvPicPr>
          <p:blipFill rotWithShape="1">
            <a:blip r:embed="rId4">
              <a:extLst>
                <a:ext uri="{28A0092B-C50C-407E-A947-70E740481C1C}">
                  <a14:useLocalDpi xmlns:a14="http://schemas.microsoft.com/office/drawing/2010/main" val="0"/>
                </a:ext>
              </a:extLst>
            </a:blip>
            <a:srcRect l="62958" r="2712"/>
            <a:stretch/>
          </p:blipFill>
          <p:spPr bwMode="auto">
            <a:xfrm>
              <a:off x="6572198" y="1160071"/>
              <a:ext cx="2571802" cy="49943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72200" y="3442835"/>
              <a:ext cx="720080" cy="604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Content Placeholder 2"/>
          <p:cNvSpPr>
            <a:spLocks noGrp="1"/>
          </p:cNvSpPr>
          <p:nvPr>
            <p:ph idx="1"/>
          </p:nvPr>
        </p:nvSpPr>
        <p:spPr>
          <a:xfrm>
            <a:off x="3491880" y="774407"/>
            <a:ext cx="3132348" cy="5643437"/>
          </a:xfrm>
        </p:spPr>
        <p:txBody>
          <a:bodyPr>
            <a:normAutofit/>
          </a:bodyPr>
          <a:lstStyle/>
          <a:p>
            <a:pPr marL="0" indent="0">
              <a:buNone/>
            </a:pPr>
            <a:r>
              <a:rPr lang="en-US" dirty="0" smtClean="0"/>
              <a:t>Neurons send signals:</a:t>
            </a:r>
          </a:p>
          <a:p>
            <a:endParaRPr lang="en-US" sz="1900" dirty="0" smtClean="0"/>
          </a:p>
          <a:p>
            <a:pPr lvl="1"/>
            <a:r>
              <a:rPr lang="en-US" dirty="0" smtClean="0"/>
              <a:t>Within the brain</a:t>
            </a:r>
          </a:p>
          <a:p>
            <a:pPr lvl="1"/>
            <a:endParaRPr lang="en-US" sz="1800" dirty="0" smtClean="0"/>
          </a:p>
          <a:p>
            <a:pPr lvl="1"/>
            <a:r>
              <a:rPr lang="en-US" dirty="0" smtClean="0"/>
              <a:t>From the brain to the body</a:t>
            </a:r>
          </a:p>
          <a:p>
            <a:pPr lvl="1"/>
            <a:endParaRPr lang="en-US" sz="1600" dirty="0" smtClean="0"/>
          </a:p>
          <a:p>
            <a:pPr lvl="1"/>
            <a:r>
              <a:rPr lang="en-US" dirty="0" smtClean="0"/>
              <a:t>From the body to the brain</a:t>
            </a:r>
          </a:p>
        </p:txBody>
      </p:sp>
    </p:spTree>
    <p:extLst>
      <p:ext uri="{BB962C8B-B14F-4D97-AF65-F5344CB8AC3E}">
        <p14:creationId xmlns:p14="http://schemas.microsoft.com/office/powerpoint/2010/main" val="22149464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scene3d>
              <a:camera prst="orthographicFront"/>
              <a:lightRig rig="threePt" dir="t"/>
            </a:scene3d>
            <a:sp3d extrusionH="57150">
              <a:bevelT w="38100" h="38100"/>
            </a:sp3d>
          </a:bodyPr>
          <a:lstStyle/>
          <a:p>
            <a:r>
              <a:rPr lang="en-US" sz="5400" b="1" dirty="0">
                <a:solidFill>
                  <a:srgbClr val="3EB2E3"/>
                </a:solidFill>
                <a:effectLst>
                  <a:outerShdw blurRad="38100" dist="38100" dir="2700000" algn="tl">
                    <a:srgbClr val="000000">
                      <a:alpha val="43137"/>
                    </a:srgbClr>
                  </a:outerShdw>
                </a:effectLst>
                <a:latin typeface="+mn-lt"/>
                <a:ea typeface="+mn-ea"/>
                <a:cs typeface="+mn-cs"/>
              </a:rPr>
              <a:t>Brainstorming! </a:t>
            </a:r>
          </a:p>
        </p:txBody>
      </p:sp>
      <p:sp>
        <p:nvSpPr>
          <p:cNvPr id="3" name="Content Placeholder 2"/>
          <p:cNvSpPr>
            <a:spLocks noGrp="1"/>
          </p:cNvSpPr>
          <p:nvPr>
            <p:ph idx="1"/>
          </p:nvPr>
        </p:nvSpPr>
        <p:spPr>
          <a:xfrm>
            <a:off x="251520" y="1988840"/>
            <a:ext cx="4680520" cy="1687681"/>
          </a:xfrm>
        </p:spPr>
        <p:txBody>
          <a:bodyPr>
            <a:normAutofit/>
          </a:bodyPr>
          <a:lstStyle/>
          <a:p>
            <a:pPr marL="0" indent="0">
              <a:buNone/>
            </a:pPr>
            <a:r>
              <a:rPr lang="en-US" sz="3600" dirty="0" smtClean="0"/>
              <a:t>How do you think neurons communicate?</a:t>
            </a:r>
          </a:p>
        </p:txBody>
      </p:sp>
      <p:pic>
        <p:nvPicPr>
          <p:cNvPr id="6" name="Picture 5" descr="MrBrain_Thinking Super brain.png"/>
          <p:cNvPicPr>
            <a:picLocks noChangeAspect="1"/>
          </p:cNvPicPr>
          <p:nvPr/>
        </p:nvPicPr>
        <p:blipFill>
          <a:blip r:embed="rId3" cstate="print"/>
          <a:stretch>
            <a:fillRect/>
          </a:stretch>
        </p:blipFill>
        <p:spPr>
          <a:xfrm>
            <a:off x="3626695" y="2276872"/>
            <a:ext cx="5517305" cy="3782491"/>
          </a:xfrm>
          <a:prstGeom prst="rect">
            <a:avLst/>
          </a:prstGeom>
        </p:spPr>
      </p:pic>
      <p:pic>
        <p:nvPicPr>
          <p:cNvPr id="8" name="Picture 7" descr="lightning.png"/>
          <p:cNvPicPr>
            <a:picLocks noChangeAspect="1"/>
          </p:cNvPicPr>
          <p:nvPr/>
        </p:nvPicPr>
        <p:blipFill>
          <a:blip r:embed="rId4" cstate="print"/>
          <a:stretch>
            <a:fillRect/>
          </a:stretch>
        </p:blipFill>
        <p:spPr>
          <a:xfrm>
            <a:off x="6804248" y="764704"/>
            <a:ext cx="2592288" cy="25922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76872"/>
            <a:ext cx="3636912" cy="1143000"/>
          </a:xfrm>
          <a:ln>
            <a:noFill/>
          </a:ln>
        </p:spPr>
        <p:txBody>
          <a:bodyPr>
            <a:noAutofit/>
            <a:scene3d>
              <a:camera prst="orthographicFront"/>
              <a:lightRig rig="threePt" dir="t"/>
            </a:scene3d>
            <a:sp3d extrusionH="57150">
              <a:bevelT w="38100" h="38100"/>
            </a:sp3d>
          </a:bodyPr>
          <a:lstStyle/>
          <a:p>
            <a:r>
              <a:rPr lang="en-US" sz="5400" b="1" dirty="0">
                <a:solidFill>
                  <a:srgbClr val="3EB2E3"/>
                </a:solidFill>
                <a:effectLst>
                  <a:outerShdw blurRad="38100" dist="38100" dir="2700000" algn="tl">
                    <a:srgbClr val="000000">
                      <a:alpha val="43137"/>
                    </a:srgbClr>
                  </a:outerShdw>
                </a:effectLst>
                <a:latin typeface="+mn-lt"/>
                <a:ea typeface="+mn-ea"/>
                <a:cs typeface="+mn-cs"/>
              </a:rPr>
              <a:t>Activity:</a:t>
            </a:r>
            <a:br>
              <a:rPr lang="en-US" sz="5400" b="1" dirty="0">
                <a:solidFill>
                  <a:srgbClr val="3EB2E3"/>
                </a:solidFill>
                <a:effectLst>
                  <a:outerShdw blurRad="38100" dist="38100" dir="2700000" algn="tl">
                    <a:srgbClr val="000000">
                      <a:alpha val="43137"/>
                    </a:srgbClr>
                  </a:outerShdw>
                </a:effectLst>
                <a:latin typeface="+mn-lt"/>
                <a:ea typeface="+mn-ea"/>
                <a:cs typeface="+mn-cs"/>
              </a:rPr>
            </a:br>
            <a:r>
              <a:rPr lang="en-US" sz="5400" b="1" dirty="0">
                <a:solidFill>
                  <a:srgbClr val="3EB2E3"/>
                </a:solidFill>
                <a:effectLst>
                  <a:outerShdw blurRad="38100" dist="38100" dir="2700000" algn="tl">
                    <a:srgbClr val="000000">
                      <a:alpha val="43137"/>
                    </a:srgbClr>
                  </a:outerShdw>
                </a:effectLst>
                <a:latin typeface="+mn-lt"/>
                <a:ea typeface="+mn-ea"/>
                <a:cs typeface="+mn-cs"/>
              </a:rPr>
              <a:t>Neuron</a:t>
            </a:r>
            <a:br>
              <a:rPr lang="en-US" sz="5400" b="1" dirty="0">
                <a:solidFill>
                  <a:srgbClr val="3EB2E3"/>
                </a:solidFill>
                <a:effectLst>
                  <a:outerShdw blurRad="38100" dist="38100" dir="2700000" algn="tl">
                    <a:srgbClr val="000000">
                      <a:alpha val="43137"/>
                    </a:srgbClr>
                  </a:outerShdw>
                </a:effectLst>
                <a:latin typeface="+mn-lt"/>
                <a:ea typeface="+mn-ea"/>
                <a:cs typeface="+mn-cs"/>
              </a:rPr>
            </a:br>
            <a:r>
              <a:rPr lang="en-US" sz="5400" b="1" dirty="0">
                <a:solidFill>
                  <a:srgbClr val="3EB2E3"/>
                </a:solidFill>
                <a:effectLst>
                  <a:outerShdw blurRad="38100" dist="38100" dir="2700000" algn="tl">
                    <a:srgbClr val="000000">
                      <a:alpha val="43137"/>
                    </a:srgbClr>
                  </a:outerShdw>
                </a:effectLst>
                <a:latin typeface="+mn-lt"/>
                <a:ea typeface="+mn-ea"/>
                <a:cs typeface="+mn-cs"/>
              </a:rPr>
              <a:t>Network!</a:t>
            </a:r>
          </a:p>
        </p:txBody>
      </p:sp>
      <p:pic>
        <p:nvPicPr>
          <p:cNvPr id="2051" name="Picture 3" descr="C:\Users\HP\AppData\Local\Microsoft\Windows\Temporary Internet Files\Content.IE5\YHI3B5B0\MC9004387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105" y="1412776"/>
            <a:ext cx="4751851" cy="3563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 y="188640"/>
            <a:ext cx="7886700" cy="1325563"/>
          </a:xfrm>
        </p:spPr>
        <p:txBody>
          <a:bodyPr>
            <a:normAutofit fontScale="90000"/>
          </a:bodyPr>
          <a:lstStyle/>
          <a:p>
            <a:r>
              <a:rPr lang="en-CA" sz="5400" b="1" dirty="0" smtClean="0">
                <a:solidFill>
                  <a:srgbClr val="3EB2E3"/>
                </a:solidFill>
                <a:effectLst>
                  <a:outerShdw blurRad="38100" dist="38100" dir="2700000" algn="tl">
                    <a:srgbClr val="000000">
                      <a:alpha val="43137"/>
                    </a:srgbClr>
                  </a:outerShdw>
                </a:effectLst>
                <a:latin typeface="+mn-lt"/>
                <a:ea typeface="+mn-ea"/>
                <a:cs typeface="+mn-cs"/>
              </a:rPr>
              <a:t>What Did </a:t>
            </a:r>
            <a:r>
              <a:rPr lang="en-CA" sz="5400" b="1" dirty="0">
                <a:solidFill>
                  <a:srgbClr val="3EB2E3"/>
                </a:solidFill>
                <a:effectLst>
                  <a:outerShdw blurRad="38100" dist="38100" dir="2700000" algn="tl">
                    <a:srgbClr val="000000">
                      <a:alpha val="43137"/>
                    </a:srgbClr>
                  </a:outerShdw>
                </a:effectLst>
                <a:latin typeface="+mn-lt"/>
                <a:ea typeface="+mn-ea"/>
                <a:cs typeface="+mn-cs"/>
              </a:rPr>
              <a:t>W</a:t>
            </a:r>
            <a:r>
              <a:rPr lang="en-CA" sz="5400" b="1" dirty="0" smtClean="0">
                <a:solidFill>
                  <a:srgbClr val="3EB2E3"/>
                </a:solidFill>
                <a:effectLst>
                  <a:outerShdw blurRad="38100" dist="38100" dir="2700000" algn="tl">
                    <a:srgbClr val="000000">
                      <a:alpha val="43137"/>
                    </a:srgbClr>
                  </a:outerShdw>
                </a:effectLst>
                <a:latin typeface="+mn-lt"/>
                <a:ea typeface="+mn-ea"/>
                <a:cs typeface="+mn-cs"/>
              </a:rPr>
              <a:t>e </a:t>
            </a:r>
            <a:r>
              <a:rPr lang="en-CA" sz="5400" b="1" dirty="0">
                <a:solidFill>
                  <a:srgbClr val="3EB2E3"/>
                </a:solidFill>
                <a:effectLst>
                  <a:outerShdw blurRad="38100" dist="38100" dir="2700000" algn="tl">
                    <a:srgbClr val="000000">
                      <a:alpha val="43137"/>
                    </a:srgbClr>
                  </a:outerShdw>
                </a:effectLst>
                <a:latin typeface="+mn-lt"/>
                <a:ea typeface="+mn-ea"/>
                <a:cs typeface="+mn-cs"/>
              </a:rPr>
              <a:t>L</a:t>
            </a:r>
            <a:r>
              <a:rPr lang="en-CA" sz="5400" b="1" dirty="0" smtClean="0">
                <a:solidFill>
                  <a:srgbClr val="3EB2E3"/>
                </a:solidFill>
                <a:effectLst>
                  <a:outerShdw blurRad="38100" dist="38100" dir="2700000" algn="tl">
                    <a:srgbClr val="000000">
                      <a:alpha val="43137"/>
                    </a:srgbClr>
                  </a:outerShdw>
                </a:effectLst>
                <a:latin typeface="+mn-lt"/>
                <a:ea typeface="+mn-ea"/>
                <a:cs typeface="+mn-cs"/>
              </a:rPr>
              <a:t>earn </a:t>
            </a:r>
            <a:r>
              <a:rPr lang="en-CA" sz="5400" b="1" dirty="0">
                <a:solidFill>
                  <a:srgbClr val="3EB2E3"/>
                </a:solidFill>
                <a:effectLst>
                  <a:outerShdw blurRad="38100" dist="38100" dir="2700000" algn="tl">
                    <a:srgbClr val="000000">
                      <a:alpha val="43137"/>
                    </a:srgbClr>
                  </a:outerShdw>
                </a:effectLst>
                <a:latin typeface="+mn-lt"/>
                <a:ea typeface="+mn-ea"/>
                <a:cs typeface="+mn-cs"/>
              </a:rPr>
              <a:t>T</a:t>
            </a:r>
            <a:r>
              <a:rPr lang="en-CA" sz="5400" b="1" dirty="0" smtClean="0">
                <a:solidFill>
                  <a:srgbClr val="3EB2E3"/>
                </a:solidFill>
                <a:effectLst>
                  <a:outerShdw blurRad="38100" dist="38100" dir="2700000" algn="tl">
                    <a:srgbClr val="000000">
                      <a:alpha val="43137"/>
                    </a:srgbClr>
                  </a:outerShdw>
                </a:effectLst>
                <a:latin typeface="+mn-lt"/>
                <a:ea typeface="+mn-ea"/>
                <a:cs typeface="+mn-cs"/>
              </a:rPr>
              <a:t>oday?</a:t>
            </a:r>
            <a:endParaRPr lang="en-CA" sz="5400" b="1" dirty="0">
              <a:solidFill>
                <a:srgbClr val="3EB2E3"/>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a:xfrm>
            <a:off x="3491880" y="1772816"/>
            <a:ext cx="5436096" cy="4813995"/>
          </a:xfrm>
        </p:spPr>
        <p:txBody>
          <a:bodyPr>
            <a:normAutofit/>
          </a:bodyPr>
          <a:lstStyle/>
          <a:p>
            <a:r>
              <a:rPr lang="en-CA" dirty="0" smtClean="0"/>
              <a:t>The brain is made of different types of cells called neurons</a:t>
            </a:r>
          </a:p>
          <a:p>
            <a:r>
              <a:rPr lang="en-CA" dirty="0" smtClean="0"/>
              <a:t>There are different types neurons that have different functions</a:t>
            </a:r>
          </a:p>
          <a:p>
            <a:r>
              <a:rPr lang="en-CA" dirty="0" smtClean="0"/>
              <a:t>Neurons can send signals all throughout the brain by communicating with one another</a:t>
            </a:r>
            <a:endParaRPr lang="en-CA" dirty="0"/>
          </a:p>
        </p:txBody>
      </p:sp>
      <p:sp>
        <p:nvSpPr>
          <p:cNvPr id="4" name="Slide Number Placeholder 3"/>
          <p:cNvSpPr>
            <a:spLocks noGrp="1"/>
          </p:cNvSpPr>
          <p:nvPr>
            <p:ph type="sldNum" sz="quarter" idx="12"/>
          </p:nvPr>
        </p:nvSpPr>
        <p:spPr/>
        <p:txBody>
          <a:bodyPr/>
          <a:lstStyle/>
          <a:p>
            <a:fld id="{FAA2F9D3-5D89-4E72-A852-96C175555602}" type="slidenum">
              <a:rPr lang="en-CA" smtClean="0"/>
              <a:t>7</a:t>
            </a:fld>
            <a:endParaRPr lang="en-CA"/>
          </a:p>
        </p:txBody>
      </p:sp>
      <p:pic>
        <p:nvPicPr>
          <p:cNvPr id="5" name="Picture 2" descr="http://www.mcgill.ca/ipn/sites/mcgill.ca.ipn/files/resize/images/brainreachnorthlogo_white-color-592x4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8680"/>
            <a:ext cx="991039" cy="993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rBrain_detective_mag_thinking.png"/>
          <p:cNvPicPr>
            <a:picLocks noChangeAspect="1"/>
          </p:cNvPicPr>
          <p:nvPr/>
        </p:nvPicPr>
        <p:blipFill>
          <a:blip r:embed="rId4" cstate="print"/>
          <a:stretch>
            <a:fillRect/>
          </a:stretch>
        </p:blipFill>
        <p:spPr>
          <a:xfrm>
            <a:off x="323528" y="1196752"/>
            <a:ext cx="3153109" cy="3708504"/>
          </a:xfrm>
          <a:prstGeom prst="rect">
            <a:avLst/>
          </a:prstGeom>
        </p:spPr>
      </p:pic>
    </p:spTree>
    <p:extLst>
      <p:ext uri="{BB962C8B-B14F-4D97-AF65-F5344CB8AC3E}">
        <p14:creationId xmlns:p14="http://schemas.microsoft.com/office/powerpoint/2010/main" val="109183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A2F9D3-5D89-4E72-A852-96C175555602}" type="slidenum">
              <a:rPr lang="en-CA" smtClean="0"/>
              <a:t>8</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570" y="723630"/>
            <a:ext cx="5127020" cy="4701427"/>
          </a:xfrm>
          <a:prstGeom prst="rect">
            <a:avLst/>
          </a:prstGeom>
        </p:spPr>
      </p:pic>
      <p:sp>
        <p:nvSpPr>
          <p:cNvPr id="2" name="TextBox 1"/>
          <p:cNvSpPr txBox="1"/>
          <p:nvPr/>
        </p:nvSpPr>
        <p:spPr>
          <a:xfrm>
            <a:off x="2239599" y="5616488"/>
            <a:ext cx="5024608" cy="954107"/>
          </a:xfrm>
          <a:prstGeom prst="rect">
            <a:avLst/>
          </a:prstGeom>
          <a:noFill/>
        </p:spPr>
        <p:txBody>
          <a:bodyPr wrap="none" rtlCol="0">
            <a:spAutoFit/>
          </a:bodyPr>
          <a:lstStyle/>
          <a:p>
            <a:pPr algn="ctr"/>
            <a:r>
              <a:rPr lang="en-US" sz="2800" dirty="0" err="1" smtClean="0"/>
              <a:t>questions@brainreachnorth.com</a:t>
            </a:r>
            <a:endParaRPr lang="en-US" sz="2800" dirty="0" smtClean="0"/>
          </a:p>
          <a:p>
            <a:pPr algn="ctr"/>
            <a:r>
              <a:rPr lang="en-US" sz="2800" dirty="0" err="1" smtClean="0"/>
              <a:t>www.brainreachnorth.com</a:t>
            </a:r>
            <a:endParaRPr lang="en-US" sz="2800" dirty="0"/>
          </a:p>
        </p:txBody>
      </p:sp>
      <p:pic>
        <p:nvPicPr>
          <p:cNvPr id="6" name="Picture 2" descr="http://www.mcgill.ca/ipn/sites/mcgill.ca.ipn/files/resize/images/brainreachnorthlogo_white-color-592x4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8527" y="268251"/>
            <a:ext cx="991039" cy="99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790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TotalTime>
  <Words>475</Words>
  <Application>Microsoft Macintosh PowerPoint</Application>
  <PresentationFormat>On-screen Show (4:3)</PresentationFormat>
  <Paragraphs>115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Neurons</vt:lpstr>
      <vt:lpstr>What is a Neuron? “The Messengers”</vt:lpstr>
      <vt:lpstr>PowerPoint Presentation</vt:lpstr>
      <vt:lpstr>Brainstorming! </vt:lpstr>
      <vt:lpstr>Activity: Neuron Network!</vt:lpstr>
      <vt:lpstr>What Did We Learn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Jenea</dc:creator>
  <cp:lastModifiedBy>Stefka Dzieciolowska</cp:lastModifiedBy>
  <cp:revision>105</cp:revision>
  <dcterms:created xsi:type="dcterms:W3CDTF">2012-02-16T16:13:33Z</dcterms:created>
  <dcterms:modified xsi:type="dcterms:W3CDTF">2016-04-18T20:50:39Z</dcterms:modified>
</cp:coreProperties>
</file>