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6" r:id="rId3"/>
    <p:sldId id="265" r:id="rId4"/>
    <p:sldId id="259" r:id="rId5"/>
    <p:sldId id="260" r:id="rId6"/>
    <p:sldId id="257" r:id="rId7"/>
    <p:sldId id="258" r:id="rId8"/>
    <p:sldId id="261" r:id="rId9"/>
    <p:sldId id="262" r:id="rId10"/>
    <p:sldId id="267"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86518" autoAdjust="0"/>
  </p:normalViewPr>
  <p:slideViewPr>
    <p:cSldViewPr snapToGrid="0" snapToObjects="1">
      <p:cViewPr>
        <p:scale>
          <a:sx n="109" d="100"/>
          <a:sy n="109" d="100"/>
        </p:scale>
        <p:origin x="-1680"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3827D2-D135-BB45-8A1F-BB20DF86B125}" type="doc">
      <dgm:prSet loTypeId="urn:microsoft.com/office/officeart/2005/8/layout/process1" loCatId="" qsTypeId="urn:microsoft.com/office/officeart/2005/8/quickstyle/simple4" qsCatId="simple" csTypeId="urn:microsoft.com/office/officeart/2005/8/colors/accent1_2" csCatId="accent1" phldr="1"/>
      <dgm:spPr/>
    </dgm:pt>
    <dgm:pt modelId="{17C72391-3829-FA4D-A68B-EA363FE25C9A}">
      <dgm:prSet phldrT="[Text]"/>
      <dgm:spPr/>
      <dgm:t>
        <a:bodyPr/>
        <a:lstStyle/>
        <a:p>
          <a:pPr algn="ctr"/>
          <a:r>
            <a:rPr lang="en-US" dirty="0" smtClean="0"/>
            <a:t>Question</a:t>
          </a:r>
          <a:endParaRPr lang="en-US" dirty="0"/>
        </a:p>
      </dgm:t>
    </dgm:pt>
    <dgm:pt modelId="{21A1F8CB-503D-5D4D-AED2-5FB6E06CB0FF}" type="parTrans" cxnId="{A11F8F04-43F5-ED41-BA48-6A3BEAB249B8}">
      <dgm:prSet/>
      <dgm:spPr/>
      <dgm:t>
        <a:bodyPr/>
        <a:lstStyle/>
        <a:p>
          <a:pPr algn="ctr"/>
          <a:endParaRPr lang="en-US"/>
        </a:p>
      </dgm:t>
    </dgm:pt>
    <dgm:pt modelId="{127D8653-7676-ED49-BABF-5A6D483386F8}" type="sibTrans" cxnId="{A11F8F04-43F5-ED41-BA48-6A3BEAB249B8}">
      <dgm:prSet/>
      <dgm:spPr/>
      <dgm:t>
        <a:bodyPr/>
        <a:lstStyle/>
        <a:p>
          <a:pPr algn="ctr"/>
          <a:endParaRPr lang="en-US"/>
        </a:p>
      </dgm:t>
    </dgm:pt>
    <dgm:pt modelId="{3E10A708-FAFF-F645-8E18-1B377A975E0B}">
      <dgm:prSet phldrT="[Text]"/>
      <dgm:spPr/>
      <dgm:t>
        <a:bodyPr/>
        <a:lstStyle/>
        <a:p>
          <a:pPr algn="ctr"/>
          <a:r>
            <a:rPr lang="en-US" dirty="0" smtClean="0"/>
            <a:t>Hypothesis</a:t>
          </a:r>
          <a:endParaRPr lang="en-US" dirty="0"/>
        </a:p>
      </dgm:t>
    </dgm:pt>
    <dgm:pt modelId="{28AC6436-89F1-0648-8CD5-15637B99CE1B}" type="parTrans" cxnId="{7E0B1FC7-5C64-C14B-9E69-BC8F11C1D2B1}">
      <dgm:prSet/>
      <dgm:spPr/>
      <dgm:t>
        <a:bodyPr/>
        <a:lstStyle/>
        <a:p>
          <a:pPr algn="ctr"/>
          <a:endParaRPr lang="en-US"/>
        </a:p>
      </dgm:t>
    </dgm:pt>
    <dgm:pt modelId="{320FB221-EAD6-F747-B468-E75CAF29FB65}" type="sibTrans" cxnId="{7E0B1FC7-5C64-C14B-9E69-BC8F11C1D2B1}">
      <dgm:prSet/>
      <dgm:spPr/>
      <dgm:t>
        <a:bodyPr/>
        <a:lstStyle/>
        <a:p>
          <a:pPr algn="ctr"/>
          <a:endParaRPr lang="en-US"/>
        </a:p>
      </dgm:t>
    </dgm:pt>
    <dgm:pt modelId="{45573713-B3E6-384E-94A6-8FDF7EEECF87}">
      <dgm:prSet phldrT="[Text]"/>
      <dgm:spPr/>
      <dgm:t>
        <a:bodyPr/>
        <a:lstStyle/>
        <a:p>
          <a:pPr algn="ctr"/>
          <a:r>
            <a:rPr lang="en-US" dirty="0" smtClean="0"/>
            <a:t>Experiment</a:t>
          </a:r>
          <a:endParaRPr lang="en-US" dirty="0"/>
        </a:p>
      </dgm:t>
    </dgm:pt>
    <dgm:pt modelId="{6E6D7323-478B-434F-BE46-D80268B77871}" type="parTrans" cxnId="{7D185447-407F-454E-8F60-FDAC195EE5F2}">
      <dgm:prSet/>
      <dgm:spPr/>
      <dgm:t>
        <a:bodyPr/>
        <a:lstStyle/>
        <a:p>
          <a:pPr algn="ctr"/>
          <a:endParaRPr lang="en-US"/>
        </a:p>
      </dgm:t>
    </dgm:pt>
    <dgm:pt modelId="{CBAC2763-75A0-B944-81F5-7A66E998FD3F}" type="sibTrans" cxnId="{7D185447-407F-454E-8F60-FDAC195EE5F2}">
      <dgm:prSet/>
      <dgm:spPr/>
      <dgm:t>
        <a:bodyPr/>
        <a:lstStyle/>
        <a:p>
          <a:pPr algn="ctr"/>
          <a:endParaRPr lang="en-US"/>
        </a:p>
      </dgm:t>
    </dgm:pt>
    <dgm:pt modelId="{F0C27631-2341-7947-B2EB-6CDD20F7FC55}">
      <dgm:prSet/>
      <dgm:spPr/>
      <dgm:t>
        <a:bodyPr/>
        <a:lstStyle/>
        <a:p>
          <a:pPr algn="ctr"/>
          <a:r>
            <a:rPr lang="en-US" dirty="0" smtClean="0"/>
            <a:t>Check hypothesis</a:t>
          </a:r>
          <a:endParaRPr lang="en-US" dirty="0"/>
        </a:p>
      </dgm:t>
    </dgm:pt>
    <dgm:pt modelId="{2A2F799A-BC5D-0E41-83DD-2147045336B5}" type="parTrans" cxnId="{6EA10014-8992-9748-B191-815ACA9A19A2}">
      <dgm:prSet/>
      <dgm:spPr/>
      <dgm:t>
        <a:bodyPr/>
        <a:lstStyle/>
        <a:p>
          <a:pPr algn="ctr"/>
          <a:endParaRPr lang="en-US"/>
        </a:p>
      </dgm:t>
    </dgm:pt>
    <dgm:pt modelId="{2B061B73-2C5A-C04E-8D97-E1A7B346687A}" type="sibTrans" cxnId="{6EA10014-8992-9748-B191-815ACA9A19A2}">
      <dgm:prSet/>
      <dgm:spPr/>
      <dgm:t>
        <a:bodyPr/>
        <a:lstStyle/>
        <a:p>
          <a:pPr algn="ctr"/>
          <a:endParaRPr lang="en-US"/>
        </a:p>
      </dgm:t>
    </dgm:pt>
    <dgm:pt modelId="{C40864D3-BAF2-4487-8434-63301B8910E5}">
      <dgm:prSet/>
      <dgm:spPr/>
      <dgm:t>
        <a:bodyPr/>
        <a:lstStyle/>
        <a:p>
          <a:pPr algn="ctr"/>
          <a:r>
            <a:rPr lang="en-CA" dirty="0" smtClean="0"/>
            <a:t>Conclusion</a:t>
          </a:r>
          <a:endParaRPr lang="en-CA" dirty="0"/>
        </a:p>
      </dgm:t>
    </dgm:pt>
    <dgm:pt modelId="{4A597146-3531-4950-9761-30079640643E}" type="parTrans" cxnId="{0E304961-BB18-4182-9C8D-86B8206D4B3C}">
      <dgm:prSet/>
      <dgm:spPr/>
      <dgm:t>
        <a:bodyPr/>
        <a:lstStyle/>
        <a:p>
          <a:pPr algn="ctr"/>
          <a:endParaRPr lang="en-CA"/>
        </a:p>
      </dgm:t>
    </dgm:pt>
    <dgm:pt modelId="{9BFCAC7A-F711-44DB-A04D-974B94C058EF}" type="sibTrans" cxnId="{0E304961-BB18-4182-9C8D-86B8206D4B3C}">
      <dgm:prSet/>
      <dgm:spPr/>
      <dgm:t>
        <a:bodyPr/>
        <a:lstStyle/>
        <a:p>
          <a:pPr algn="ctr"/>
          <a:endParaRPr lang="en-CA"/>
        </a:p>
      </dgm:t>
    </dgm:pt>
    <dgm:pt modelId="{E6E33AF2-44E3-2A45-8664-351FD1355EBC}" type="pres">
      <dgm:prSet presAssocID="{FD3827D2-D135-BB45-8A1F-BB20DF86B125}" presName="Name0" presStyleCnt="0">
        <dgm:presLayoutVars>
          <dgm:dir/>
          <dgm:resizeHandles val="exact"/>
        </dgm:presLayoutVars>
      </dgm:prSet>
      <dgm:spPr/>
    </dgm:pt>
    <dgm:pt modelId="{BF14140C-7F96-2043-A6CA-CB61B9A726B6}" type="pres">
      <dgm:prSet presAssocID="{17C72391-3829-FA4D-A68B-EA363FE25C9A}" presName="node" presStyleLbl="node1" presStyleIdx="0" presStyleCnt="5" custScaleX="82833" custScaleY="107156">
        <dgm:presLayoutVars>
          <dgm:bulletEnabled val="1"/>
        </dgm:presLayoutVars>
      </dgm:prSet>
      <dgm:spPr/>
      <dgm:t>
        <a:bodyPr/>
        <a:lstStyle/>
        <a:p>
          <a:endParaRPr lang="en-CA"/>
        </a:p>
      </dgm:t>
    </dgm:pt>
    <dgm:pt modelId="{FE51D782-E7A7-9E4B-8929-5932F468547D}" type="pres">
      <dgm:prSet presAssocID="{127D8653-7676-ED49-BABF-5A6D483386F8}" presName="sibTrans" presStyleLbl="sibTrans2D1" presStyleIdx="0" presStyleCnt="4"/>
      <dgm:spPr/>
      <dgm:t>
        <a:bodyPr/>
        <a:lstStyle/>
        <a:p>
          <a:endParaRPr lang="en-CA"/>
        </a:p>
      </dgm:t>
    </dgm:pt>
    <dgm:pt modelId="{8C849B66-3D5F-234F-99D9-834E9BAA798B}" type="pres">
      <dgm:prSet presAssocID="{127D8653-7676-ED49-BABF-5A6D483386F8}" presName="connectorText" presStyleLbl="sibTrans2D1" presStyleIdx="0" presStyleCnt="4"/>
      <dgm:spPr/>
      <dgm:t>
        <a:bodyPr/>
        <a:lstStyle/>
        <a:p>
          <a:endParaRPr lang="en-CA"/>
        </a:p>
      </dgm:t>
    </dgm:pt>
    <dgm:pt modelId="{14FF71B9-789D-9341-BB61-13AC702211B9}" type="pres">
      <dgm:prSet presAssocID="{3E10A708-FAFF-F645-8E18-1B377A975E0B}" presName="node" presStyleLbl="node1" presStyleIdx="1" presStyleCnt="5">
        <dgm:presLayoutVars>
          <dgm:bulletEnabled val="1"/>
        </dgm:presLayoutVars>
      </dgm:prSet>
      <dgm:spPr/>
      <dgm:t>
        <a:bodyPr/>
        <a:lstStyle/>
        <a:p>
          <a:endParaRPr lang="en-CA"/>
        </a:p>
      </dgm:t>
    </dgm:pt>
    <dgm:pt modelId="{AF936A58-9208-F64B-9624-69A00DD9C478}" type="pres">
      <dgm:prSet presAssocID="{320FB221-EAD6-F747-B468-E75CAF29FB65}" presName="sibTrans" presStyleLbl="sibTrans2D1" presStyleIdx="1" presStyleCnt="4"/>
      <dgm:spPr/>
      <dgm:t>
        <a:bodyPr/>
        <a:lstStyle/>
        <a:p>
          <a:endParaRPr lang="en-CA"/>
        </a:p>
      </dgm:t>
    </dgm:pt>
    <dgm:pt modelId="{DCAC3D59-D84C-D543-8D2C-4FA63D00048E}" type="pres">
      <dgm:prSet presAssocID="{320FB221-EAD6-F747-B468-E75CAF29FB65}" presName="connectorText" presStyleLbl="sibTrans2D1" presStyleIdx="1" presStyleCnt="4"/>
      <dgm:spPr/>
      <dgm:t>
        <a:bodyPr/>
        <a:lstStyle/>
        <a:p>
          <a:endParaRPr lang="en-CA"/>
        </a:p>
      </dgm:t>
    </dgm:pt>
    <dgm:pt modelId="{FB13964E-A3E7-F744-8B22-35995E87446C}" type="pres">
      <dgm:prSet presAssocID="{45573713-B3E6-384E-94A6-8FDF7EEECF87}" presName="node" presStyleLbl="node1" presStyleIdx="2" presStyleCnt="5">
        <dgm:presLayoutVars>
          <dgm:bulletEnabled val="1"/>
        </dgm:presLayoutVars>
      </dgm:prSet>
      <dgm:spPr/>
      <dgm:t>
        <a:bodyPr/>
        <a:lstStyle/>
        <a:p>
          <a:endParaRPr lang="en-CA"/>
        </a:p>
      </dgm:t>
    </dgm:pt>
    <dgm:pt modelId="{04DF4C30-31BA-F940-B72D-3C5794911E3E}" type="pres">
      <dgm:prSet presAssocID="{CBAC2763-75A0-B944-81F5-7A66E998FD3F}" presName="sibTrans" presStyleLbl="sibTrans2D1" presStyleIdx="2" presStyleCnt="4"/>
      <dgm:spPr/>
      <dgm:t>
        <a:bodyPr/>
        <a:lstStyle/>
        <a:p>
          <a:endParaRPr lang="en-CA"/>
        </a:p>
      </dgm:t>
    </dgm:pt>
    <dgm:pt modelId="{61CCF10E-3DBF-1F49-9095-C4336422720A}" type="pres">
      <dgm:prSet presAssocID="{CBAC2763-75A0-B944-81F5-7A66E998FD3F}" presName="connectorText" presStyleLbl="sibTrans2D1" presStyleIdx="2" presStyleCnt="4"/>
      <dgm:spPr/>
      <dgm:t>
        <a:bodyPr/>
        <a:lstStyle/>
        <a:p>
          <a:endParaRPr lang="en-CA"/>
        </a:p>
      </dgm:t>
    </dgm:pt>
    <dgm:pt modelId="{418E0EA6-E72A-874C-B269-7E36C2504D73}" type="pres">
      <dgm:prSet presAssocID="{F0C27631-2341-7947-B2EB-6CDD20F7FC55}" presName="node" presStyleLbl="node1" presStyleIdx="3" presStyleCnt="5">
        <dgm:presLayoutVars>
          <dgm:bulletEnabled val="1"/>
        </dgm:presLayoutVars>
      </dgm:prSet>
      <dgm:spPr/>
      <dgm:t>
        <a:bodyPr/>
        <a:lstStyle/>
        <a:p>
          <a:endParaRPr lang="en-CA"/>
        </a:p>
      </dgm:t>
    </dgm:pt>
    <dgm:pt modelId="{5779DE1E-0E43-4E38-BE08-B4C5F73B1CF7}" type="pres">
      <dgm:prSet presAssocID="{2B061B73-2C5A-C04E-8D97-E1A7B346687A}" presName="sibTrans" presStyleLbl="sibTrans2D1" presStyleIdx="3" presStyleCnt="4"/>
      <dgm:spPr/>
      <dgm:t>
        <a:bodyPr/>
        <a:lstStyle/>
        <a:p>
          <a:endParaRPr lang="en-CA"/>
        </a:p>
      </dgm:t>
    </dgm:pt>
    <dgm:pt modelId="{A313DBAF-8E67-4C0E-BC04-CC1C52E3709C}" type="pres">
      <dgm:prSet presAssocID="{2B061B73-2C5A-C04E-8D97-E1A7B346687A}" presName="connectorText" presStyleLbl="sibTrans2D1" presStyleIdx="3" presStyleCnt="4"/>
      <dgm:spPr/>
      <dgm:t>
        <a:bodyPr/>
        <a:lstStyle/>
        <a:p>
          <a:endParaRPr lang="en-CA"/>
        </a:p>
      </dgm:t>
    </dgm:pt>
    <dgm:pt modelId="{4AC7E1AD-22B6-428B-AA88-ADD1B2A217C3}" type="pres">
      <dgm:prSet presAssocID="{C40864D3-BAF2-4487-8434-63301B8910E5}" presName="node" presStyleLbl="node1" presStyleIdx="4" presStyleCnt="5">
        <dgm:presLayoutVars>
          <dgm:bulletEnabled val="1"/>
        </dgm:presLayoutVars>
      </dgm:prSet>
      <dgm:spPr/>
      <dgm:t>
        <a:bodyPr/>
        <a:lstStyle/>
        <a:p>
          <a:endParaRPr lang="en-US"/>
        </a:p>
      </dgm:t>
    </dgm:pt>
  </dgm:ptLst>
  <dgm:cxnLst>
    <dgm:cxn modelId="{74C0D1C0-539C-4B49-97DC-5A6B3834C748}" type="presOf" srcId="{320FB221-EAD6-F747-B468-E75CAF29FB65}" destId="{AF936A58-9208-F64B-9624-69A00DD9C478}" srcOrd="0" destOrd="0" presId="urn:microsoft.com/office/officeart/2005/8/layout/process1"/>
    <dgm:cxn modelId="{4900628A-F753-4CBF-A252-7B7188527A18}" type="presOf" srcId="{127D8653-7676-ED49-BABF-5A6D483386F8}" destId="{8C849B66-3D5F-234F-99D9-834E9BAA798B}" srcOrd="1" destOrd="0" presId="urn:microsoft.com/office/officeart/2005/8/layout/process1"/>
    <dgm:cxn modelId="{4A0A1323-BB27-4ACC-A01A-F91CFF5C3276}" type="presOf" srcId="{2B061B73-2C5A-C04E-8D97-E1A7B346687A}" destId="{A313DBAF-8E67-4C0E-BC04-CC1C52E3709C}" srcOrd="1" destOrd="0" presId="urn:microsoft.com/office/officeart/2005/8/layout/process1"/>
    <dgm:cxn modelId="{DADD37F4-36F3-4CA5-B5B7-5171090F27CF}" type="presOf" srcId="{C40864D3-BAF2-4487-8434-63301B8910E5}" destId="{4AC7E1AD-22B6-428B-AA88-ADD1B2A217C3}" srcOrd="0" destOrd="0" presId="urn:microsoft.com/office/officeart/2005/8/layout/process1"/>
    <dgm:cxn modelId="{40EDD34E-4F6C-4EF6-81E1-144D01CF6EDF}" type="presOf" srcId="{FD3827D2-D135-BB45-8A1F-BB20DF86B125}" destId="{E6E33AF2-44E3-2A45-8664-351FD1355EBC}" srcOrd="0" destOrd="0" presId="urn:microsoft.com/office/officeart/2005/8/layout/process1"/>
    <dgm:cxn modelId="{A11F8F04-43F5-ED41-BA48-6A3BEAB249B8}" srcId="{FD3827D2-D135-BB45-8A1F-BB20DF86B125}" destId="{17C72391-3829-FA4D-A68B-EA363FE25C9A}" srcOrd="0" destOrd="0" parTransId="{21A1F8CB-503D-5D4D-AED2-5FB6E06CB0FF}" sibTransId="{127D8653-7676-ED49-BABF-5A6D483386F8}"/>
    <dgm:cxn modelId="{3E172E29-3F49-4016-9724-AE2B4EDDF15C}" type="presOf" srcId="{2B061B73-2C5A-C04E-8D97-E1A7B346687A}" destId="{5779DE1E-0E43-4E38-BE08-B4C5F73B1CF7}" srcOrd="0" destOrd="0" presId="urn:microsoft.com/office/officeart/2005/8/layout/process1"/>
    <dgm:cxn modelId="{1BF06BDB-AC4C-4E99-811B-E9FB27EFCF46}" type="presOf" srcId="{F0C27631-2341-7947-B2EB-6CDD20F7FC55}" destId="{418E0EA6-E72A-874C-B269-7E36C2504D73}" srcOrd="0" destOrd="0" presId="urn:microsoft.com/office/officeart/2005/8/layout/process1"/>
    <dgm:cxn modelId="{0AAC30EF-845D-4DD2-8268-1CBA1A4A8833}" type="presOf" srcId="{CBAC2763-75A0-B944-81F5-7A66E998FD3F}" destId="{61CCF10E-3DBF-1F49-9095-C4336422720A}" srcOrd="1" destOrd="0" presId="urn:microsoft.com/office/officeart/2005/8/layout/process1"/>
    <dgm:cxn modelId="{9348E2F3-DB87-4BE7-A538-3F534BEC1FA3}" type="presOf" srcId="{45573713-B3E6-384E-94A6-8FDF7EEECF87}" destId="{FB13964E-A3E7-F744-8B22-35995E87446C}" srcOrd="0" destOrd="0" presId="urn:microsoft.com/office/officeart/2005/8/layout/process1"/>
    <dgm:cxn modelId="{1900190F-2A77-4828-9A00-7B82888890BD}" type="presOf" srcId="{127D8653-7676-ED49-BABF-5A6D483386F8}" destId="{FE51D782-E7A7-9E4B-8929-5932F468547D}" srcOrd="0" destOrd="0" presId="urn:microsoft.com/office/officeart/2005/8/layout/process1"/>
    <dgm:cxn modelId="{A85CAD0C-0B19-4747-9A81-9055720531FB}" type="presOf" srcId="{3E10A708-FAFF-F645-8E18-1B377A975E0B}" destId="{14FF71B9-789D-9341-BB61-13AC702211B9}" srcOrd="0" destOrd="0" presId="urn:microsoft.com/office/officeart/2005/8/layout/process1"/>
    <dgm:cxn modelId="{7744D564-EB0E-4D4D-BBF0-6913C3FE306F}" type="presOf" srcId="{CBAC2763-75A0-B944-81F5-7A66E998FD3F}" destId="{04DF4C30-31BA-F940-B72D-3C5794911E3E}" srcOrd="0" destOrd="0" presId="urn:microsoft.com/office/officeart/2005/8/layout/process1"/>
    <dgm:cxn modelId="{0E304961-BB18-4182-9C8D-86B8206D4B3C}" srcId="{FD3827D2-D135-BB45-8A1F-BB20DF86B125}" destId="{C40864D3-BAF2-4487-8434-63301B8910E5}" srcOrd="4" destOrd="0" parTransId="{4A597146-3531-4950-9761-30079640643E}" sibTransId="{9BFCAC7A-F711-44DB-A04D-974B94C058EF}"/>
    <dgm:cxn modelId="{7D185447-407F-454E-8F60-FDAC195EE5F2}" srcId="{FD3827D2-D135-BB45-8A1F-BB20DF86B125}" destId="{45573713-B3E6-384E-94A6-8FDF7EEECF87}" srcOrd="2" destOrd="0" parTransId="{6E6D7323-478B-434F-BE46-D80268B77871}" sibTransId="{CBAC2763-75A0-B944-81F5-7A66E998FD3F}"/>
    <dgm:cxn modelId="{7E0B1FC7-5C64-C14B-9E69-BC8F11C1D2B1}" srcId="{FD3827D2-D135-BB45-8A1F-BB20DF86B125}" destId="{3E10A708-FAFF-F645-8E18-1B377A975E0B}" srcOrd="1" destOrd="0" parTransId="{28AC6436-89F1-0648-8CD5-15637B99CE1B}" sibTransId="{320FB221-EAD6-F747-B468-E75CAF29FB65}"/>
    <dgm:cxn modelId="{7BBDE87F-DB2C-4D3F-9A63-C1EE1070D571}" type="presOf" srcId="{320FB221-EAD6-F747-B468-E75CAF29FB65}" destId="{DCAC3D59-D84C-D543-8D2C-4FA63D00048E}" srcOrd="1" destOrd="0" presId="urn:microsoft.com/office/officeart/2005/8/layout/process1"/>
    <dgm:cxn modelId="{40941E69-2BC2-43A6-9C13-E62A27A1B6AB}" type="presOf" srcId="{17C72391-3829-FA4D-A68B-EA363FE25C9A}" destId="{BF14140C-7F96-2043-A6CA-CB61B9A726B6}" srcOrd="0" destOrd="0" presId="urn:microsoft.com/office/officeart/2005/8/layout/process1"/>
    <dgm:cxn modelId="{6EA10014-8992-9748-B191-815ACA9A19A2}" srcId="{FD3827D2-D135-BB45-8A1F-BB20DF86B125}" destId="{F0C27631-2341-7947-B2EB-6CDD20F7FC55}" srcOrd="3" destOrd="0" parTransId="{2A2F799A-BC5D-0E41-83DD-2147045336B5}" sibTransId="{2B061B73-2C5A-C04E-8D97-E1A7B346687A}"/>
    <dgm:cxn modelId="{5929F2A9-E476-4D91-8E90-692472E8FD49}" type="presParOf" srcId="{E6E33AF2-44E3-2A45-8664-351FD1355EBC}" destId="{BF14140C-7F96-2043-A6CA-CB61B9A726B6}" srcOrd="0" destOrd="0" presId="urn:microsoft.com/office/officeart/2005/8/layout/process1"/>
    <dgm:cxn modelId="{E1CCE914-ED50-43F3-8715-F30F689D8309}" type="presParOf" srcId="{E6E33AF2-44E3-2A45-8664-351FD1355EBC}" destId="{FE51D782-E7A7-9E4B-8929-5932F468547D}" srcOrd="1" destOrd="0" presId="urn:microsoft.com/office/officeart/2005/8/layout/process1"/>
    <dgm:cxn modelId="{B7DAC24A-8A33-4092-AF9C-15741E3219A8}" type="presParOf" srcId="{FE51D782-E7A7-9E4B-8929-5932F468547D}" destId="{8C849B66-3D5F-234F-99D9-834E9BAA798B}" srcOrd="0" destOrd="0" presId="urn:microsoft.com/office/officeart/2005/8/layout/process1"/>
    <dgm:cxn modelId="{9480A59C-FD21-4966-9E5A-995D8334C0E7}" type="presParOf" srcId="{E6E33AF2-44E3-2A45-8664-351FD1355EBC}" destId="{14FF71B9-789D-9341-BB61-13AC702211B9}" srcOrd="2" destOrd="0" presId="urn:microsoft.com/office/officeart/2005/8/layout/process1"/>
    <dgm:cxn modelId="{A7DC9449-AFD2-417B-B3E7-3633416F15AC}" type="presParOf" srcId="{E6E33AF2-44E3-2A45-8664-351FD1355EBC}" destId="{AF936A58-9208-F64B-9624-69A00DD9C478}" srcOrd="3" destOrd="0" presId="urn:microsoft.com/office/officeart/2005/8/layout/process1"/>
    <dgm:cxn modelId="{4DF75780-AACA-4442-9205-1E882FAD58BA}" type="presParOf" srcId="{AF936A58-9208-F64B-9624-69A00DD9C478}" destId="{DCAC3D59-D84C-D543-8D2C-4FA63D00048E}" srcOrd="0" destOrd="0" presId="urn:microsoft.com/office/officeart/2005/8/layout/process1"/>
    <dgm:cxn modelId="{87401CDD-120B-40A9-B808-6E4B1D76EB32}" type="presParOf" srcId="{E6E33AF2-44E3-2A45-8664-351FD1355EBC}" destId="{FB13964E-A3E7-F744-8B22-35995E87446C}" srcOrd="4" destOrd="0" presId="urn:microsoft.com/office/officeart/2005/8/layout/process1"/>
    <dgm:cxn modelId="{C61CAFC5-B1EF-4FF8-AD1D-6E5720CD3B1A}" type="presParOf" srcId="{E6E33AF2-44E3-2A45-8664-351FD1355EBC}" destId="{04DF4C30-31BA-F940-B72D-3C5794911E3E}" srcOrd="5" destOrd="0" presId="urn:microsoft.com/office/officeart/2005/8/layout/process1"/>
    <dgm:cxn modelId="{DC9BD1D1-0A73-46B6-9FAB-23320A611BDC}" type="presParOf" srcId="{04DF4C30-31BA-F940-B72D-3C5794911E3E}" destId="{61CCF10E-3DBF-1F49-9095-C4336422720A}" srcOrd="0" destOrd="0" presId="urn:microsoft.com/office/officeart/2005/8/layout/process1"/>
    <dgm:cxn modelId="{B585D945-DC56-40A9-8056-54E80CD23F33}" type="presParOf" srcId="{E6E33AF2-44E3-2A45-8664-351FD1355EBC}" destId="{418E0EA6-E72A-874C-B269-7E36C2504D73}" srcOrd="6" destOrd="0" presId="urn:microsoft.com/office/officeart/2005/8/layout/process1"/>
    <dgm:cxn modelId="{F684B5C2-1474-41A8-9CEE-4509F2C344F4}" type="presParOf" srcId="{E6E33AF2-44E3-2A45-8664-351FD1355EBC}" destId="{5779DE1E-0E43-4E38-BE08-B4C5F73B1CF7}" srcOrd="7" destOrd="0" presId="urn:microsoft.com/office/officeart/2005/8/layout/process1"/>
    <dgm:cxn modelId="{17F5C872-E632-4F62-82F2-F6A9474284A6}" type="presParOf" srcId="{5779DE1E-0E43-4E38-BE08-B4C5F73B1CF7}" destId="{A313DBAF-8E67-4C0E-BC04-CC1C52E3709C}" srcOrd="0" destOrd="0" presId="urn:microsoft.com/office/officeart/2005/8/layout/process1"/>
    <dgm:cxn modelId="{A7415541-F02E-48BF-935A-669B4C1834D1}" type="presParOf" srcId="{E6E33AF2-44E3-2A45-8664-351FD1355EBC}" destId="{4AC7E1AD-22B6-428B-AA88-ADD1B2A217C3}" srcOrd="8"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4140C-7F96-2043-A6CA-CB61B9A726B6}">
      <dsp:nvSpPr>
        <dsp:cNvPr id="0" name=""/>
        <dsp:cNvSpPr/>
      </dsp:nvSpPr>
      <dsp:spPr>
        <a:xfrm>
          <a:off x="1146" y="1337172"/>
          <a:ext cx="1048194" cy="813591"/>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Question</a:t>
          </a:r>
          <a:endParaRPr lang="en-US" sz="1800" kern="1200" dirty="0"/>
        </a:p>
      </dsp:txBody>
      <dsp:txXfrm>
        <a:off x="24975" y="1361001"/>
        <a:ext cx="1000536" cy="765933"/>
      </dsp:txXfrm>
    </dsp:sp>
    <dsp:sp modelId="{FE51D782-E7A7-9E4B-8929-5932F468547D}">
      <dsp:nvSpPr>
        <dsp:cNvPr id="0" name=""/>
        <dsp:cNvSpPr/>
      </dsp:nvSpPr>
      <dsp:spPr>
        <a:xfrm>
          <a:off x="1175884" y="1587054"/>
          <a:ext cx="268271" cy="313827"/>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1175884" y="1649819"/>
        <a:ext cx="187790" cy="188297"/>
      </dsp:txXfrm>
    </dsp:sp>
    <dsp:sp modelId="{14FF71B9-789D-9341-BB61-13AC702211B9}">
      <dsp:nvSpPr>
        <dsp:cNvPr id="0" name=""/>
        <dsp:cNvSpPr/>
      </dsp:nvSpPr>
      <dsp:spPr>
        <a:xfrm>
          <a:off x="1555513" y="1364338"/>
          <a:ext cx="1265431" cy="75925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Hypothesis</a:t>
          </a:r>
          <a:endParaRPr lang="en-US" sz="1800" kern="1200" dirty="0"/>
        </a:p>
      </dsp:txBody>
      <dsp:txXfrm>
        <a:off x="1577751" y="1386576"/>
        <a:ext cx="1220955" cy="714782"/>
      </dsp:txXfrm>
    </dsp:sp>
    <dsp:sp modelId="{AF936A58-9208-F64B-9624-69A00DD9C478}">
      <dsp:nvSpPr>
        <dsp:cNvPr id="0" name=""/>
        <dsp:cNvSpPr/>
      </dsp:nvSpPr>
      <dsp:spPr>
        <a:xfrm>
          <a:off x="2947488" y="1587054"/>
          <a:ext cx="268271" cy="313827"/>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2947488" y="1649819"/>
        <a:ext cx="187790" cy="188297"/>
      </dsp:txXfrm>
    </dsp:sp>
    <dsp:sp modelId="{FB13964E-A3E7-F744-8B22-35995E87446C}">
      <dsp:nvSpPr>
        <dsp:cNvPr id="0" name=""/>
        <dsp:cNvSpPr/>
      </dsp:nvSpPr>
      <dsp:spPr>
        <a:xfrm>
          <a:off x="3327117" y="1364338"/>
          <a:ext cx="1265431" cy="75925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Experiment</a:t>
          </a:r>
          <a:endParaRPr lang="en-US" sz="1800" kern="1200" dirty="0"/>
        </a:p>
      </dsp:txBody>
      <dsp:txXfrm>
        <a:off x="3349355" y="1386576"/>
        <a:ext cx="1220955" cy="714782"/>
      </dsp:txXfrm>
    </dsp:sp>
    <dsp:sp modelId="{04DF4C30-31BA-F940-B72D-3C5794911E3E}">
      <dsp:nvSpPr>
        <dsp:cNvPr id="0" name=""/>
        <dsp:cNvSpPr/>
      </dsp:nvSpPr>
      <dsp:spPr>
        <a:xfrm>
          <a:off x="4719092" y="1587054"/>
          <a:ext cx="268271" cy="313827"/>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719092" y="1649819"/>
        <a:ext cx="187790" cy="188297"/>
      </dsp:txXfrm>
    </dsp:sp>
    <dsp:sp modelId="{418E0EA6-E72A-874C-B269-7E36C2504D73}">
      <dsp:nvSpPr>
        <dsp:cNvPr id="0" name=""/>
        <dsp:cNvSpPr/>
      </dsp:nvSpPr>
      <dsp:spPr>
        <a:xfrm>
          <a:off x="5098722" y="1364338"/>
          <a:ext cx="1265431" cy="75925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Check hypothesis</a:t>
          </a:r>
          <a:endParaRPr lang="en-US" sz="1800" kern="1200" dirty="0"/>
        </a:p>
      </dsp:txBody>
      <dsp:txXfrm>
        <a:off x="5120960" y="1386576"/>
        <a:ext cx="1220955" cy="714782"/>
      </dsp:txXfrm>
    </dsp:sp>
    <dsp:sp modelId="{5779DE1E-0E43-4E38-BE08-B4C5F73B1CF7}">
      <dsp:nvSpPr>
        <dsp:cNvPr id="0" name=""/>
        <dsp:cNvSpPr/>
      </dsp:nvSpPr>
      <dsp:spPr>
        <a:xfrm>
          <a:off x="6490696" y="1587054"/>
          <a:ext cx="268271" cy="313827"/>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6490696" y="1649819"/>
        <a:ext cx="187790" cy="188297"/>
      </dsp:txXfrm>
    </dsp:sp>
    <dsp:sp modelId="{4AC7E1AD-22B6-428B-AA88-ADD1B2A217C3}">
      <dsp:nvSpPr>
        <dsp:cNvPr id="0" name=""/>
        <dsp:cNvSpPr/>
      </dsp:nvSpPr>
      <dsp:spPr>
        <a:xfrm>
          <a:off x="6870326" y="1364338"/>
          <a:ext cx="1265431" cy="75925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CA" sz="1800" kern="1200" dirty="0" smtClean="0"/>
            <a:t>Conclusion</a:t>
          </a:r>
          <a:endParaRPr lang="en-CA" sz="1800" kern="1200" dirty="0"/>
        </a:p>
      </dsp:txBody>
      <dsp:txXfrm>
        <a:off x="6892564" y="1386576"/>
        <a:ext cx="1220955" cy="7147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A16FF1-F4AB-9D43-857A-30AB6DDF58BE}" type="datetimeFigureOut">
              <a:rPr lang="en-US" smtClean="0"/>
              <a:pPr/>
              <a:t>7/26/2016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DBE2F8-2EEB-A746-B7BF-0A4D878B5F6E}" type="slidenum">
              <a:rPr lang="en-US" smtClean="0"/>
              <a:pPr/>
              <a:t>‹#›</a:t>
            </a:fld>
            <a:endParaRPr lang="en-US"/>
          </a:p>
        </p:txBody>
      </p:sp>
    </p:spTree>
    <p:extLst>
      <p:ext uri="{BB962C8B-B14F-4D97-AF65-F5344CB8AC3E}">
        <p14:creationId xmlns:p14="http://schemas.microsoft.com/office/powerpoint/2010/main" val="42592755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1DBE2F8-2EEB-A746-B7BF-0A4D878B5F6E}" type="slidenum">
              <a:rPr lang="en-US" smtClean="0"/>
              <a:pPr/>
              <a:t>1</a:t>
            </a:fld>
            <a:endParaRPr lang="en-US"/>
          </a:p>
        </p:txBody>
      </p:sp>
    </p:spTree>
    <p:extLst>
      <p:ext uri="{BB962C8B-B14F-4D97-AF65-F5344CB8AC3E}">
        <p14:creationId xmlns:p14="http://schemas.microsoft.com/office/powerpoint/2010/main" val="189403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type of fallacy is one of presumption</a:t>
            </a:r>
            <a:r>
              <a:rPr lang="en-US" baseline="0" dirty="0" smtClean="0"/>
              <a:t> (which means that already you assume something to be true which might be false). For example, “there is no such thing as life in other planets”, “Mars is another planet” “therefore there cannot be life in Mars”. In fact, here it is assumed that there is no life in other planets but this is nearly impossible to be sure of, there are many galaxies and stars, which might have planets similar to ours and we cannot yet verify if there really is no other planet with life with our technology. So even if it might be true that there is no life in Mars (as far as we are able to tell), this conclusion is based on an assumption that is not a sure thing. </a:t>
            </a:r>
            <a:endParaRPr lang="en-US" dirty="0"/>
          </a:p>
        </p:txBody>
      </p:sp>
      <p:sp>
        <p:nvSpPr>
          <p:cNvPr id="4" name="Slide Number Placeholder 3"/>
          <p:cNvSpPr>
            <a:spLocks noGrp="1"/>
          </p:cNvSpPr>
          <p:nvPr>
            <p:ph type="sldNum" sz="quarter" idx="10"/>
          </p:nvPr>
        </p:nvSpPr>
        <p:spPr/>
        <p:txBody>
          <a:bodyPr/>
          <a:lstStyle/>
          <a:p>
            <a:fld id="{F1DBE2F8-2EEB-A746-B7BF-0A4D878B5F6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to re-cap: we need to be very</a:t>
            </a:r>
            <a:r>
              <a:rPr lang="en-US" baseline="0" dirty="0" smtClean="0"/>
              <a:t> careful when we draw conclusions that they are being based on true information and that our thinking is clear and not clouded by irrelevant or incomplete information. </a:t>
            </a:r>
          </a:p>
          <a:p>
            <a:endParaRPr lang="en-US" baseline="0" dirty="0" smtClean="0"/>
          </a:p>
          <a:p>
            <a:r>
              <a:rPr lang="en-US" baseline="0" dirty="0" smtClean="0"/>
              <a:t>This is very important in science and in our own lives!</a:t>
            </a:r>
            <a:endParaRPr lang="en-US" dirty="0"/>
          </a:p>
        </p:txBody>
      </p:sp>
      <p:sp>
        <p:nvSpPr>
          <p:cNvPr id="4" name="Slide Number Placeholder 3"/>
          <p:cNvSpPr>
            <a:spLocks noGrp="1"/>
          </p:cNvSpPr>
          <p:nvPr>
            <p:ph type="sldNum" sz="quarter" idx="10"/>
          </p:nvPr>
        </p:nvSpPr>
        <p:spPr/>
        <p:txBody>
          <a:bodyPr/>
          <a:lstStyle/>
          <a:p>
            <a:fld id="{F1DBE2F8-2EEB-A746-B7BF-0A4D878B5F6E}" type="slidenum">
              <a:rPr lang="en-US" smtClean="0"/>
              <a:pPr/>
              <a:t>11</a:t>
            </a:fld>
            <a:endParaRPr lang="en-US"/>
          </a:p>
        </p:txBody>
      </p:sp>
    </p:spTree>
    <p:extLst>
      <p:ext uri="{BB962C8B-B14F-4D97-AF65-F5344CB8AC3E}">
        <p14:creationId xmlns:p14="http://schemas.microsoft.com/office/powerpoint/2010/main" val="1502751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Science is one way that</a:t>
            </a:r>
            <a:r>
              <a:rPr lang="en-CA" sz="1200" kern="1200" baseline="0" dirty="0" smtClean="0">
                <a:solidFill>
                  <a:schemeClr val="tx1"/>
                </a:solidFill>
                <a:effectLst/>
                <a:latin typeface="+mn-lt"/>
                <a:ea typeface="+mn-ea"/>
                <a:cs typeface="+mn-cs"/>
              </a:rPr>
              <a:t> tries to </a:t>
            </a:r>
            <a:r>
              <a:rPr lang="en-CA" sz="1200" kern="1200" dirty="0" smtClean="0">
                <a:solidFill>
                  <a:schemeClr val="tx1"/>
                </a:solidFill>
                <a:effectLst/>
                <a:latin typeface="+mn-lt"/>
                <a:ea typeface="+mn-ea"/>
                <a:cs typeface="+mn-cs"/>
              </a:rPr>
              <a:t>understand how the world around us works.</a:t>
            </a:r>
            <a:r>
              <a:rPr lang="en-CA" sz="1200" kern="1200" baseline="0" dirty="0" smtClean="0">
                <a:solidFill>
                  <a:schemeClr val="tx1"/>
                </a:solidFill>
                <a:effectLst/>
                <a:latin typeface="+mn-lt"/>
                <a:ea typeface="+mn-ea"/>
                <a:cs typeface="+mn-cs"/>
              </a:rPr>
              <a:t> It creates knowledge based on observations and experimental evidence. To do that, scientists follow scientific methods that consist of several steps. EXPLANATIONS (Question -&gt; hypothesis -&gt; experiment -&gt; check hypothesis -&gt; conclusion). </a:t>
            </a:r>
          </a:p>
          <a:p>
            <a:pPr lvl="0"/>
            <a:endParaRPr lang="en-CA" sz="1200" kern="1200" baseline="0" dirty="0" smtClean="0">
              <a:solidFill>
                <a:schemeClr val="tx1"/>
              </a:solidFill>
              <a:effectLst/>
              <a:latin typeface="+mn-lt"/>
              <a:ea typeface="+mn-ea"/>
              <a:cs typeface="+mn-cs"/>
            </a:endParaRPr>
          </a:p>
          <a:p>
            <a:pPr lvl="0"/>
            <a:r>
              <a:rPr lang="en-CA" sz="1200" kern="1200" baseline="0" dirty="0" smtClean="0">
                <a:solidFill>
                  <a:schemeClr val="tx1"/>
                </a:solidFill>
                <a:effectLst/>
                <a:latin typeface="+mn-lt"/>
                <a:ea typeface="+mn-ea"/>
                <a:cs typeface="+mn-cs"/>
              </a:rPr>
              <a:t>So what is logic and why is it important in science?</a:t>
            </a:r>
          </a:p>
          <a:p>
            <a:pPr lvl="0"/>
            <a:endParaRPr lang="en-CA" dirty="0"/>
          </a:p>
        </p:txBody>
      </p:sp>
      <p:sp>
        <p:nvSpPr>
          <p:cNvPr id="4" name="Slide Number Placeholder 3"/>
          <p:cNvSpPr>
            <a:spLocks noGrp="1"/>
          </p:cNvSpPr>
          <p:nvPr>
            <p:ph type="sldNum" sz="quarter" idx="10"/>
          </p:nvPr>
        </p:nvSpPr>
        <p:spPr/>
        <p:txBody>
          <a:bodyPr/>
          <a:lstStyle/>
          <a:p>
            <a:fld id="{C3604075-5265-4E90-9802-6F1FF2275C31}" type="slidenum">
              <a:rPr lang="en-US" smtClean="0"/>
              <a:pPr/>
              <a:t>2</a:t>
            </a:fld>
            <a:endParaRPr lang="en-US"/>
          </a:p>
        </p:txBody>
      </p:sp>
    </p:spTree>
    <p:extLst>
      <p:ext uri="{BB962C8B-B14F-4D97-AF65-F5344CB8AC3E}">
        <p14:creationId xmlns:p14="http://schemas.microsoft.com/office/powerpoint/2010/main" val="357709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Lets begin with a question that you may all think you know the answer to. Do you know what logic is? It is the study of valid reasoning or we could say “correct thinking”. </a:t>
            </a:r>
            <a:r>
              <a:rPr lang="en-US" dirty="0" smtClean="0"/>
              <a:t>Logic</a:t>
            </a:r>
            <a:r>
              <a:rPr lang="en-US" baseline="0" dirty="0" smtClean="0"/>
              <a:t> is an important part of science because if we make mistakes in our thinking when we design our experiments (we do a wrong experiment to check our hypothesis) or when we interpret the results we get from our experiments, we will arrive at the wrong conclusion.  Then we will have mistaken in how we see the world! </a:t>
            </a:r>
            <a:endParaRPr lang="en-US" dirty="0" smtClean="0"/>
          </a:p>
          <a:p>
            <a:endParaRPr lang="en-US" dirty="0"/>
          </a:p>
        </p:txBody>
      </p:sp>
      <p:sp>
        <p:nvSpPr>
          <p:cNvPr id="4" name="Slide Number Placeholder 3"/>
          <p:cNvSpPr>
            <a:spLocks noGrp="1"/>
          </p:cNvSpPr>
          <p:nvPr>
            <p:ph type="sldNum" sz="quarter" idx="10"/>
          </p:nvPr>
        </p:nvSpPr>
        <p:spPr/>
        <p:txBody>
          <a:bodyPr/>
          <a:lstStyle/>
          <a:p>
            <a:fld id="{F1DBE2F8-2EEB-A746-B7BF-0A4D878B5F6E}" type="slidenum">
              <a:rPr lang="en-US" smtClean="0"/>
              <a:pPr/>
              <a:t>3</a:t>
            </a:fld>
            <a:endParaRPr lang="en-US"/>
          </a:p>
        </p:txBody>
      </p:sp>
    </p:spTree>
    <p:extLst>
      <p:ext uri="{BB962C8B-B14F-4D97-AF65-F5344CB8AC3E}">
        <p14:creationId xmlns:p14="http://schemas.microsoft.com/office/powerpoint/2010/main" val="225225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a:t>
            </a:r>
            <a:r>
              <a:rPr lang="en-US" baseline="0" dirty="0" smtClean="0"/>
              <a:t>you want to make cookies like your granny does and you borrow her recipe, which you have used before and you get the cookies exactly as you like them (you can’t get something different by the same recipe). This is similar to what in logic is called “deductive reasoning”…if you exactly follow the recipe, you will get the cookies exactly as your grandma’s. So for instance, we have the two statements, “All students study” and “Alan is a student”. If both of these statements are true, then it must also be true that “Alan studies”.</a:t>
            </a:r>
          </a:p>
          <a:p>
            <a:endParaRPr lang="en-US" baseline="0" dirty="0" smtClean="0"/>
          </a:p>
          <a:p>
            <a:r>
              <a:rPr lang="en-US" baseline="0" dirty="0" smtClean="0"/>
              <a:t>This is the only logical conclusion if the two previous statements were true, just like how the only result of following a cookie recipe exactly right is a certain kind of cookies.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1DBE2F8-2EEB-A746-B7BF-0A4D878B5F6E}" type="slidenum">
              <a:rPr lang="en-US" smtClean="0"/>
              <a:pPr/>
              <a:t>4</a:t>
            </a:fld>
            <a:endParaRPr lang="en-US"/>
          </a:p>
        </p:txBody>
      </p:sp>
    </p:spTree>
    <p:extLst>
      <p:ext uri="{BB962C8B-B14F-4D97-AF65-F5344CB8AC3E}">
        <p14:creationId xmlns:p14="http://schemas.microsoft.com/office/powerpoint/2010/main" val="1499817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Back to the kitchen where you were making cookies. While you were in the bathroom, your younger sister knocked some extra sugar in the mix by mistake but didn’t tell you… When you taste the cookies, you realize that they taste different from how they normally taste, they are sweeter.</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You might conclude that if they are sweeter you must have put some extra sugar by mistake, because you know that sometimes you are distracted and this has happened to you before. This is called “inductive” reasoning. In other words, you come to a probable conclusion about what happened based on the fact that the cookies are sweeter than usual, and that you have added extra sugar on previous occasions.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This conclusion could have been right – in this case we know that it is wrong, but that doesn’t mean the reasoning is flawed.  This is what happens when you don’t have all the information about a situation. The conclusions can be true or false.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 for instance, if “most students study” and “Alan is a student”, then we can conclude that “Alan probably studies”. But it is also possible that he doesn’t study.</a:t>
            </a:r>
          </a:p>
          <a:p>
            <a:endParaRPr lang="en-US" dirty="0"/>
          </a:p>
        </p:txBody>
      </p:sp>
      <p:sp>
        <p:nvSpPr>
          <p:cNvPr id="4" name="Slide Number Placeholder 3"/>
          <p:cNvSpPr>
            <a:spLocks noGrp="1"/>
          </p:cNvSpPr>
          <p:nvPr>
            <p:ph type="sldNum" sz="quarter" idx="10"/>
          </p:nvPr>
        </p:nvSpPr>
        <p:spPr/>
        <p:txBody>
          <a:bodyPr/>
          <a:lstStyle/>
          <a:p>
            <a:fld id="{F1DBE2F8-2EEB-A746-B7BF-0A4D878B5F6E}" type="slidenum">
              <a:rPr lang="en-US" smtClean="0"/>
              <a:pPr/>
              <a:t>5</a:t>
            </a:fld>
            <a:endParaRPr lang="en-US"/>
          </a:p>
        </p:txBody>
      </p:sp>
    </p:spTree>
    <p:extLst>
      <p:ext uri="{BB962C8B-B14F-4D97-AF65-F5344CB8AC3E}">
        <p14:creationId xmlns:p14="http://schemas.microsoft.com/office/powerpoint/2010/main" val="273253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Logic</a:t>
            </a:r>
            <a:r>
              <a:rPr lang="en-US" baseline="0" dirty="0" smtClean="0"/>
              <a:t> helps us make sense of the world and express it to others so that it is also reasonable to them. Although our brains are good at doing this, it does sometimes take shortcuts and sometimes our emotions can make us jump to conclusions that are not entirely correct. When we make these errors, we say that we committed “logical fallacies”.</a:t>
            </a:r>
          </a:p>
        </p:txBody>
      </p:sp>
      <p:sp>
        <p:nvSpPr>
          <p:cNvPr id="4" name="Slide Number Placeholder 3"/>
          <p:cNvSpPr>
            <a:spLocks noGrp="1"/>
          </p:cNvSpPr>
          <p:nvPr>
            <p:ph type="sldNum" sz="quarter" idx="10"/>
          </p:nvPr>
        </p:nvSpPr>
        <p:spPr/>
        <p:txBody>
          <a:bodyPr/>
          <a:lstStyle/>
          <a:p>
            <a:fld id="{F1DBE2F8-2EEB-A746-B7BF-0A4D878B5F6E}" type="slidenum">
              <a:rPr lang="en-US" smtClean="0"/>
              <a:pPr/>
              <a:t>6</a:t>
            </a:fld>
            <a:endParaRPr lang="en-US"/>
          </a:p>
        </p:txBody>
      </p:sp>
    </p:spTree>
    <p:extLst>
      <p:ext uri="{BB962C8B-B14F-4D97-AF65-F5344CB8AC3E}">
        <p14:creationId xmlns:p14="http://schemas.microsoft.com/office/powerpoint/2010/main" val="1258344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Logical fallacies</a:t>
            </a:r>
            <a:r>
              <a:rPr lang="en-US" baseline="0" dirty="0" smtClean="0"/>
              <a:t> can occur by mistake but they can also be made intentionally to try to convince people of an argument or idea. It is important to be aware of logical fallacies, so that you can distinguish sound arguments from flawed ones, and not be easily manipulated in thinking. Sometimes it is hard to recognize them. Let’s take a look at a few examples!</a:t>
            </a:r>
          </a:p>
        </p:txBody>
      </p:sp>
      <p:sp>
        <p:nvSpPr>
          <p:cNvPr id="4" name="Slide Number Placeholder 3"/>
          <p:cNvSpPr>
            <a:spLocks noGrp="1"/>
          </p:cNvSpPr>
          <p:nvPr>
            <p:ph type="sldNum" sz="quarter" idx="10"/>
          </p:nvPr>
        </p:nvSpPr>
        <p:spPr/>
        <p:txBody>
          <a:bodyPr/>
          <a:lstStyle/>
          <a:p>
            <a:fld id="{F1DBE2F8-2EEB-A746-B7BF-0A4D878B5F6E}" type="slidenum">
              <a:rPr lang="en-US" smtClean="0"/>
              <a:pPr/>
              <a:t>7</a:t>
            </a:fld>
            <a:endParaRPr lang="en-US"/>
          </a:p>
        </p:txBody>
      </p:sp>
    </p:spTree>
    <p:extLst>
      <p:ext uri="{BB962C8B-B14F-4D97-AF65-F5344CB8AC3E}">
        <p14:creationId xmlns:p14="http://schemas.microsoft.com/office/powerpoint/2010/main" val="569475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type of logical fallacy is called “fallacy of relevance”. In this case, irrelevant information that has nothing to do with the conclusion is provided as a support. For instance, sometimes when we present our point of view, we draw attention to characteristics of the person saying it, instead of how correct the statement is in itself.</a:t>
            </a:r>
          </a:p>
          <a:p>
            <a:r>
              <a:rPr lang="en-US" baseline="0" dirty="0" smtClean="0"/>
              <a:t>“Sofia says that chess is a sport.” “Of course she would say that because she doesn’t like running or balls”. Therefore, “chess is not a real sport”.</a:t>
            </a:r>
          </a:p>
          <a:p>
            <a:r>
              <a:rPr lang="en-US" baseline="0" dirty="0" smtClean="0"/>
              <a:t>The fact that Sofia does not like running is not relevant to whether it is true or false that chess is a sport. (By the way, it is considered a sport!) </a:t>
            </a:r>
          </a:p>
          <a:p>
            <a:r>
              <a:rPr lang="en-US" baseline="0" dirty="0" smtClean="0"/>
              <a:t>This fallacy in particular is called the “</a:t>
            </a:r>
            <a:r>
              <a:rPr lang="en-US" b="1" baseline="0" dirty="0" smtClean="0"/>
              <a:t>ad hominem</a:t>
            </a:r>
            <a:r>
              <a:rPr lang="en-US" baseline="0" dirty="0" smtClean="0"/>
              <a:t>”, which means it is an attack “to the person” to invalidate an argument. </a:t>
            </a:r>
            <a:endParaRPr lang="en-US" dirty="0"/>
          </a:p>
        </p:txBody>
      </p:sp>
      <p:sp>
        <p:nvSpPr>
          <p:cNvPr id="4" name="Slide Number Placeholder 3"/>
          <p:cNvSpPr>
            <a:spLocks noGrp="1"/>
          </p:cNvSpPr>
          <p:nvPr>
            <p:ph type="sldNum" sz="quarter" idx="10"/>
          </p:nvPr>
        </p:nvSpPr>
        <p:spPr/>
        <p:txBody>
          <a:bodyPr/>
          <a:lstStyle/>
          <a:p>
            <a:fld id="{F1DBE2F8-2EEB-A746-B7BF-0A4D878B5F6E}" type="slidenum">
              <a:rPr lang="en-US" smtClean="0"/>
              <a:pPr/>
              <a:t>8</a:t>
            </a:fld>
            <a:endParaRPr lang="en-US"/>
          </a:p>
        </p:txBody>
      </p:sp>
    </p:spTree>
    <p:extLst>
      <p:ext uri="{BB962C8B-B14F-4D97-AF65-F5344CB8AC3E}">
        <p14:creationId xmlns:p14="http://schemas.microsoft.com/office/powerpoint/2010/main" val="1994101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type of fallacy is of ambiguity</a:t>
            </a:r>
            <a:r>
              <a:rPr lang="en-US" baseline="0" dirty="0" smtClean="0"/>
              <a:t> (which means inaccuracy).</a:t>
            </a:r>
          </a:p>
          <a:p>
            <a:r>
              <a:rPr lang="en-US" baseline="0" dirty="0" smtClean="0"/>
              <a:t>For example: “Science searches for knowledge”, “but a lot of scientific knowledge ends up being false”. Therefore, “science is not a good way to search for knowledge”.</a:t>
            </a:r>
          </a:p>
          <a:p>
            <a:endParaRPr lang="en-US" baseline="0" dirty="0" smtClean="0"/>
          </a:p>
          <a:p>
            <a:r>
              <a:rPr lang="en-US" baseline="0" dirty="0" smtClean="0"/>
              <a:t>In this example, they use a very loose (or partial) idea of science and what science does, then attack science for something that is actually an important part of it (because science updates the state of knowledge when there is new evidence, which means that it is always developing the best knowledge it can). They conclude that science is a bad way to search for knowledge based on the statements that are not precise (or complete) in their portrayal of how science works.  </a:t>
            </a:r>
          </a:p>
        </p:txBody>
      </p:sp>
      <p:sp>
        <p:nvSpPr>
          <p:cNvPr id="4" name="Slide Number Placeholder 3"/>
          <p:cNvSpPr>
            <a:spLocks noGrp="1"/>
          </p:cNvSpPr>
          <p:nvPr>
            <p:ph type="sldNum" sz="quarter" idx="10"/>
          </p:nvPr>
        </p:nvSpPr>
        <p:spPr/>
        <p:txBody>
          <a:bodyPr/>
          <a:lstStyle/>
          <a:p>
            <a:fld id="{F1DBE2F8-2EEB-A746-B7BF-0A4D878B5F6E}" type="slidenum">
              <a:rPr lang="en-US" smtClean="0"/>
              <a:pPr/>
              <a:t>9</a:t>
            </a:fld>
            <a:endParaRPr lang="en-US"/>
          </a:p>
        </p:txBody>
      </p:sp>
    </p:spTree>
    <p:extLst>
      <p:ext uri="{BB962C8B-B14F-4D97-AF65-F5344CB8AC3E}">
        <p14:creationId xmlns:p14="http://schemas.microsoft.com/office/powerpoint/2010/main" val="1238770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E12188-A339-394B-92B6-F38FDD2AE179}"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B29FF-328C-EE40-8C98-57BF5093AF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12188-A339-394B-92B6-F38FDD2AE179}"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B29FF-328C-EE40-8C98-57BF5093AF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12188-A339-394B-92B6-F38FDD2AE179}"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B29FF-328C-EE40-8C98-57BF5093AF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12188-A339-394B-92B6-F38FDD2AE179}"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B29FF-328C-EE40-8C98-57BF5093AF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12188-A339-394B-92B6-F38FDD2AE179}"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B29FF-328C-EE40-8C98-57BF5093AF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E12188-A339-394B-92B6-F38FDD2AE179}"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B29FF-328C-EE40-8C98-57BF5093AF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E12188-A339-394B-92B6-F38FDD2AE179}" type="datetimeFigureOut">
              <a:rPr lang="en-US" smtClean="0"/>
              <a:pPr/>
              <a:t>7/26/2016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5B29FF-328C-EE40-8C98-57BF5093AF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E12188-A339-394B-92B6-F38FDD2AE179}" type="datetimeFigureOut">
              <a:rPr lang="en-US" smtClean="0"/>
              <a:pPr/>
              <a:t>7/26/2016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5B29FF-328C-EE40-8C98-57BF5093AF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12188-A339-394B-92B6-F38FDD2AE179}" type="datetimeFigureOut">
              <a:rPr lang="en-US" smtClean="0"/>
              <a:pPr/>
              <a:t>7/26/2016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5B29FF-328C-EE40-8C98-57BF5093AF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12188-A339-394B-92B6-F38FDD2AE179}"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B29FF-328C-EE40-8C98-57BF5093AF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12188-A339-394B-92B6-F38FDD2AE179}"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B29FF-328C-EE40-8C98-57BF5093AF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12188-A339-394B-92B6-F38FDD2AE179}" type="datetimeFigureOut">
              <a:rPr lang="en-US" smtClean="0"/>
              <a:pPr/>
              <a:t>7/26/2016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B29FF-328C-EE40-8C98-57BF5093AF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4-11-02 at 8.10.1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113175" cy="1524000"/>
          </a:xfrm>
          <a:prstGeom prst="rect">
            <a:avLst/>
          </a:prstGeom>
        </p:spPr>
      </p:pic>
      <p:sp>
        <p:nvSpPr>
          <p:cNvPr id="5" name="Subtitle 9"/>
          <p:cNvSpPr txBox="1">
            <a:spLocks/>
          </p:cNvSpPr>
          <p:nvPr/>
        </p:nvSpPr>
        <p:spPr>
          <a:xfrm>
            <a:off x="712322" y="1070123"/>
            <a:ext cx="7906478" cy="907754"/>
          </a:xfrm>
          <a:prstGeom prst="rect">
            <a:avLst/>
          </a:prstGeom>
        </p:spPr>
        <p:txBody>
          <a:bodyPr lIns="82296" tIns="41148" rIns="82296" bIns="41148">
            <a:scene3d>
              <a:camera prst="orthographicFront"/>
              <a:lightRig rig="threePt" dir="t"/>
            </a:scene3d>
            <a:sp3d extrusionH="57150">
              <a:bevelT w="38100" h="38100"/>
            </a:sp3d>
          </a:bodyPr>
          <a:lstStyle/>
          <a:p>
            <a:pPr marL="308610" indent="-308610" algn="ctr" eaLnBrk="0" hangingPunct="0">
              <a:spcBef>
                <a:spcPct val="20000"/>
              </a:spcBef>
              <a:defRPr/>
            </a:pPr>
            <a:r>
              <a:rPr lang="en-US" sz="5400" b="1" dirty="0" smtClean="0">
                <a:solidFill>
                  <a:srgbClr val="3366FF"/>
                </a:solidFill>
                <a:effectLst>
                  <a:outerShdw blurRad="38100" dist="38100" dir="2700000" algn="tl">
                    <a:srgbClr val="000000">
                      <a:alpha val="43137"/>
                    </a:srgbClr>
                  </a:outerShdw>
                </a:effectLst>
                <a:latin typeface="Calibri"/>
                <a:ea typeface="+mj-ea"/>
                <a:cs typeface="Calibri"/>
              </a:rPr>
              <a:t>Logical Fallacies</a:t>
            </a:r>
          </a:p>
          <a:p>
            <a:pPr marL="308610" indent="-308610" algn="ctr" eaLnBrk="0" hangingPunct="0">
              <a:spcBef>
                <a:spcPct val="20000"/>
              </a:spcBef>
              <a:defRPr/>
            </a:pPr>
            <a:r>
              <a:rPr lang="en-US" sz="5400" b="1" dirty="0">
                <a:solidFill>
                  <a:srgbClr val="3366FF"/>
                </a:solidFill>
                <a:effectLst>
                  <a:outerShdw blurRad="38100" dist="38100" dir="2700000" algn="tl">
                    <a:srgbClr val="000000">
                      <a:alpha val="43137"/>
                    </a:srgbClr>
                  </a:outerShdw>
                </a:effectLst>
                <a:latin typeface="Calibri"/>
                <a:ea typeface="+mj-ea"/>
                <a:cs typeface="Calibri"/>
              </a:rPr>
              <a:t> </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25238" y="2122052"/>
            <a:ext cx="5893524" cy="405322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9796" y="458112"/>
            <a:ext cx="8208912" cy="2853339"/>
          </a:xfrm>
          <a:prstGeom prst="rect">
            <a:avLst/>
          </a:prstGeom>
          <a:extLst/>
        </p:spPr>
        <p:txBody>
          <a:bodyPr vert="horz" lIns="82296" tIns="41148" rIns="82296" bIns="41148" rtlCol="0" anchor="t">
            <a:normAutofit/>
            <a:scene3d>
              <a:camera prst="orthographicFront"/>
              <a:lightRig rig="threePt" dir="t"/>
            </a:scene3d>
            <a:sp3d extrusionH="57150">
              <a:bevelT w="38100" h="38100"/>
            </a:sp3d>
          </a:bodyPr>
          <a:lstStyle/>
          <a:p>
            <a:pPr marL="308610" lvl="0" indent="-308610" algn="ctr" defTabSz="914400" eaLnBrk="0" hangingPunct="0">
              <a:spcBef>
                <a:spcPct val="20000"/>
              </a:spcBef>
              <a:defRPr/>
            </a:pP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Fallacies </a:t>
            </a: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of </a:t>
            </a: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presumption </a:t>
            </a:r>
            <a:r>
              <a:rPr lang="en-US" sz="3200" noProof="0" dirty="0" smtClean="0">
                <a:latin typeface="Calibri"/>
                <a:ea typeface="+mj-ea"/>
                <a:cs typeface="Calibri"/>
              </a:rPr>
              <a:t>are made </a:t>
            </a:r>
            <a:r>
              <a:rPr lang="en-US" sz="3200" dirty="0" smtClean="0">
                <a:latin typeface="Calibri"/>
                <a:ea typeface="+mj-ea"/>
                <a:cs typeface="Calibri"/>
              </a:rPr>
              <a:t>when you assume something to be true which might be false</a:t>
            </a:r>
            <a:endParaRPr kumimoji="0" lang="en-CA" sz="3200" i="0" u="none" strike="noStrike" kern="1200" cap="none" spc="0" normalizeH="0" baseline="0" noProof="0" dirty="0">
              <a:ln>
                <a:noFill/>
              </a:ln>
              <a:uLnTx/>
              <a:uFillTx/>
              <a:latin typeface="Calibri"/>
              <a:ea typeface="+mj-ea"/>
              <a:cs typeface="Calibri"/>
            </a:endParaRPr>
          </a:p>
        </p:txBody>
      </p:sp>
      <p:sp>
        <p:nvSpPr>
          <p:cNvPr id="3" name="Rectangle 2"/>
          <p:cNvSpPr/>
          <p:nvPr/>
        </p:nvSpPr>
        <p:spPr>
          <a:xfrm>
            <a:off x="662186" y="2652376"/>
            <a:ext cx="7996522" cy="3416320"/>
          </a:xfrm>
          <a:prstGeom prst="rect">
            <a:avLst/>
          </a:prstGeom>
        </p:spPr>
        <p:txBody>
          <a:bodyPr wrap="square">
            <a:spAutoFit/>
          </a:bodyPr>
          <a:lstStyle/>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cs typeface="Calibri"/>
              </a:rPr>
              <a:t>Consider this:</a:t>
            </a:r>
          </a:p>
          <a:p>
            <a:pPr marL="308610" indent="-308610" defTabSz="914400" eaLnBrk="0" hangingPunct="0">
              <a:spcBef>
                <a:spcPct val="20000"/>
              </a:spcBef>
              <a:defRPr/>
            </a:pPr>
            <a:r>
              <a:rPr lang="en-US" sz="2400" b="1" dirty="0" smtClean="0">
                <a:effectLst>
                  <a:outerShdw blurRad="38100" dist="38100" dir="2700000" algn="tl">
                    <a:srgbClr val="000000">
                      <a:alpha val="43137"/>
                    </a:srgbClr>
                  </a:outerShdw>
                </a:effectLst>
                <a:cs typeface="Calibri"/>
              </a:rPr>
              <a:t>“there is no such thing as life in other planets”</a:t>
            </a:r>
          </a:p>
          <a:p>
            <a:pPr marL="308610" indent="-308610" defTabSz="914400" eaLnBrk="0" hangingPunct="0">
              <a:spcBef>
                <a:spcPct val="20000"/>
              </a:spcBef>
              <a:defRPr/>
            </a:pPr>
            <a:r>
              <a:rPr lang="en-US" sz="2400" b="1" dirty="0" smtClean="0">
                <a:effectLst>
                  <a:outerShdw blurRad="38100" dist="38100" dir="2700000" algn="tl">
                    <a:srgbClr val="000000">
                      <a:alpha val="43137"/>
                    </a:srgbClr>
                  </a:outerShdw>
                </a:effectLst>
                <a:cs typeface="Calibri"/>
              </a:rPr>
              <a:t>“Mars is another planet</a:t>
            </a:r>
            <a:r>
              <a:rPr lang="en-US" sz="2400" b="1" dirty="0" smtClean="0">
                <a:effectLst>
                  <a:outerShdw blurRad="38100" dist="38100" dir="2700000" algn="tl">
                    <a:srgbClr val="000000">
                      <a:alpha val="43137"/>
                    </a:srgbClr>
                  </a:outerShdw>
                </a:effectLst>
                <a:cs typeface="Calibri"/>
              </a:rPr>
              <a:t>”</a:t>
            </a:r>
            <a:endParaRPr lang="en-US" sz="2400" b="1" dirty="0" smtClean="0">
              <a:solidFill>
                <a:srgbClr val="000090"/>
              </a:solidFill>
              <a:effectLst>
                <a:outerShdw blurRad="38100" dist="38100" dir="2700000" algn="tl">
                  <a:srgbClr val="000000">
                    <a:alpha val="43137"/>
                  </a:srgbClr>
                </a:outerShdw>
              </a:effectLst>
              <a:cs typeface="Calibri"/>
            </a:endParaRP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cs typeface="Calibri"/>
              </a:rPr>
              <a:t>THEREFORE: </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cs typeface="Calibri"/>
              </a:rPr>
              <a:t>“there cannot be life in Mars”</a:t>
            </a:r>
          </a:p>
          <a:p>
            <a:pPr marL="308610" indent="-308610" defTabSz="914400" eaLnBrk="0" hangingPunct="0">
              <a:spcBef>
                <a:spcPct val="20000"/>
              </a:spcBef>
              <a:defRPr/>
            </a:pPr>
            <a:r>
              <a:rPr lang="en-US" sz="2400" i="1" dirty="0" smtClean="0">
                <a:effectLst>
                  <a:outerShdw blurRad="38100" dist="38100" dir="2700000" algn="tl">
                    <a:srgbClr val="000000">
                      <a:alpha val="43137"/>
                    </a:srgbClr>
                  </a:outerShdw>
                </a:effectLst>
                <a:cs typeface="Calibri"/>
              </a:rPr>
              <a:t>Although so far we do not know of life in other planets we cannot be sure of it. We should not come to conclusions based on unverified or unverifiable assumptions. </a:t>
            </a:r>
          </a:p>
        </p:txBody>
      </p:sp>
    </p:spTree>
    <p:extLst>
      <p:ext uri="{BB962C8B-B14F-4D97-AF65-F5344CB8AC3E}">
        <p14:creationId xmlns:p14="http://schemas.microsoft.com/office/powerpoint/2010/main" val="3508335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9796" y="790621"/>
            <a:ext cx="8208912" cy="5344966"/>
          </a:xfrm>
          <a:prstGeom prst="rect">
            <a:avLst/>
          </a:prstGeom>
          <a:extLst/>
        </p:spPr>
        <p:txBody>
          <a:bodyPr vert="horz" lIns="82296" tIns="41148" rIns="82296" bIns="41148" rtlCol="0" anchor="t">
            <a:normAutofit/>
            <a:scene3d>
              <a:camera prst="orthographicFront"/>
              <a:lightRig rig="threePt" dir="t"/>
            </a:scene3d>
            <a:sp3d extrusionH="57150">
              <a:bevelT w="38100" h="38100"/>
            </a:sp3d>
          </a:bodyPr>
          <a:lstStyle/>
          <a:p>
            <a:pPr marL="308610" lvl="0" indent="-308610" algn="ctr" defTabSz="914400" eaLnBrk="0" hangingPunct="0">
              <a:spcBef>
                <a:spcPct val="20000"/>
              </a:spcBef>
              <a:defRPr/>
            </a:pPr>
            <a:r>
              <a:rPr lang="en-US" sz="3700" b="1" i="1" dirty="0">
                <a:effectLst>
                  <a:outerShdw blurRad="38100" dist="38100" dir="2700000" algn="tl">
                    <a:srgbClr val="000000">
                      <a:alpha val="43137"/>
                    </a:srgbClr>
                  </a:outerShdw>
                </a:effectLst>
                <a:latin typeface="Calibri"/>
                <a:ea typeface="+mj-ea"/>
                <a:cs typeface="Calibri"/>
              </a:rPr>
              <a:t>T</a:t>
            </a:r>
            <a:r>
              <a:rPr lang="en-US" sz="3700" b="1" i="1" dirty="0" smtClean="0">
                <a:effectLst>
                  <a:outerShdw blurRad="38100" dist="38100" dir="2700000" algn="tl">
                    <a:srgbClr val="000000">
                      <a:alpha val="43137"/>
                    </a:srgbClr>
                  </a:outerShdw>
                </a:effectLst>
                <a:latin typeface="Calibri"/>
                <a:ea typeface="+mj-ea"/>
                <a:cs typeface="Calibri"/>
              </a:rPr>
              <a:t>o re-cap: </a:t>
            </a:r>
          </a:p>
          <a:p>
            <a:pPr marL="308610" lvl="0" indent="-308610" defTabSz="914400" eaLnBrk="0" hangingPunct="0">
              <a:spcBef>
                <a:spcPct val="20000"/>
              </a:spcBef>
              <a:defRPr/>
            </a:pPr>
            <a:r>
              <a:rPr kumimoji="0" lang="en-US" sz="3700" b="1" i="0" u="none" strike="noStrike" kern="1200" cap="none" spc="0" normalizeH="0" baseline="0" noProof="0" dirty="0" smtClean="0">
                <a:ln>
                  <a:noFill/>
                </a:ln>
                <a:solidFill>
                  <a:srgbClr val="3366FF"/>
                </a:solidFill>
                <a:effectLst>
                  <a:outerShdw blurRad="38100" dist="38100" dir="2700000" algn="tl">
                    <a:srgbClr val="000000">
                      <a:alpha val="43137"/>
                    </a:srgbClr>
                  </a:outerShdw>
                </a:effectLst>
                <a:uLnTx/>
                <a:uFillTx/>
                <a:latin typeface="Calibri"/>
                <a:ea typeface="+mj-ea"/>
                <a:cs typeface="Calibri"/>
              </a:rPr>
              <a:t>We</a:t>
            </a:r>
            <a:r>
              <a:rPr kumimoji="0" lang="en-US" sz="3700" b="1" i="0" u="none" strike="noStrike" kern="1200" cap="none" spc="0" normalizeH="0" noProof="0" dirty="0" smtClean="0">
                <a:ln>
                  <a:noFill/>
                </a:ln>
                <a:solidFill>
                  <a:srgbClr val="3366FF"/>
                </a:solidFill>
                <a:effectLst>
                  <a:outerShdw blurRad="38100" dist="38100" dir="2700000" algn="tl">
                    <a:srgbClr val="000000">
                      <a:alpha val="43137"/>
                    </a:srgbClr>
                  </a:outerShdw>
                </a:effectLst>
                <a:uLnTx/>
                <a:uFillTx/>
                <a:latin typeface="Calibri"/>
                <a:ea typeface="+mj-ea"/>
                <a:cs typeface="Calibri"/>
              </a:rPr>
              <a:t> need to be very careful when we draw conclusions! </a:t>
            </a:r>
            <a:endParaRPr kumimoji="0" lang="en-US" sz="3700" b="1" i="0" u="none" strike="noStrike" kern="1200" cap="none" spc="0" normalizeH="0" noProof="0" dirty="0" smtClean="0">
              <a:ln>
                <a:noFill/>
              </a:ln>
              <a:effectLst>
                <a:outerShdw blurRad="38100" dist="38100" dir="2700000" algn="tl">
                  <a:srgbClr val="000000">
                    <a:alpha val="43137"/>
                  </a:srgbClr>
                </a:outerShdw>
              </a:effectLst>
              <a:uLnTx/>
              <a:uFillTx/>
              <a:latin typeface="Calibri"/>
              <a:ea typeface="+mj-ea"/>
              <a:cs typeface="Calibri"/>
            </a:endParaRPr>
          </a:p>
          <a:p>
            <a:pPr marL="742950" lvl="0" indent="-742950" defTabSz="914400" eaLnBrk="0" hangingPunct="0">
              <a:spcBef>
                <a:spcPct val="20000"/>
              </a:spcBef>
              <a:buAutoNum type="arabicParenR"/>
              <a:defRPr/>
            </a:pPr>
            <a:r>
              <a:rPr lang="en-US" sz="3700" b="1" dirty="0" smtClean="0">
                <a:effectLst>
                  <a:outerShdw blurRad="38100" dist="38100" dir="2700000" algn="tl">
                    <a:srgbClr val="000000">
                      <a:alpha val="43137"/>
                    </a:srgbClr>
                  </a:outerShdw>
                </a:effectLst>
                <a:latin typeface="Calibri"/>
                <a:ea typeface="+mj-ea"/>
                <a:cs typeface="Calibri"/>
              </a:rPr>
              <a:t>M</a:t>
            </a:r>
            <a:r>
              <a:rPr kumimoji="0" lang="en-US" sz="3700" b="1" i="0" u="none" strike="noStrike" kern="1200" cap="none" spc="0" normalizeH="0" noProof="0" dirty="0" err="1" smtClean="0">
                <a:ln>
                  <a:noFill/>
                </a:ln>
                <a:effectLst>
                  <a:outerShdw blurRad="38100" dist="38100" dir="2700000" algn="tl">
                    <a:srgbClr val="000000">
                      <a:alpha val="43137"/>
                    </a:srgbClr>
                  </a:outerShdw>
                </a:effectLst>
                <a:uLnTx/>
                <a:uFillTx/>
                <a:latin typeface="Calibri"/>
                <a:ea typeface="+mj-ea"/>
                <a:cs typeface="Calibri"/>
              </a:rPr>
              <a:t>ake</a:t>
            </a:r>
            <a:r>
              <a:rPr kumimoji="0" lang="en-US" sz="3700" b="1" i="0" u="none" strike="noStrike" kern="1200" cap="none" spc="0" normalizeH="0" noProof="0" dirty="0" smtClean="0">
                <a:ln>
                  <a:noFill/>
                </a:ln>
                <a:effectLst>
                  <a:outerShdw blurRad="38100" dist="38100" dir="2700000" algn="tl">
                    <a:srgbClr val="000000">
                      <a:alpha val="43137"/>
                    </a:srgbClr>
                  </a:outerShdw>
                </a:effectLst>
                <a:uLnTx/>
                <a:uFillTx/>
                <a:latin typeface="Calibri"/>
                <a:ea typeface="+mj-ea"/>
                <a:cs typeface="Calibri"/>
              </a:rPr>
              <a:t> sure that they are based on true information. </a:t>
            </a:r>
            <a:endParaRPr lang="en-US" sz="3700" b="1" dirty="0">
              <a:effectLst>
                <a:outerShdw blurRad="38100" dist="38100" dir="2700000" algn="tl">
                  <a:srgbClr val="000000">
                    <a:alpha val="43137"/>
                  </a:srgbClr>
                </a:outerShdw>
              </a:effectLst>
              <a:latin typeface="Calibri"/>
              <a:ea typeface="+mj-ea"/>
              <a:cs typeface="Calibri"/>
            </a:endParaRPr>
          </a:p>
          <a:p>
            <a:pPr marL="742950" lvl="0" indent="-742950" defTabSz="914400" eaLnBrk="0" hangingPunct="0">
              <a:spcBef>
                <a:spcPct val="20000"/>
              </a:spcBef>
              <a:buAutoNum type="arabicParenR"/>
              <a:defRPr/>
            </a:pPr>
            <a:r>
              <a:rPr kumimoji="0" lang="en-US" sz="3700" b="1" i="0" u="none" strike="noStrike" kern="1200" cap="none" spc="0" normalizeH="0" noProof="0" dirty="0" smtClean="0">
                <a:ln>
                  <a:noFill/>
                </a:ln>
                <a:effectLst>
                  <a:outerShdw blurRad="38100" dist="38100" dir="2700000" algn="tl">
                    <a:srgbClr val="000000">
                      <a:alpha val="43137"/>
                    </a:srgbClr>
                  </a:outerShdw>
                </a:effectLst>
                <a:uLnTx/>
                <a:uFillTx/>
                <a:latin typeface="Calibri"/>
                <a:ea typeface="+mj-ea"/>
                <a:cs typeface="Calibri"/>
              </a:rPr>
              <a:t>Make sure that our thought processes are not </a:t>
            </a:r>
            <a:r>
              <a:rPr lang="en-US" sz="3700" b="1" dirty="0" smtClean="0">
                <a:effectLst>
                  <a:outerShdw blurRad="38100" dist="38100" dir="2700000" algn="tl">
                    <a:srgbClr val="000000">
                      <a:alpha val="43137"/>
                    </a:srgbClr>
                  </a:outerShdw>
                </a:effectLst>
                <a:latin typeface="Calibri"/>
                <a:ea typeface="+mj-ea"/>
                <a:cs typeface="Calibri"/>
              </a:rPr>
              <a:t>influenced</a:t>
            </a:r>
            <a:r>
              <a:rPr kumimoji="0" lang="en-US" sz="3700" b="1" i="0" u="none" strike="noStrike" kern="1200" cap="none" spc="0" normalizeH="0" noProof="0" dirty="0" smtClean="0">
                <a:ln>
                  <a:noFill/>
                </a:ln>
                <a:effectLst>
                  <a:outerShdw blurRad="38100" dist="38100" dir="2700000" algn="tl">
                    <a:srgbClr val="000000">
                      <a:alpha val="43137"/>
                    </a:srgbClr>
                  </a:outerShdw>
                </a:effectLst>
                <a:uLnTx/>
                <a:uFillTx/>
                <a:latin typeface="Calibri"/>
                <a:ea typeface="+mj-ea"/>
                <a:cs typeface="Calibri"/>
              </a:rPr>
              <a:t> by incomplete or irrelevant information. </a:t>
            </a:r>
            <a:endParaRPr kumimoji="0" lang="en-CA" sz="3700" b="1" i="0" u="none" strike="noStrike" kern="1200" cap="none" spc="0" normalizeH="0" baseline="0" noProof="0" dirty="0">
              <a:ln>
                <a:noFill/>
              </a:ln>
              <a:effectLst>
                <a:outerShdw blurRad="38100" dist="38100" dir="2700000" algn="tl">
                  <a:srgbClr val="000000">
                    <a:alpha val="43137"/>
                  </a:srgbClr>
                </a:outerShdw>
              </a:effectLst>
              <a:uLnTx/>
              <a:uFillTx/>
              <a:latin typeface="Calibri"/>
              <a:ea typeface="+mj-ea"/>
              <a:cs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rBrain_detective_mag_thinking.png"/>
          <p:cNvPicPr>
            <a:picLocks noChangeAspect="1"/>
          </p:cNvPicPr>
          <p:nvPr/>
        </p:nvPicPr>
        <p:blipFill>
          <a:blip r:embed="rId3" cstate="print"/>
          <a:stretch>
            <a:fillRect/>
          </a:stretch>
        </p:blipFill>
        <p:spPr>
          <a:xfrm>
            <a:off x="3335471" y="1912481"/>
            <a:ext cx="2541747" cy="2989457"/>
          </a:xfrm>
          <a:prstGeom prst="rect">
            <a:avLst/>
          </a:prstGeom>
        </p:spPr>
      </p:pic>
      <p:graphicFrame>
        <p:nvGraphicFramePr>
          <p:cNvPr id="6" name="Diagram 5"/>
          <p:cNvGraphicFramePr/>
          <p:nvPr>
            <p:extLst>
              <p:ext uri="{D42A27DB-BD31-4B8C-83A1-F6EECF244321}">
                <p14:modId xmlns:p14="http://schemas.microsoft.com/office/powerpoint/2010/main" val="2842837792"/>
              </p:ext>
            </p:extLst>
          </p:nvPr>
        </p:nvGraphicFramePr>
        <p:xfrm>
          <a:off x="485800" y="3921809"/>
          <a:ext cx="8136904" cy="34879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itle 1"/>
          <p:cNvSpPr txBox="1">
            <a:spLocks/>
          </p:cNvSpPr>
          <p:nvPr/>
        </p:nvSpPr>
        <p:spPr>
          <a:xfrm>
            <a:off x="449796" y="225050"/>
            <a:ext cx="8208912" cy="876550"/>
          </a:xfrm>
          <a:prstGeom prst="rect">
            <a:avLst/>
          </a:prstGeom>
          <a:extLst/>
        </p:spPr>
        <p:txBody>
          <a:bodyPr vert="horz" lIns="82296" tIns="41148" rIns="82296" bIns="41148" rtlCol="0" anchor="ctr">
            <a:normAutofit/>
            <a:scene3d>
              <a:camera prst="orthographicFront"/>
              <a:lightRig rig="threePt" dir="t"/>
            </a:scene3d>
            <a:sp3d extrusionH="57150">
              <a:bevelT w="38100" h="38100"/>
            </a:sp3d>
          </a:bodyPr>
          <a:lstStyle/>
          <a:p>
            <a:pPr marL="308610" marR="0" lvl="0" indent="-308610" algn="ctr" defTabSz="914400" rtl="0" eaLnBrk="0" fontAlgn="auto" latinLnBrk="0" hangingPunct="0">
              <a:lnSpc>
                <a:spcPct val="100000"/>
              </a:lnSpc>
              <a:spcBef>
                <a:spcPct val="20000"/>
              </a:spcBef>
              <a:spcAft>
                <a:spcPts val="0"/>
              </a:spcAft>
              <a:buClrTx/>
              <a:buSzTx/>
              <a:buFontTx/>
              <a:buNone/>
              <a:tabLst/>
              <a:defRPr/>
            </a:pPr>
            <a:r>
              <a:rPr kumimoji="0" lang="en-US" sz="3700" b="1" i="0" u="none" strike="noStrike" kern="1200" cap="none" spc="0" normalizeH="0" baseline="0" noProof="0" dirty="0" smtClean="0">
                <a:ln>
                  <a:noFill/>
                </a:ln>
                <a:solidFill>
                  <a:srgbClr val="3366FF"/>
                </a:solidFill>
                <a:effectLst>
                  <a:outerShdw blurRad="38100" dist="38100" dir="2700000" algn="tl">
                    <a:srgbClr val="000000">
                      <a:alpha val="43137"/>
                    </a:srgbClr>
                  </a:outerShdw>
                </a:effectLst>
                <a:uLnTx/>
                <a:uFillTx/>
                <a:latin typeface="Calibri"/>
                <a:ea typeface="+mj-ea"/>
                <a:cs typeface="Calibri"/>
              </a:rPr>
              <a:t>Scientific</a:t>
            </a:r>
            <a:r>
              <a:rPr lang="en-US" sz="3700" b="1" dirty="0" smtClean="0">
                <a:solidFill>
                  <a:srgbClr val="3366FF"/>
                </a:solidFill>
                <a:effectLst>
                  <a:outerShdw blurRad="38100" dist="38100" dir="2700000" algn="tl">
                    <a:srgbClr val="000000">
                      <a:alpha val="43137"/>
                    </a:srgbClr>
                  </a:outerShdw>
                </a:effectLst>
                <a:latin typeface="Calibri"/>
                <a:ea typeface="+mj-ea"/>
                <a:cs typeface="Calibri"/>
              </a:rPr>
              <a:t> Methods</a:t>
            </a:r>
            <a:endParaRPr kumimoji="0" lang="en-CA" sz="3700" b="1" i="0" u="none" strike="noStrike" kern="1200" cap="none" spc="0" normalizeH="0" baseline="0" noProof="0" dirty="0">
              <a:ln>
                <a:noFill/>
              </a:ln>
              <a:solidFill>
                <a:srgbClr val="3366FF"/>
              </a:solidFill>
              <a:effectLst>
                <a:outerShdw blurRad="38100" dist="38100" dir="2700000" algn="tl">
                  <a:srgbClr val="000000">
                    <a:alpha val="43137"/>
                  </a:srgbClr>
                </a:outerShdw>
              </a:effectLst>
              <a:uLnTx/>
              <a:uFillTx/>
              <a:latin typeface="Calibri"/>
              <a:ea typeface="+mj-ea"/>
              <a:cs typeface="Calibri"/>
            </a:endParaRPr>
          </a:p>
        </p:txBody>
      </p:sp>
      <p:sp>
        <p:nvSpPr>
          <p:cNvPr id="8" name="TextBox 7"/>
          <p:cNvSpPr txBox="1"/>
          <p:nvPr/>
        </p:nvSpPr>
        <p:spPr>
          <a:xfrm>
            <a:off x="216816" y="1062909"/>
            <a:ext cx="8441892" cy="1699145"/>
          </a:xfrm>
          <a:prstGeom prst="rect">
            <a:avLst/>
          </a:prstGeom>
        </p:spPr>
        <p:txBody>
          <a:bodyPr vert="horz" lIns="82296" tIns="41148" rIns="82296" bIns="41148" rtlCol="0" anchor="ctr">
            <a:normAutofit/>
            <a:scene3d>
              <a:camera prst="orthographicFront"/>
              <a:lightRig rig="threePt" dir="t"/>
            </a:scene3d>
            <a:sp3d extrusionH="57150">
              <a:bevelT w="38100" h="38100"/>
            </a:sp3d>
          </a:bodyPr>
          <a:lstStyle/>
          <a:p>
            <a:pPr marL="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Science is one way to try to understand the world around us.</a:t>
            </a:r>
          </a:p>
          <a:p>
            <a:pPr marL="308610" defTabSz="914400" eaLnBrk="0" hangingPunct="0">
              <a:spcBef>
                <a:spcPct val="20000"/>
              </a:spcBef>
              <a:defRPr/>
            </a:pPr>
            <a:endParaRPr lang="en-US" sz="2400" b="1" dirty="0" smtClean="0">
              <a:solidFill>
                <a:srgbClr val="000090"/>
              </a:solidFill>
              <a:effectLst>
                <a:outerShdw blurRad="38100" dist="38100" dir="2700000" algn="tl">
                  <a:srgbClr val="000000">
                    <a:alpha val="43137"/>
                  </a:srgbClr>
                </a:outerShdw>
              </a:effectLst>
              <a:latin typeface="Calibri"/>
              <a:ea typeface="+mj-ea"/>
              <a:cs typeface="Calibri"/>
            </a:endParaRPr>
          </a:p>
        </p:txBody>
      </p:sp>
    </p:spTree>
    <p:extLst>
      <p:ext uri="{BB962C8B-B14F-4D97-AF65-F5344CB8AC3E}">
        <p14:creationId xmlns:p14="http://schemas.microsoft.com/office/powerpoint/2010/main" val="1754209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49796" y="225050"/>
            <a:ext cx="8208912" cy="876550"/>
          </a:xfrm>
          <a:prstGeom prst="rect">
            <a:avLst/>
          </a:prstGeom>
          <a:extLst/>
        </p:spPr>
        <p:txBody>
          <a:bodyPr vert="horz" lIns="82296" tIns="41148" rIns="82296" bIns="41148" rtlCol="0" anchor="ctr">
            <a:normAutofit/>
            <a:scene3d>
              <a:camera prst="orthographicFront"/>
              <a:lightRig rig="threePt" dir="t"/>
            </a:scene3d>
            <a:sp3d extrusionH="57150">
              <a:bevelT w="38100" h="38100"/>
            </a:sp3d>
          </a:bodyPr>
          <a:lstStyle/>
          <a:p>
            <a:pPr marL="308610" marR="0" lvl="0" indent="-308610" algn="ctr" defTabSz="914400" rtl="0" eaLnBrk="0" fontAlgn="auto" latinLnBrk="0" hangingPunct="0">
              <a:lnSpc>
                <a:spcPct val="100000"/>
              </a:lnSpc>
              <a:spcBef>
                <a:spcPct val="20000"/>
              </a:spcBef>
              <a:spcAft>
                <a:spcPts val="0"/>
              </a:spcAft>
              <a:buClrTx/>
              <a:buSzTx/>
              <a:buFontTx/>
              <a:buNone/>
              <a:tabLst/>
              <a:defRPr/>
            </a:pPr>
            <a:r>
              <a:rPr kumimoji="0" lang="en-US" sz="3700" b="1" i="0" u="none" strike="noStrike" kern="1200" cap="none" spc="0" normalizeH="0" baseline="0" noProof="0" dirty="0" smtClean="0">
                <a:ln>
                  <a:noFill/>
                </a:ln>
                <a:solidFill>
                  <a:srgbClr val="3366FF"/>
                </a:solidFill>
                <a:effectLst>
                  <a:outerShdw blurRad="38100" dist="38100" dir="2700000" algn="tl">
                    <a:srgbClr val="000000">
                      <a:alpha val="43137"/>
                    </a:srgbClr>
                  </a:outerShdw>
                </a:effectLst>
                <a:uLnTx/>
                <a:uFillTx/>
                <a:latin typeface="Calibri"/>
                <a:ea typeface="+mj-ea"/>
                <a:cs typeface="Calibri"/>
              </a:rPr>
              <a:t>What</a:t>
            </a:r>
            <a:r>
              <a:rPr kumimoji="0" lang="en-US" sz="3700" b="1" i="0" u="none" strike="noStrike" kern="1200" cap="none" spc="0" normalizeH="0" noProof="0" dirty="0" smtClean="0">
                <a:ln>
                  <a:noFill/>
                </a:ln>
                <a:solidFill>
                  <a:srgbClr val="3366FF"/>
                </a:solidFill>
                <a:effectLst>
                  <a:outerShdw blurRad="38100" dist="38100" dir="2700000" algn="tl">
                    <a:srgbClr val="000000">
                      <a:alpha val="43137"/>
                    </a:srgbClr>
                  </a:outerShdw>
                </a:effectLst>
                <a:uLnTx/>
                <a:uFillTx/>
                <a:latin typeface="Calibri"/>
                <a:ea typeface="+mj-ea"/>
                <a:cs typeface="Calibri"/>
              </a:rPr>
              <a:t> is Logic</a:t>
            </a:r>
            <a:r>
              <a:rPr kumimoji="0" lang="en-US" sz="3700" b="1" i="0" u="none" strike="noStrike" kern="1200" cap="none" spc="0" normalizeH="0" baseline="0" noProof="0" dirty="0" smtClean="0">
                <a:ln>
                  <a:noFill/>
                </a:ln>
                <a:solidFill>
                  <a:srgbClr val="3366FF"/>
                </a:solidFill>
                <a:effectLst>
                  <a:outerShdw blurRad="38100" dist="38100" dir="2700000" algn="tl">
                    <a:srgbClr val="000000">
                      <a:alpha val="43137"/>
                    </a:srgbClr>
                  </a:outerShdw>
                </a:effectLst>
                <a:uLnTx/>
                <a:uFillTx/>
                <a:latin typeface="Calibri"/>
                <a:ea typeface="+mj-ea"/>
                <a:cs typeface="Calibri"/>
              </a:rPr>
              <a:t>?</a:t>
            </a:r>
            <a:endParaRPr kumimoji="0" lang="en-CA" sz="3700" b="1" i="0" u="none" strike="noStrike" kern="1200" cap="none" spc="0" normalizeH="0" baseline="0" noProof="0" dirty="0">
              <a:ln>
                <a:noFill/>
              </a:ln>
              <a:solidFill>
                <a:srgbClr val="3366FF"/>
              </a:solidFill>
              <a:effectLst>
                <a:outerShdw blurRad="38100" dist="38100" dir="2700000" algn="tl">
                  <a:srgbClr val="000000">
                    <a:alpha val="43137"/>
                  </a:srgbClr>
                </a:outerShdw>
              </a:effectLst>
              <a:uLnTx/>
              <a:uFillTx/>
              <a:latin typeface="Calibri"/>
              <a:ea typeface="+mj-ea"/>
              <a:cs typeface="Calibri"/>
            </a:endParaRPr>
          </a:p>
        </p:txBody>
      </p:sp>
      <p:sp>
        <p:nvSpPr>
          <p:cNvPr id="8" name="Title 1"/>
          <p:cNvSpPr txBox="1">
            <a:spLocks/>
          </p:cNvSpPr>
          <p:nvPr/>
        </p:nvSpPr>
        <p:spPr>
          <a:xfrm>
            <a:off x="449796" y="667088"/>
            <a:ext cx="8208912" cy="1143000"/>
          </a:xfrm>
          <a:prstGeom prst="rect">
            <a:avLst/>
          </a:prstGeom>
          <a:extLst/>
        </p:spPr>
        <p:txBody>
          <a:bodyPr vert="horz" lIns="82296" tIns="41148" rIns="82296" bIns="41148" rtlCol="0" anchor="ctr">
            <a:normAutofit/>
            <a:scene3d>
              <a:camera prst="orthographicFront"/>
              <a:lightRig rig="threePt" dir="t"/>
            </a:scene3d>
            <a:sp3d extrusionH="57150">
              <a:bevelT w="38100" h="38100"/>
            </a:sp3d>
          </a:bodyPr>
          <a:lstStyle/>
          <a:p>
            <a:pPr marL="308610" marR="0" lvl="0" indent="-308610" algn="ctr" defTabSz="914400" rtl="0" eaLnBrk="0" fontAlgn="auto" latinLnBrk="0" hangingPunct="0">
              <a:lnSpc>
                <a:spcPct val="100000"/>
              </a:lnSpc>
              <a:spcBef>
                <a:spcPct val="20000"/>
              </a:spcBef>
              <a:spcAft>
                <a:spcPts val="0"/>
              </a:spcAft>
              <a:buClrTx/>
              <a:buSzTx/>
              <a:buFontTx/>
              <a:buNone/>
              <a:tabLst/>
              <a:defRPr/>
            </a:pPr>
            <a:r>
              <a:rPr lang="en-US" sz="3700" b="1" dirty="0" smtClean="0">
                <a:solidFill>
                  <a:srgbClr val="3366FF"/>
                </a:solidFill>
                <a:effectLst>
                  <a:outerShdw blurRad="38100" dist="38100" dir="2700000" algn="tl">
                    <a:srgbClr val="000000">
                      <a:alpha val="43137"/>
                    </a:srgbClr>
                  </a:outerShdw>
                </a:effectLst>
                <a:latin typeface="Calibri"/>
                <a:ea typeface="+mj-ea"/>
                <a:cs typeface="Calibri"/>
              </a:rPr>
              <a:t>- the study of VALID REASONING</a:t>
            </a:r>
            <a:endParaRPr kumimoji="0" lang="en-CA" sz="3700" b="1" i="0" u="none" strike="noStrike" kern="1200" cap="none" spc="0" normalizeH="0" baseline="0" noProof="0" dirty="0">
              <a:ln>
                <a:noFill/>
              </a:ln>
              <a:solidFill>
                <a:srgbClr val="3366FF"/>
              </a:solidFill>
              <a:effectLst>
                <a:outerShdw blurRad="38100" dist="38100" dir="2700000" algn="tl">
                  <a:srgbClr val="000000">
                    <a:alpha val="43137"/>
                  </a:srgbClr>
                </a:outerShdw>
              </a:effectLst>
              <a:uLnTx/>
              <a:uFillTx/>
              <a:latin typeface="Calibri"/>
              <a:ea typeface="+mj-ea"/>
              <a:cs typeface="Calibri"/>
            </a:endParaRPr>
          </a:p>
        </p:txBody>
      </p:sp>
      <p:sp>
        <p:nvSpPr>
          <p:cNvPr id="9" name="TextBox 8"/>
          <p:cNvSpPr txBox="1"/>
          <p:nvPr/>
        </p:nvSpPr>
        <p:spPr>
          <a:xfrm>
            <a:off x="216816" y="1592809"/>
            <a:ext cx="8441892" cy="2366091"/>
          </a:xfrm>
          <a:prstGeom prst="rect">
            <a:avLst/>
          </a:prstGeom>
        </p:spPr>
        <p:txBody>
          <a:bodyPr vert="horz" lIns="82296" tIns="41148" rIns="82296" bIns="41148" rtlCol="0" anchor="ctr">
            <a:normAutofit/>
            <a:scene3d>
              <a:camera prst="orthographicFront"/>
              <a:lightRig rig="threePt" dir="t"/>
            </a:scene3d>
            <a:sp3d extrusionH="57150">
              <a:bevelT w="38100" h="38100"/>
            </a:sp3d>
          </a:bodyPr>
          <a:lstStyle/>
          <a:p>
            <a:pPr marL="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It is an important part of science because if we make mistakes in our thinking (reasoning), then we might draw wrong conclusions…</a:t>
            </a:r>
          </a:p>
          <a:p>
            <a:pPr marL="308610" defTabSz="914400" eaLnBrk="0" hangingPunct="0">
              <a:spcBef>
                <a:spcPct val="20000"/>
              </a:spcBef>
              <a:defRPr/>
            </a:pPr>
            <a:endParaRPr lang="en-US" sz="2400" b="1" dirty="0" smtClean="0">
              <a:solidFill>
                <a:srgbClr val="000090"/>
              </a:solidFill>
              <a:effectLst>
                <a:outerShdw blurRad="38100" dist="38100" dir="2700000" algn="tl">
                  <a:srgbClr val="000000">
                    <a:alpha val="43137"/>
                  </a:srgbClr>
                </a:outerShdw>
              </a:effectLst>
              <a:latin typeface="Calibri"/>
              <a:ea typeface="+mj-ea"/>
              <a:cs typeface="Calibri"/>
            </a:endParaRPr>
          </a:p>
        </p:txBody>
      </p:sp>
      <p:pic>
        <p:nvPicPr>
          <p:cNvPr id="12" name="Picture 11" descr="MrBrain-09.png"/>
          <p:cNvPicPr>
            <a:picLocks noChangeAspect="1"/>
          </p:cNvPicPr>
          <p:nvPr/>
        </p:nvPicPr>
        <p:blipFill>
          <a:blip r:embed="rId3" cstate="print"/>
          <a:stretch>
            <a:fillRect/>
          </a:stretch>
        </p:blipFill>
        <p:spPr>
          <a:xfrm>
            <a:off x="3154628" y="3268744"/>
            <a:ext cx="2799247" cy="329231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9796" y="458113"/>
            <a:ext cx="8208912" cy="1143000"/>
          </a:xfrm>
          <a:prstGeom prst="rect">
            <a:avLst/>
          </a:prstGeom>
          <a:extLst/>
        </p:spPr>
        <p:txBody>
          <a:bodyPr vert="horz" lIns="82296" tIns="41148" rIns="82296" bIns="41148" rtlCol="0" anchor="ctr">
            <a:normAutofit lnSpcReduction="10000"/>
            <a:scene3d>
              <a:camera prst="orthographicFront"/>
              <a:lightRig rig="threePt" dir="t"/>
            </a:scene3d>
            <a:sp3d extrusionH="57150">
              <a:bevelT w="38100" h="38100"/>
            </a:sp3d>
          </a:bodyPr>
          <a:lstStyle/>
          <a:p>
            <a:pPr marL="308610" marR="0" lvl="0" indent="-308610" algn="ctr" defTabSz="914400" rtl="0" eaLnBrk="0" fontAlgn="auto" latinLnBrk="0" hangingPunct="0">
              <a:lnSpc>
                <a:spcPct val="100000"/>
              </a:lnSpc>
              <a:spcBef>
                <a:spcPct val="20000"/>
              </a:spcBef>
              <a:spcAft>
                <a:spcPts val="0"/>
              </a:spcAft>
              <a:buClrTx/>
              <a:buSzTx/>
              <a:buFontTx/>
              <a:buNone/>
              <a:tabLst/>
              <a:defRPr/>
            </a:pP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a:t>
            </a:r>
            <a:r>
              <a:rPr lang="en-US" sz="3700" b="1" u="sng" noProof="0" dirty="0" smtClean="0">
                <a:solidFill>
                  <a:srgbClr val="3366FF"/>
                </a:solidFill>
                <a:effectLst>
                  <a:outerShdw blurRad="38100" dist="38100" dir="2700000" algn="tl">
                    <a:srgbClr val="000000">
                      <a:alpha val="43137"/>
                    </a:srgbClr>
                  </a:outerShdw>
                </a:effectLst>
                <a:latin typeface="Calibri"/>
                <a:ea typeface="+mj-ea"/>
                <a:cs typeface="Calibri"/>
              </a:rPr>
              <a:t>Deductive</a:t>
            </a: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 reasoning” is one type of reasoning</a:t>
            </a:r>
            <a:endParaRPr kumimoji="0" lang="en-CA" sz="3700" b="1" i="0" u="none" strike="noStrike" kern="1200" cap="none" spc="0" normalizeH="0" baseline="0" noProof="0" dirty="0">
              <a:ln>
                <a:noFill/>
              </a:ln>
              <a:solidFill>
                <a:srgbClr val="3366FF"/>
              </a:solidFill>
              <a:effectLst>
                <a:outerShdw blurRad="38100" dist="38100" dir="2700000" algn="tl">
                  <a:srgbClr val="000000">
                    <a:alpha val="43137"/>
                  </a:srgbClr>
                </a:outerShdw>
              </a:effectLst>
              <a:uLnTx/>
              <a:uFillTx/>
              <a:latin typeface="Calibri"/>
              <a:ea typeface="+mj-ea"/>
              <a:cs typeface="Calibri"/>
            </a:endParaRPr>
          </a:p>
        </p:txBody>
      </p:sp>
      <p:sp>
        <p:nvSpPr>
          <p:cNvPr id="3" name="TextBox 2"/>
          <p:cNvSpPr txBox="1"/>
          <p:nvPr/>
        </p:nvSpPr>
        <p:spPr>
          <a:xfrm>
            <a:off x="449796" y="1715939"/>
            <a:ext cx="8694204" cy="1659814"/>
          </a:xfrm>
          <a:prstGeom prst="rect">
            <a:avLst/>
          </a:prstGeom>
        </p:spPr>
        <p:txBody>
          <a:bodyPr vert="horz" lIns="82296" tIns="41148" rIns="82296" bIns="41148" rtlCol="0" anchor="t">
            <a:normAutofit/>
            <a:scene3d>
              <a:camera prst="orthographicFront"/>
              <a:lightRig rig="threePt" dir="t"/>
            </a:scene3d>
            <a:sp3d extrusionH="57150">
              <a:bevelT w="38100" h="38100"/>
            </a:sp3d>
          </a:bodyPr>
          <a:lstStyle/>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This is similar to following a recipe… </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If you follow granny’s cookie recipe exactly step by step, you will always get granny’s cookies.</a:t>
            </a:r>
          </a:p>
          <a:p>
            <a:pPr marL="308610" indent="-308610" defTabSz="914400" eaLnBrk="0" hangingPunct="0">
              <a:spcBef>
                <a:spcPct val="20000"/>
              </a:spcBef>
              <a:defRPr/>
            </a:pPr>
            <a:endParaRPr lang="en-US" sz="2400" b="1" dirty="0" smtClean="0">
              <a:solidFill>
                <a:srgbClr val="000090"/>
              </a:solidFill>
              <a:effectLst>
                <a:outerShdw blurRad="38100" dist="38100" dir="2700000" algn="tl">
                  <a:srgbClr val="000000">
                    <a:alpha val="43137"/>
                  </a:srgbClr>
                </a:outerShdw>
              </a:effectLst>
              <a:latin typeface="Calibri"/>
              <a:ea typeface="+mj-ea"/>
              <a:cs typeface="Calibri"/>
            </a:endParaRPr>
          </a:p>
        </p:txBody>
      </p:sp>
      <p:sp>
        <p:nvSpPr>
          <p:cNvPr id="5" name="TextBox 4"/>
          <p:cNvSpPr txBox="1"/>
          <p:nvPr/>
        </p:nvSpPr>
        <p:spPr>
          <a:xfrm>
            <a:off x="449796" y="3415627"/>
            <a:ext cx="8694204" cy="3329848"/>
          </a:xfrm>
          <a:prstGeom prst="rect">
            <a:avLst/>
          </a:prstGeom>
        </p:spPr>
        <p:txBody>
          <a:bodyPr vert="horz" lIns="82296" tIns="41148" rIns="82296" bIns="41148" rtlCol="0" anchor="t">
            <a:normAutofit/>
            <a:scene3d>
              <a:camera prst="orthographicFront"/>
              <a:lightRig rig="threePt" dir="t"/>
            </a:scene3d>
            <a:sp3d extrusionH="57150">
              <a:bevelT w="38100" h="38100"/>
            </a:sp3d>
          </a:bodyPr>
          <a:lstStyle/>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Consider this:</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a:t>
            </a:r>
            <a:r>
              <a:rPr lang="en-US" sz="2400" b="1" u="sng" dirty="0" smtClean="0">
                <a:solidFill>
                  <a:srgbClr val="800000"/>
                </a:solidFill>
                <a:effectLst>
                  <a:outerShdw blurRad="38100" dist="38100" dir="2700000" algn="tl">
                    <a:srgbClr val="000000">
                      <a:alpha val="43137"/>
                    </a:srgbClr>
                  </a:outerShdw>
                </a:effectLst>
                <a:latin typeface="Calibri"/>
                <a:ea typeface="+mj-ea"/>
                <a:cs typeface="Calibri"/>
              </a:rPr>
              <a:t>All</a:t>
            </a: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 students study”</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“Alan is a student”</a:t>
            </a:r>
          </a:p>
          <a:p>
            <a:pPr marL="308610" indent="-308610" defTabSz="914400" eaLnBrk="0" hangingPunct="0">
              <a:spcBef>
                <a:spcPct val="20000"/>
              </a:spcBef>
              <a:defRPr/>
            </a:pPr>
            <a:endParaRPr lang="en-US" sz="2400" b="1" dirty="0" smtClean="0">
              <a:solidFill>
                <a:srgbClr val="000090"/>
              </a:solidFill>
              <a:effectLst>
                <a:outerShdw blurRad="38100" dist="38100" dir="2700000" algn="tl">
                  <a:srgbClr val="000000">
                    <a:alpha val="43137"/>
                  </a:srgbClr>
                </a:outerShdw>
              </a:effectLst>
              <a:latin typeface="Calibri"/>
              <a:ea typeface="+mj-ea"/>
              <a:cs typeface="Calibri"/>
            </a:endParaRP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THEREFORE, you can figure out (“deduce”) that:</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“Alan studies”</a:t>
            </a:r>
          </a:p>
          <a:p>
            <a:pPr marL="308610" indent="-308610" defTabSz="914400" eaLnBrk="0" hangingPunct="0">
              <a:spcBef>
                <a:spcPct val="20000"/>
              </a:spcBef>
              <a:defRPr/>
            </a:pPr>
            <a:r>
              <a:rPr lang="en-US" sz="2400" dirty="0" smtClean="0">
                <a:solidFill>
                  <a:srgbClr val="000090"/>
                </a:solidFill>
                <a:effectLst>
                  <a:outerShdw blurRad="38100" dist="38100" dir="2700000" algn="tl">
                    <a:srgbClr val="000000">
                      <a:alpha val="43137"/>
                    </a:srgbClr>
                  </a:outerShdw>
                </a:effectLst>
                <a:latin typeface="Calibri"/>
                <a:ea typeface="+mj-ea"/>
                <a:cs typeface="Calibri"/>
              </a:rPr>
              <a:t> This is must be true if the first two statements are true.</a:t>
            </a:r>
          </a:p>
        </p:txBody>
      </p:sp>
      <p:pic>
        <p:nvPicPr>
          <p:cNvPr id="6" name="Picture 5"/>
          <p:cNvPicPr>
            <a:picLocks noChangeAspect="1"/>
          </p:cNvPicPr>
          <p:nvPr/>
        </p:nvPicPr>
        <p:blipFill>
          <a:blip r:embed="rId3"/>
          <a:stretch>
            <a:fillRect/>
          </a:stretch>
        </p:blipFill>
        <p:spPr>
          <a:xfrm>
            <a:off x="6159637" y="3375753"/>
            <a:ext cx="2184514" cy="16337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9796" y="458113"/>
            <a:ext cx="8208912" cy="1143000"/>
          </a:xfrm>
          <a:prstGeom prst="rect">
            <a:avLst/>
          </a:prstGeom>
          <a:extLst/>
        </p:spPr>
        <p:txBody>
          <a:bodyPr vert="horz" lIns="82296" tIns="41148" rIns="82296" bIns="41148" rtlCol="0" anchor="ctr">
            <a:normAutofit lnSpcReduction="10000"/>
            <a:scene3d>
              <a:camera prst="orthographicFront"/>
              <a:lightRig rig="threePt" dir="t"/>
            </a:scene3d>
            <a:sp3d extrusionH="57150">
              <a:bevelT w="38100" h="38100"/>
            </a:sp3d>
          </a:bodyPr>
          <a:lstStyle/>
          <a:p>
            <a:pPr marL="308610" marR="0" lvl="0" indent="-308610" algn="ctr" defTabSz="914400" rtl="0" eaLnBrk="0" fontAlgn="auto" latinLnBrk="0" hangingPunct="0">
              <a:lnSpc>
                <a:spcPct val="100000"/>
              </a:lnSpc>
              <a:spcBef>
                <a:spcPct val="20000"/>
              </a:spcBef>
              <a:spcAft>
                <a:spcPts val="0"/>
              </a:spcAft>
              <a:buClrTx/>
              <a:buSzTx/>
              <a:buFontTx/>
              <a:buNone/>
              <a:tabLst/>
              <a:defRPr/>
            </a:pP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a:t>
            </a:r>
            <a:r>
              <a:rPr lang="en-US" sz="3700" b="1" u="sng" noProof="0" dirty="0" smtClean="0">
                <a:solidFill>
                  <a:srgbClr val="3366FF"/>
                </a:solidFill>
                <a:effectLst>
                  <a:outerShdw blurRad="38100" dist="38100" dir="2700000" algn="tl">
                    <a:srgbClr val="000000">
                      <a:alpha val="43137"/>
                    </a:srgbClr>
                  </a:outerShdw>
                </a:effectLst>
                <a:latin typeface="Calibri"/>
                <a:ea typeface="+mj-ea"/>
                <a:cs typeface="Calibri"/>
              </a:rPr>
              <a:t>Inductive</a:t>
            </a: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 reasoning” is </a:t>
            </a:r>
            <a:r>
              <a:rPr lang="en-US" sz="3700" b="1" dirty="0" smtClean="0">
                <a:solidFill>
                  <a:srgbClr val="3366FF"/>
                </a:solidFill>
                <a:effectLst>
                  <a:outerShdw blurRad="38100" dist="38100" dir="2700000" algn="tl">
                    <a:srgbClr val="000000">
                      <a:alpha val="43137"/>
                    </a:srgbClr>
                  </a:outerShdw>
                </a:effectLst>
                <a:latin typeface="Calibri"/>
                <a:ea typeface="+mj-ea"/>
                <a:cs typeface="Calibri"/>
              </a:rPr>
              <a:t>another</a:t>
            </a: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 type of reasoning</a:t>
            </a:r>
            <a:endParaRPr kumimoji="0" lang="en-CA" sz="3700" b="1" i="0" u="none" strike="noStrike" kern="1200" cap="none" spc="0" normalizeH="0" baseline="0" noProof="0" dirty="0">
              <a:ln>
                <a:noFill/>
              </a:ln>
              <a:solidFill>
                <a:srgbClr val="3366FF"/>
              </a:solidFill>
              <a:effectLst>
                <a:outerShdw blurRad="38100" dist="38100" dir="2700000" algn="tl">
                  <a:srgbClr val="000000">
                    <a:alpha val="43137"/>
                  </a:srgbClr>
                </a:outerShdw>
              </a:effectLst>
              <a:uLnTx/>
              <a:uFillTx/>
              <a:latin typeface="Calibri"/>
              <a:ea typeface="+mj-ea"/>
              <a:cs typeface="Calibri"/>
            </a:endParaRPr>
          </a:p>
        </p:txBody>
      </p:sp>
      <p:sp>
        <p:nvSpPr>
          <p:cNvPr id="3" name="TextBox 2"/>
          <p:cNvSpPr txBox="1"/>
          <p:nvPr/>
        </p:nvSpPr>
        <p:spPr>
          <a:xfrm>
            <a:off x="449796" y="1715939"/>
            <a:ext cx="8694204" cy="2945814"/>
          </a:xfrm>
          <a:prstGeom prst="rect">
            <a:avLst/>
          </a:prstGeom>
        </p:spPr>
        <p:txBody>
          <a:bodyPr vert="horz" lIns="82296" tIns="41148" rIns="82296" bIns="41148" rtlCol="0" anchor="t">
            <a:normAutofit/>
            <a:scene3d>
              <a:camera prst="orthographicFront"/>
              <a:lightRig rig="threePt" dir="t"/>
            </a:scene3d>
            <a:sp3d extrusionH="57150">
              <a:bevelT w="38100" h="38100"/>
            </a:sp3d>
          </a:bodyPr>
          <a:lstStyle/>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Back to the kitchen… your younger sister knocked some extra sugar in your mix but doesn’t tell you.</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But… you are a distracted person and other times you’ve tried to make the cookies you have put extra sugar in by mistake. Because you don’t have all the information, you might conclude that this is probably what happened this time.</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You might be right, but you might be wrong…</a:t>
            </a:r>
          </a:p>
          <a:p>
            <a:pPr marL="308610" indent="-308610" defTabSz="914400" eaLnBrk="0" hangingPunct="0">
              <a:spcBef>
                <a:spcPct val="20000"/>
              </a:spcBef>
              <a:defRPr/>
            </a:pPr>
            <a:endParaRPr lang="en-US" sz="2400" b="1" dirty="0" smtClean="0">
              <a:solidFill>
                <a:srgbClr val="000090"/>
              </a:solidFill>
              <a:effectLst>
                <a:outerShdw blurRad="38100" dist="38100" dir="2700000" algn="tl">
                  <a:srgbClr val="000000">
                    <a:alpha val="43137"/>
                  </a:srgbClr>
                </a:outerShdw>
              </a:effectLst>
              <a:latin typeface="Calibri"/>
              <a:ea typeface="+mj-ea"/>
              <a:cs typeface="Calibri"/>
            </a:endParaRPr>
          </a:p>
        </p:txBody>
      </p:sp>
      <p:sp>
        <p:nvSpPr>
          <p:cNvPr id="4" name="TextBox 3"/>
          <p:cNvSpPr txBox="1"/>
          <p:nvPr/>
        </p:nvSpPr>
        <p:spPr>
          <a:xfrm>
            <a:off x="449796" y="4661752"/>
            <a:ext cx="8694204" cy="1880776"/>
          </a:xfrm>
          <a:prstGeom prst="rect">
            <a:avLst/>
          </a:prstGeom>
        </p:spPr>
        <p:txBody>
          <a:bodyPr vert="horz" lIns="82296" tIns="41148" rIns="82296" bIns="41148" rtlCol="0" anchor="t">
            <a:normAutofit/>
            <a:scene3d>
              <a:camera prst="orthographicFront"/>
              <a:lightRig rig="threePt" dir="t"/>
            </a:scene3d>
            <a:sp3d extrusionH="57150">
              <a:bevelT w="38100" h="38100"/>
            </a:sp3d>
          </a:bodyPr>
          <a:lstStyle/>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So if:</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a:t>
            </a:r>
            <a:r>
              <a:rPr lang="en-US" sz="2400" b="1" u="sng" dirty="0">
                <a:solidFill>
                  <a:srgbClr val="800000"/>
                </a:solidFill>
                <a:effectLst>
                  <a:outerShdw blurRad="38100" dist="38100" dir="2700000" algn="tl">
                    <a:srgbClr val="000000">
                      <a:alpha val="43137"/>
                    </a:srgbClr>
                  </a:outerShdw>
                </a:effectLst>
                <a:latin typeface="Calibri"/>
                <a:ea typeface="+mj-ea"/>
                <a:cs typeface="Calibri"/>
              </a:rPr>
              <a:t>M</a:t>
            </a:r>
            <a:r>
              <a:rPr lang="en-US" sz="2400" b="1" u="sng" dirty="0" smtClean="0">
                <a:solidFill>
                  <a:srgbClr val="800000"/>
                </a:solidFill>
                <a:effectLst>
                  <a:outerShdw blurRad="38100" dist="38100" dir="2700000" algn="tl">
                    <a:srgbClr val="000000">
                      <a:alpha val="43137"/>
                    </a:srgbClr>
                  </a:outerShdw>
                </a:effectLst>
                <a:latin typeface="Calibri"/>
                <a:ea typeface="+mj-ea"/>
                <a:cs typeface="Calibri"/>
              </a:rPr>
              <a:t>ost</a:t>
            </a: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 students study” and “Alan is a student”</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Then,</a:t>
            </a:r>
          </a:p>
          <a:p>
            <a:pPr marL="308610" indent="-308610" defTabSz="914400" eaLnBrk="0" hangingPunct="0">
              <a:spcBef>
                <a:spcPct val="20000"/>
              </a:spcBef>
              <a:defRPr/>
            </a:pPr>
            <a:r>
              <a:rPr lang="en-US" sz="2400" b="1" u="sng" dirty="0" smtClean="0">
                <a:solidFill>
                  <a:srgbClr val="000090"/>
                </a:solidFill>
                <a:effectLst>
                  <a:outerShdw blurRad="38100" dist="38100" dir="2700000" algn="tl">
                    <a:srgbClr val="000000">
                      <a:alpha val="43137"/>
                    </a:srgbClr>
                  </a:outerShdw>
                </a:effectLst>
                <a:latin typeface="Calibri"/>
                <a:ea typeface="+mj-ea"/>
                <a:cs typeface="Calibri"/>
              </a:rPr>
              <a:t>It’s likely </a:t>
            </a: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that “Alan studies”</a:t>
            </a:r>
            <a:r>
              <a:rPr lang="en-US" sz="2400" dirty="0" smtClean="0">
                <a:solidFill>
                  <a:srgbClr val="000090"/>
                </a:solidFill>
                <a:effectLst>
                  <a:outerShdw blurRad="38100" dist="38100" dir="2700000" algn="tl">
                    <a:srgbClr val="000000">
                      <a:alpha val="43137"/>
                    </a:srgbClr>
                  </a:outerShdw>
                </a:effectLst>
                <a:latin typeface="Calibri"/>
                <a:ea typeface="+mj-ea"/>
                <a:cs typeface="Calibri"/>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9796" y="530475"/>
            <a:ext cx="8489218" cy="5216365"/>
          </a:xfrm>
          <a:prstGeom prst="rect">
            <a:avLst/>
          </a:prstGeom>
          <a:extLst/>
        </p:spPr>
        <p:txBody>
          <a:bodyPr vert="horz" lIns="82296" tIns="41148" rIns="82296" bIns="41148" rtlCol="0" anchor="t">
            <a:normAutofit/>
            <a:scene3d>
              <a:camera prst="orthographicFront"/>
              <a:lightRig rig="threePt" dir="t"/>
            </a:scene3d>
            <a:sp3d extrusionH="57150">
              <a:bevelT w="38100" h="38100"/>
            </a:sp3d>
          </a:bodyPr>
          <a:lstStyle/>
          <a:p>
            <a:pPr marL="308610" marR="0" lvl="0" indent="-308610" algn="ctr" defTabSz="914400" rtl="0" eaLnBrk="0" fontAlgn="auto" latinLnBrk="0" hangingPunct="0">
              <a:lnSpc>
                <a:spcPct val="100000"/>
              </a:lnSpc>
              <a:spcBef>
                <a:spcPct val="20000"/>
              </a:spcBef>
              <a:spcAft>
                <a:spcPts val="0"/>
              </a:spcAft>
              <a:buClrTx/>
              <a:buSzTx/>
              <a:buFontTx/>
              <a:buNone/>
              <a:tabLst/>
              <a:defRPr/>
            </a:pPr>
            <a:endPar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endParaRPr>
          </a:p>
          <a:p>
            <a:pPr marL="308610" marR="0" lvl="0" indent="-308610" algn="ctr" defTabSz="914400" rtl="0" eaLnBrk="0" fontAlgn="auto" latinLnBrk="0" hangingPunct="0">
              <a:lnSpc>
                <a:spcPct val="100000"/>
              </a:lnSpc>
              <a:spcBef>
                <a:spcPct val="20000"/>
              </a:spcBef>
              <a:spcAft>
                <a:spcPts val="0"/>
              </a:spcAft>
              <a:buClrTx/>
              <a:buSzTx/>
              <a:buFontTx/>
              <a:buNone/>
              <a:tabLst/>
              <a:defRPr/>
            </a:pP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Easy enough, huh?</a:t>
            </a:r>
          </a:p>
          <a:p>
            <a:pPr marL="308610" marR="0" lvl="0" indent="-308610" algn="ctr" defTabSz="914400" rtl="0" eaLnBrk="0" fontAlgn="auto" latinLnBrk="0" hangingPunct="0">
              <a:lnSpc>
                <a:spcPct val="100000"/>
              </a:lnSpc>
              <a:spcBef>
                <a:spcPct val="20000"/>
              </a:spcBef>
              <a:spcAft>
                <a:spcPts val="0"/>
              </a:spcAft>
              <a:buClrTx/>
              <a:buSzTx/>
              <a:buFontTx/>
              <a:buNone/>
              <a:tabLst/>
              <a:defRPr/>
            </a:pP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 </a:t>
            </a:r>
          </a:p>
          <a:p>
            <a:pPr marL="308610" marR="0" lvl="0" indent="-308610" algn="ctr" defTabSz="914400" rtl="0" eaLnBrk="0" fontAlgn="auto" latinLnBrk="0" hangingPunct="0">
              <a:lnSpc>
                <a:spcPct val="100000"/>
              </a:lnSpc>
              <a:spcBef>
                <a:spcPct val="20000"/>
              </a:spcBef>
              <a:spcAft>
                <a:spcPts val="0"/>
              </a:spcAft>
              <a:buClrTx/>
              <a:buSzTx/>
              <a:buFontTx/>
              <a:buNone/>
              <a:tabLst/>
              <a:defRPr/>
            </a:pPr>
            <a:r>
              <a:rPr lang="en-US" sz="2800" dirty="0"/>
              <a:t>Actually, our brains are not always so </a:t>
            </a:r>
            <a:r>
              <a:rPr lang="en-US" sz="2800" dirty="0" smtClean="0"/>
              <a:t>logical.</a:t>
            </a:r>
          </a:p>
          <a:p>
            <a:pPr marL="308610" marR="0" lvl="0" indent="-308610" algn="ctr" defTabSz="914400" rtl="0" eaLnBrk="0" fontAlgn="auto" latinLnBrk="0" hangingPunct="0">
              <a:lnSpc>
                <a:spcPct val="100000"/>
              </a:lnSpc>
              <a:spcBef>
                <a:spcPct val="20000"/>
              </a:spcBef>
              <a:spcAft>
                <a:spcPts val="0"/>
              </a:spcAft>
              <a:buClrTx/>
              <a:buSzTx/>
              <a:buFontTx/>
              <a:buNone/>
              <a:tabLst/>
              <a:defRPr/>
            </a:pPr>
            <a:r>
              <a:rPr lang="en-US" sz="2800" dirty="0" smtClean="0"/>
              <a:t>Sometimes </a:t>
            </a:r>
            <a:r>
              <a:rPr lang="en-US" sz="2800" dirty="0"/>
              <a:t>they take shortcuts and make us jump to conclusions that are not </a:t>
            </a:r>
            <a:r>
              <a:rPr lang="en-US" sz="2800" dirty="0" smtClean="0"/>
              <a:t>correct. </a:t>
            </a:r>
          </a:p>
          <a:p>
            <a:pPr marL="308610" marR="0" lvl="0" indent="-308610" algn="ctr" defTabSz="914400" rtl="0" eaLnBrk="0" fontAlgn="auto" latinLnBrk="0" hangingPunct="0">
              <a:lnSpc>
                <a:spcPct val="100000"/>
              </a:lnSpc>
              <a:spcBef>
                <a:spcPct val="20000"/>
              </a:spcBef>
              <a:spcAft>
                <a:spcPts val="0"/>
              </a:spcAft>
              <a:buClrTx/>
              <a:buSzTx/>
              <a:buFontTx/>
              <a:buNone/>
              <a:tabLst/>
              <a:defRPr/>
            </a:pPr>
            <a:r>
              <a:rPr lang="en-US" sz="2800" dirty="0" smtClean="0"/>
              <a:t>This </a:t>
            </a:r>
            <a:r>
              <a:rPr lang="en-US" sz="2800" dirty="0"/>
              <a:t>is what is </a:t>
            </a:r>
            <a:r>
              <a:rPr lang="en-US" sz="2800" dirty="0" smtClean="0"/>
              <a:t>called a “</a:t>
            </a:r>
            <a:r>
              <a:rPr lang="en-US" sz="2800" b="1" dirty="0" smtClean="0"/>
              <a:t>logical fallacy</a:t>
            </a:r>
            <a:r>
              <a:rPr lang="en-US" sz="2800" dirty="0" smtClean="0"/>
              <a:t>”  </a:t>
            </a:r>
            <a:endParaRPr lang="en-CA"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9796" y="458112"/>
            <a:ext cx="8208912" cy="2853339"/>
          </a:xfrm>
          <a:prstGeom prst="rect">
            <a:avLst/>
          </a:prstGeom>
          <a:extLst/>
        </p:spPr>
        <p:txBody>
          <a:bodyPr vert="horz" lIns="82296" tIns="41148" rIns="82296" bIns="41148" rtlCol="0" anchor="t">
            <a:normAutofit/>
            <a:scene3d>
              <a:camera prst="orthographicFront"/>
              <a:lightRig rig="threePt" dir="t"/>
            </a:scene3d>
            <a:sp3d extrusionH="57150">
              <a:bevelT w="38100" h="38100"/>
            </a:sp3d>
          </a:bodyPr>
          <a:lstStyle/>
          <a:p>
            <a:pPr marL="308610" marR="0" lvl="0" indent="-308610" algn="ctr" defTabSz="914400" rtl="0" eaLnBrk="0" fontAlgn="auto" latinLnBrk="0" hangingPunct="0">
              <a:lnSpc>
                <a:spcPct val="100000"/>
              </a:lnSpc>
              <a:spcBef>
                <a:spcPct val="20000"/>
              </a:spcBef>
              <a:spcAft>
                <a:spcPts val="0"/>
              </a:spcAft>
              <a:buClrTx/>
              <a:buSzTx/>
              <a:buFontTx/>
              <a:buNone/>
              <a:tabLst/>
              <a:defRPr/>
            </a:pP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Logical fallacies </a:t>
            </a:r>
            <a:r>
              <a:rPr lang="en-US" sz="3600" dirty="0"/>
              <a:t>can be made by </a:t>
            </a:r>
            <a:r>
              <a:rPr lang="en-US" sz="3600" dirty="0" smtClean="0"/>
              <a:t>mistake, </a:t>
            </a:r>
            <a:r>
              <a:rPr lang="en-US" sz="3600" dirty="0"/>
              <a:t>but sometimes they are </a:t>
            </a:r>
            <a:r>
              <a:rPr lang="en-US" sz="3600" dirty="0" smtClean="0"/>
              <a:t>done on purpose to </a:t>
            </a:r>
            <a:r>
              <a:rPr lang="en-US" sz="3600" dirty="0"/>
              <a:t>try to convince people that their idea or argument is right.</a:t>
            </a:r>
            <a:endParaRPr lang="en-CA" sz="3600" dirty="0"/>
          </a:p>
        </p:txBody>
      </p:sp>
      <p:pic>
        <p:nvPicPr>
          <p:cNvPr id="3" name="Picture 2"/>
          <p:cNvPicPr>
            <a:picLocks noChangeAspect="1"/>
          </p:cNvPicPr>
          <p:nvPr/>
        </p:nvPicPr>
        <p:blipFill>
          <a:blip r:embed="rId3"/>
          <a:stretch>
            <a:fillRect/>
          </a:stretch>
        </p:blipFill>
        <p:spPr>
          <a:xfrm>
            <a:off x="2914650" y="3618051"/>
            <a:ext cx="3314700" cy="24511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9796" y="458112"/>
            <a:ext cx="8208912" cy="1927901"/>
          </a:xfrm>
          <a:prstGeom prst="rect">
            <a:avLst/>
          </a:prstGeom>
          <a:extLst/>
        </p:spPr>
        <p:txBody>
          <a:bodyPr vert="horz" lIns="82296" tIns="41148" rIns="82296" bIns="41148" rtlCol="0" anchor="t">
            <a:normAutofit/>
            <a:scene3d>
              <a:camera prst="orthographicFront"/>
              <a:lightRig rig="threePt" dir="t"/>
            </a:scene3d>
            <a:sp3d extrusionH="57150">
              <a:bevelT w="38100" h="38100"/>
            </a:sp3d>
          </a:bodyPr>
          <a:lstStyle/>
          <a:p>
            <a:pPr marL="308610" marR="0" lvl="0" indent="-308610" algn="ctr" defTabSz="914400" rtl="0" eaLnBrk="0" fontAlgn="auto" latinLnBrk="0" hangingPunct="0">
              <a:lnSpc>
                <a:spcPct val="100000"/>
              </a:lnSpc>
              <a:spcBef>
                <a:spcPct val="20000"/>
              </a:spcBef>
              <a:spcAft>
                <a:spcPts val="0"/>
              </a:spcAft>
              <a:buClrTx/>
              <a:buSzTx/>
              <a:buFontTx/>
              <a:buNone/>
              <a:tabLst/>
              <a:defRPr/>
            </a:pP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Fallacies of relevance </a:t>
            </a:r>
            <a:r>
              <a:rPr lang="en-US" sz="3200" dirty="0"/>
              <a:t>include information that is irrelevant to the conclusion but is given to persuade you of the conclusion</a:t>
            </a:r>
            <a:endParaRPr lang="en-CA" sz="3200" dirty="0"/>
          </a:p>
        </p:txBody>
      </p:sp>
      <p:sp>
        <p:nvSpPr>
          <p:cNvPr id="4" name="Rectangle 3"/>
          <p:cNvSpPr/>
          <p:nvPr/>
        </p:nvSpPr>
        <p:spPr>
          <a:xfrm>
            <a:off x="662186" y="2518463"/>
            <a:ext cx="7996522" cy="3785651"/>
          </a:xfrm>
          <a:prstGeom prst="rect">
            <a:avLst/>
          </a:prstGeom>
        </p:spPr>
        <p:txBody>
          <a:bodyPr wrap="square">
            <a:spAutoFit/>
          </a:bodyPr>
          <a:lstStyle/>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Consider this:</a:t>
            </a:r>
          </a:p>
          <a:p>
            <a:pPr marL="308610" indent="-308610" defTabSz="914400" eaLnBrk="0" hangingPunct="0">
              <a:spcBef>
                <a:spcPct val="20000"/>
              </a:spcBef>
              <a:defRPr/>
            </a:pPr>
            <a:r>
              <a:rPr lang="en-US" sz="2400" b="1" dirty="0" smtClean="0">
                <a:effectLst>
                  <a:outerShdw blurRad="38100" dist="38100" dir="2700000" algn="tl">
                    <a:srgbClr val="000000">
                      <a:alpha val="43137"/>
                    </a:srgbClr>
                  </a:outerShdw>
                </a:effectLst>
                <a:latin typeface="Calibri"/>
                <a:ea typeface="+mj-ea"/>
                <a:cs typeface="Calibri"/>
              </a:rPr>
              <a:t>“Sofia says that chess is a sport.”</a:t>
            </a:r>
          </a:p>
          <a:p>
            <a:pPr marL="308610" indent="-308610" defTabSz="914400" eaLnBrk="0" hangingPunct="0">
              <a:spcBef>
                <a:spcPct val="20000"/>
              </a:spcBef>
              <a:defRPr/>
            </a:pPr>
            <a:r>
              <a:rPr lang="en-US" sz="2400" b="1" dirty="0" smtClean="0">
                <a:effectLst>
                  <a:outerShdw blurRad="38100" dist="38100" dir="2700000" algn="tl">
                    <a:srgbClr val="000000">
                      <a:alpha val="43137"/>
                    </a:srgbClr>
                  </a:outerShdw>
                </a:effectLst>
                <a:latin typeface="Calibri"/>
                <a:ea typeface="+mj-ea"/>
                <a:cs typeface="Calibri"/>
              </a:rPr>
              <a:t>“Of course she would say that, because she doesn’t like running or balls.”</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THEREFORE: </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“Chess is not a real sport”</a:t>
            </a:r>
          </a:p>
          <a:p>
            <a:pPr marL="308610" indent="-308610" defTabSz="914400" eaLnBrk="0" hangingPunct="0">
              <a:spcBef>
                <a:spcPct val="20000"/>
              </a:spcBef>
              <a:defRPr/>
            </a:pPr>
            <a:r>
              <a:rPr lang="en-US" sz="2400" i="1" dirty="0" smtClean="0">
                <a:effectLst>
                  <a:outerShdw blurRad="38100" dist="38100" dir="2700000" algn="tl">
                    <a:srgbClr val="000000">
                      <a:alpha val="43137"/>
                    </a:srgbClr>
                  </a:outerShdw>
                </a:effectLst>
                <a:latin typeface="Calibri"/>
                <a:ea typeface="+mj-ea"/>
                <a:cs typeface="Calibri"/>
              </a:rPr>
              <a:t>But: whether Sofia likes running or balls is not relevant to whether it is true or false that chess is a sport (by the way, chess </a:t>
            </a:r>
            <a:r>
              <a:rPr lang="en-US" sz="2400" b="1" i="1" dirty="0" smtClean="0">
                <a:effectLst>
                  <a:outerShdw blurRad="38100" dist="38100" dir="2700000" algn="tl">
                    <a:srgbClr val="000000">
                      <a:alpha val="43137"/>
                    </a:srgbClr>
                  </a:outerShdw>
                </a:effectLst>
                <a:latin typeface="Calibri"/>
                <a:ea typeface="+mj-ea"/>
                <a:cs typeface="Calibri"/>
              </a:rPr>
              <a:t>is</a:t>
            </a:r>
            <a:r>
              <a:rPr lang="en-US" sz="2400" i="1" dirty="0" smtClean="0">
                <a:effectLst>
                  <a:outerShdw blurRad="38100" dist="38100" dir="2700000" algn="tl">
                    <a:srgbClr val="000000">
                      <a:alpha val="43137"/>
                    </a:srgbClr>
                  </a:outerShdw>
                </a:effectLst>
                <a:latin typeface="Calibri"/>
                <a:ea typeface="+mj-ea"/>
                <a:cs typeface="Calibri"/>
              </a:rPr>
              <a:t> considered a sport!)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9796" y="458113"/>
            <a:ext cx="8208912" cy="1727876"/>
          </a:xfrm>
          <a:prstGeom prst="rect">
            <a:avLst/>
          </a:prstGeom>
          <a:extLst/>
        </p:spPr>
        <p:txBody>
          <a:bodyPr vert="horz" lIns="82296" tIns="41148" rIns="82296" bIns="41148" rtlCol="0" anchor="t">
            <a:normAutofit/>
            <a:scene3d>
              <a:camera prst="orthographicFront"/>
              <a:lightRig rig="threePt" dir="t"/>
            </a:scene3d>
            <a:sp3d extrusionH="57150">
              <a:bevelT w="38100" h="38100"/>
            </a:sp3d>
          </a:bodyPr>
          <a:lstStyle/>
          <a:p>
            <a:pPr marL="308610" lvl="0" indent="-308610" algn="ctr" defTabSz="914400" eaLnBrk="0" hangingPunct="0">
              <a:spcBef>
                <a:spcPct val="20000"/>
              </a:spcBef>
              <a:defRPr/>
            </a:pPr>
            <a:r>
              <a:rPr lang="en-US" sz="3700" b="1" noProof="0" dirty="0" smtClean="0">
                <a:solidFill>
                  <a:srgbClr val="3366FF"/>
                </a:solidFill>
                <a:effectLst>
                  <a:outerShdw blurRad="38100" dist="38100" dir="2700000" algn="tl">
                    <a:srgbClr val="000000">
                      <a:alpha val="43137"/>
                    </a:srgbClr>
                  </a:outerShdw>
                </a:effectLst>
                <a:latin typeface="Calibri"/>
                <a:ea typeface="+mj-ea"/>
                <a:cs typeface="Calibri"/>
              </a:rPr>
              <a:t>Fallacies of ambiguity </a:t>
            </a:r>
            <a:r>
              <a:rPr lang="en-US" sz="3200" dirty="0"/>
              <a:t>take advantage of the fact that people sometimes  don’t fully understand a concept or </a:t>
            </a:r>
            <a:r>
              <a:rPr lang="en-US" sz="3200" dirty="0" smtClean="0"/>
              <a:t>situation</a:t>
            </a:r>
            <a:endParaRPr kumimoji="0" lang="en-CA" sz="3200" b="1" i="0" u="none" strike="noStrike" kern="1200" cap="none" spc="0" normalizeH="0" baseline="0" noProof="0" dirty="0">
              <a:ln>
                <a:noFill/>
              </a:ln>
              <a:solidFill>
                <a:srgbClr val="3366FF"/>
              </a:solidFill>
              <a:effectLst>
                <a:outerShdw blurRad="38100" dist="38100" dir="2700000" algn="tl">
                  <a:srgbClr val="000000">
                    <a:alpha val="43137"/>
                  </a:srgbClr>
                </a:outerShdw>
              </a:effectLst>
              <a:uLnTx/>
              <a:uFillTx/>
              <a:latin typeface="Calibri"/>
              <a:ea typeface="+mj-ea"/>
              <a:cs typeface="Calibri"/>
            </a:endParaRPr>
          </a:p>
        </p:txBody>
      </p:sp>
      <p:sp>
        <p:nvSpPr>
          <p:cNvPr id="3" name="Rectangle 2"/>
          <p:cNvSpPr/>
          <p:nvPr/>
        </p:nvSpPr>
        <p:spPr>
          <a:xfrm>
            <a:off x="662186" y="2366626"/>
            <a:ext cx="7996522" cy="4154984"/>
          </a:xfrm>
          <a:prstGeom prst="rect">
            <a:avLst/>
          </a:prstGeom>
        </p:spPr>
        <p:txBody>
          <a:bodyPr wrap="square">
            <a:spAutoFit/>
          </a:bodyPr>
          <a:lstStyle/>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Consider this:</a:t>
            </a:r>
            <a:endParaRPr lang="en-US" sz="2400" b="1" dirty="0" smtClean="0">
              <a:effectLst>
                <a:outerShdw blurRad="38100" dist="38100" dir="2700000" algn="tl">
                  <a:srgbClr val="000000">
                    <a:alpha val="43137"/>
                  </a:srgbClr>
                </a:outerShdw>
              </a:effectLst>
              <a:latin typeface="Calibri"/>
              <a:ea typeface="+mj-ea"/>
              <a:cs typeface="Calibri"/>
            </a:endParaRPr>
          </a:p>
          <a:p>
            <a:pPr marL="308610" indent="-308610" defTabSz="914400" eaLnBrk="0" hangingPunct="0">
              <a:spcBef>
                <a:spcPct val="20000"/>
              </a:spcBef>
              <a:defRPr/>
            </a:pPr>
            <a:r>
              <a:rPr lang="en-US" sz="2400" b="1" dirty="0" smtClean="0">
                <a:effectLst>
                  <a:outerShdw blurRad="38100" dist="38100" dir="2700000" algn="tl">
                    <a:srgbClr val="000000">
                      <a:alpha val="43137"/>
                    </a:srgbClr>
                  </a:outerShdw>
                </a:effectLst>
                <a:latin typeface="Calibri"/>
                <a:ea typeface="+mj-ea"/>
                <a:cs typeface="Calibri"/>
              </a:rPr>
              <a:t>“Science searches for knowledge”, but </a:t>
            </a:r>
          </a:p>
          <a:p>
            <a:pPr marL="308610" indent="-308610" defTabSz="914400" eaLnBrk="0" hangingPunct="0">
              <a:spcBef>
                <a:spcPct val="20000"/>
              </a:spcBef>
              <a:defRPr/>
            </a:pPr>
            <a:r>
              <a:rPr lang="en-US" sz="2400" b="1" dirty="0" smtClean="0">
                <a:effectLst>
                  <a:outerShdw blurRad="38100" dist="38100" dir="2700000" algn="tl">
                    <a:srgbClr val="000000">
                      <a:alpha val="43137"/>
                    </a:srgbClr>
                  </a:outerShdw>
                </a:effectLst>
                <a:latin typeface="Calibri"/>
                <a:ea typeface="+mj-ea"/>
                <a:cs typeface="Calibri"/>
              </a:rPr>
              <a:t>“A lot of scientific knowledge ends up being false.”</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latin typeface="Calibri"/>
                <a:ea typeface="+mj-ea"/>
                <a:cs typeface="Calibri"/>
              </a:rPr>
              <a:t>THEREFORE: </a:t>
            </a:r>
          </a:p>
          <a:p>
            <a:pPr marL="308610" indent="-308610" defTabSz="914400" eaLnBrk="0" hangingPunct="0">
              <a:spcBef>
                <a:spcPct val="20000"/>
              </a:spcBef>
              <a:defRPr/>
            </a:pPr>
            <a:r>
              <a:rPr lang="en-US" sz="2400" b="1" dirty="0" smtClean="0">
                <a:solidFill>
                  <a:srgbClr val="000090"/>
                </a:solidFill>
                <a:effectLst>
                  <a:outerShdw blurRad="38100" dist="38100" dir="2700000" algn="tl">
                    <a:srgbClr val="000000">
                      <a:alpha val="43137"/>
                    </a:srgbClr>
                  </a:outerShdw>
                </a:effectLst>
                <a:cs typeface="Calibri"/>
              </a:rPr>
              <a:t>“Science is not a good way to search for knowledge”</a:t>
            </a:r>
          </a:p>
          <a:p>
            <a:pPr marL="308610" indent="-308610" defTabSz="914400" eaLnBrk="0" hangingPunct="0">
              <a:spcBef>
                <a:spcPct val="20000"/>
              </a:spcBef>
              <a:defRPr/>
            </a:pPr>
            <a:r>
              <a:rPr lang="en-US" sz="2400" i="1" dirty="0" smtClean="0">
                <a:effectLst>
                  <a:outerShdw blurRad="38100" dist="38100" dir="2700000" algn="tl">
                    <a:srgbClr val="000000">
                      <a:alpha val="43137"/>
                    </a:srgbClr>
                  </a:outerShdw>
                </a:effectLst>
                <a:cs typeface="Calibri"/>
              </a:rPr>
              <a:t>Here, only a simplistic idea of science is given. In fact, science is always developing the best knowledge it can with new technologies. </a:t>
            </a:r>
            <a:r>
              <a:rPr lang="en-US" sz="2400" i="1" dirty="0">
                <a:effectLst>
                  <a:outerShdw blurRad="38100" dist="38100" dir="2700000" algn="tl">
                    <a:srgbClr val="000000">
                      <a:alpha val="43137"/>
                    </a:srgbClr>
                  </a:outerShdw>
                </a:effectLst>
                <a:cs typeface="Calibri"/>
              </a:rPr>
              <a:t>S</a:t>
            </a:r>
            <a:r>
              <a:rPr lang="en-US" sz="2400" i="1" dirty="0" smtClean="0">
                <a:effectLst>
                  <a:outerShdw blurRad="38100" dist="38100" dir="2700000" algn="tl">
                    <a:srgbClr val="000000">
                      <a:alpha val="43137"/>
                    </a:srgbClr>
                  </a:outerShdw>
                </a:effectLst>
                <a:cs typeface="Calibri"/>
              </a:rPr>
              <a:t>o it continuously UPDATES knowledge – sometimes, that means using new evidence to show that previous ideas were 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8112</TotalTime>
  <Words>1807</Words>
  <Application>Microsoft Office PowerPoint</Application>
  <PresentationFormat>On-screen Show (4:3)</PresentationFormat>
  <Paragraphs>98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Lourdes  Fernandez de Cossio Gomez</dc:creator>
  <cp:lastModifiedBy>research</cp:lastModifiedBy>
  <cp:revision>33</cp:revision>
  <dcterms:created xsi:type="dcterms:W3CDTF">2016-01-27T14:20:19Z</dcterms:created>
  <dcterms:modified xsi:type="dcterms:W3CDTF">2016-07-26T15:14:57Z</dcterms:modified>
</cp:coreProperties>
</file>