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Vd8Hh8lAUo3wttaMotenySXedb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Cho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5-14T21:17:59.730" idx="1">
    <p:pos x="6861" y="2901"/>
    <p:text>conflicts with attention lesson?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qpnsC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General Objectives:</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SzPts val="1400"/>
              <a:buNone/>
            </a:pPr>
            <a:r>
              <a:rPr lang="en-CA"/>
              <a:t>- Present the concept of Brain Plasticity </a:t>
            </a:r>
            <a:endParaRPr/>
          </a:p>
          <a:p>
            <a:pPr marL="457200" marR="0" lvl="1" indent="0" algn="l" rtl="0">
              <a:lnSpc>
                <a:spcPct val="100000"/>
              </a:lnSpc>
              <a:spcBef>
                <a:spcPts val="0"/>
              </a:spcBef>
              <a:spcAft>
                <a:spcPts val="0"/>
              </a:spcAft>
              <a:buSzPts val="1400"/>
              <a:buNone/>
            </a:pPr>
            <a:r>
              <a:rPr lang="en-CA"/>
              <a:t>- Discuss the importance of Brain Plasticity </a:t>
            </a:r>
            <a:endParaRPr/>
          </a:p>
          <a:p>
            <a:pPr marL="457200" marR="0" lvl="1" indent="0" algn="l" rtl="0">
              <a:lnSpc>
                <a:spcPct val="100000"/>
              </a:lnSpc>
              <a:spcBef>
                <a:spcPts val="0"/>
              </a:spcBef>
              <a:spcAft>
                <a:spcPts val="0"/>
              </a:spcAft>
              <a:buSzPts val="1400"/>
              <a:buNone/>
            </a:pPr>
            <a:r>
              <a:rPr lang="en-CA"/>
              <a:t>- Present ways to take advantage of brain plasticity to “train the brain”. This is called Cognitive Training (or Brain Training)</a:t>
            </a:r>
            <a:endParaRPr/>
          </a:p>
          <a:p>
            <a:pPr marL="457200" marR="0" lvl="1" indent="0" algn="l" rtl="0">
              <a:lnSpc>
                <a:spcPct val="100000"/>
              </a:lnSpc>
              <a:spcBef>
                <a:spcPts val="0"/>
              </a:spcBef>
              <a:spcAft>
                <a:spcPts val="0"/>
              </a:spcAft>
              <a:buSzPts val="1400"/>
              <a:buNone/>
            </a:pPr>
            <a:r>
              <a:rPr lang="en-CA"/>
              <a:t>- Present activities that promote Cognitive Training.</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b="1"/>
              <a:t>Slide 10: </a:t>
            </a:r>
            <a:r>
              <a:rPr lang="en-CA"/>
              <a:t>Remember the activity at the start of the lesson?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That activity was a brain training. So, you got a little smarter at the start of this class!</a:t>
            </a:r>
            <a:endParaRPr/>
          </a:p>
          <a:p>
            <a:pPr marL="0" lvl="0" indent="0" algn="l" rtl="0">
              <a:lnSpc>
                <a:spcPct val="100000"/>
              </a:lnSpc>
              <a:spcBef>
                <a:spcPts val="0"/>
              </a:spcBef>
              <a:spcAft>
                <a:spcPts val="0"/>
              </a:spcAft>
              <a:buNone/>
            </a:pPr>
            <a:endParaRPr/>
          </a:p>
          <a:p>
            <a:pPr marL="0" lvl="0" indent="0" algn="l" rtl="0">
              <a:lnSpc>
                <a:spcPct val="90000"/>
              </a:lnSpc>
              <a:spcBef>
                <a:spcPts val="0"/>
              </a:spcBef>
              <a:spcAft>
                <a:spcPts val="0"/>
              </a:spcAft>
              <a:buNone/>
            </a:pPr>
            <a:r>
              <a:rPr lang="en-C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Here</a:t>
            </a:r>
            <a:r>
              <a:rPr lang="en-CA"/>
              <a:t> are other </a:t>
            </a:r>
            <a:r>
              <a:rPr lang="en-CA" b="1"/>
              <a:t>brain training exercises</a:t>
            </a:r>
            <a:r>
              <a:rPr lang="en-CA"/>
              <a:t> you can do.</a:t>
            </a:r>
            <a:endParaRPr/>
          </a:p>
          <a:p>
            <a:pPr marL="457200" lvl="0" indent="-317500" algn="l" rtl="0">
              <a:lnSpc>
                <a:spcPct val="90000"/>
              </a:lnSpc>
              <a:spcBef>
                <a:spcPts val="0"/>
              </a:spcBef>
              <a:spcAft>
                <a:spcPts val="0"/>
              </a:spcAft>
              <a:buSzPts val="1400"/>
              <a:buChar char="●"/>
            </a:pPr>
            <a:r>
              <a:rPr lang="en-CA"/>
              <a:t>Learning a second language </a:t>
            </a:r>
            <a:endParaRPr/>
          </a:p>
          <a:p>
            <a:pPr marL="457200" lvl="0" indent="-317500" algn="l" rtl="0">
              <a:lnSpc>
                <a:spcPct val="90000"/>
              </a:lnSpc>
              <a:spcBef>
                <a:spcPts val="0"/>
              </a:spcBef>
              <a:spcAft>
                <a:spcPts val="0"/>
              </a:spcAft>
              <a:buSzPts val="1400"/>
              <a:buChar char="●"/>
            </a:pPr>
            <a:r>
              <a:rPr lang="en-CA"/>
              <a:t>Learning how to play a musical instrument </a:t>
            </a:r>
            <a:endParaRPr/>
          </a:p>
          <a:p>
            <a:pPr marL="457200" lvl="0" indent="-317500" algn="l" rtl="0">
              <a:lnSpc>
                <a:spcPct val="90000"/>
              </a:lnSpc>
              <a:spcBef>
                <a:spcPts val="0"/>
              </a:spcBef>
              <a:spcAft>
                <a:spcPts val="0"/>
              </a:spcAft>
              <a:buSzPts val="1400"/>
              <a:buChar char="●"/>
            </a:pPr>
            <a:r>
              <a:rPr lang="en-CA"/>
              <a:t>Doing math</a:t>
            </a:r>
            <a:endParaRPr/>
          </a:p>
          <a:p>
            <a:pPr marL="457200" lvl="0" indent="-317500" algn="l" rtl="0">
              <a:lnSpc>
                <a:spcPct val="90000"/>
              </a:lnSpc>
              <a:spcBef>
                <a:spcPts val="0"/>
              </a:spcBef>
              <a:spcAft>
                <a:spcPts val="0"/>
              </a:spcAft>
              <a:buSzPts val="1400"/>
              <a:buChar char="●"/>
            </a:pPr>
            <a:r>
              <a:rPr lang="en-CA"/>
              <a:t>Learning a new sport or getting better at one you play </a:t>
            </a:r>
            <a:endParaRPr/>
          </a:p>
          <a:p>
            <a:pPr marL="457200" lvl="0" indent="-317500" algn="l" rtl="0">
              <a:lnSpc>
                <a:spcPct val="90000"/>
              </a:lnSpc>
              <a:spcBef>
                <a:spcPts val="0"/>
              </a:spcBef>
              <a:spcAft>
                <a:spcPts val="0"/>
              </a:spcAft>
              <a:buSzPts val="1400"/>
              <a:buChar char="●"/>
            </a:pPr>
            <a:r>
              <a:rPr lang="en-CA"/>
              <a:t>Strategy video games and board games</a:t>
            </a:r>
            <a:endParaRPr/>
          </a:p>
          <a:p>
            <a:pPr marL="457200" lvl="0" indent="-317500" algn="l" rtl="0">
              <a:lnSpc>
                <a:spcPct val="90000"/>
              </a:lnSpc>
              <a:spcBef>
                <a:spcPts val="0"/>
              </a:spcBef>
              <a:spcAft>
                <a:spcPts val="0"/>
              </a:spcAft>
              <a:buSzPts val="1400"/>
              <a:buChar char="●"/>
            </a:pPr>
            <a:r>
              <a:rPr lang="en-CA"/>
              <a:t>Spending time with people and meeting new people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b="1"/>
              <a:t>Purpose: </a:t>
            </a:r>
            <a:r>
              <a:rPr lang="en-CA"/>
              <a:t>Tie in the activity from the start of this lesson to the concepts of brain training and neuroplasticity.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b="1"/>
              <a:t>Extra info / discussion</a:t>
            </a:r>
            <a:endParaRPr b="1"/>
          </a:p>
          <a:p>
            <a:pPr marL="0" lvl="0" indent="0" algn="l" rtl="0">
              <a:lnSpc>
                <a:spcPct val="100000"/>
              </a:lnSpc>
              <a:spcBef>
                <a:spcPts val="0"/>
              </a:spcBef>
              <a:spcAft>
                <a:spcPts val="0"/>
              </a:spcAft>
              <a:buSzPts val="1400"/>
              <a:buNone/>
            </a:pPr>
            <a:r>
              <a:rPr lang="en-CA"/>
              <a:t>There is lots of research (especially from Quebec!) about how speaking more than one language can help with all sorts of things, even a person’s ability to do math. A lot of this has to do with cognitive training -- using a different language changes the way you think and which pathways you use, so if you use two languages regularly, you’re keeping your brain good at adapting and doing new things.</a:t>
            </a:r>
            <a:endParaRPr/>
          </a:p>
          <a:p>
            <a:pPr marL="0" lvl="0" indent="0" algn="l" rtl="0">
              <a:lnSpc>
                <a:spcPct val="100000"/>
              </a:lnSpc>
              <a:spcBef>
                <a:spcPts val="0"/>
              </a:spcBef>
              <a:spcAft>
                <a:spcPts val="0"/>
              </a:spcAft>
              <a:buSzPts val="1400"/>
              <a:buNone/>
            </a:pPr>
            <a:r>
              <a:rPr lang="en-CA"/>
              <a:t>It’s not just studying that counts as “brain training”. Any new experiences can be beneficial. Some video and board games are really just problem-solving, which is great for your brain. Our brains are also set up to like being with people, so conversation and friendship is also a good way to keep your brain firing.</a:t>
            </a:r>
            <a:endParaRPr/>
          </a:p>
        </p:txBody>
      </p:sp>
      <p:sp>
        <p:nvSpPr>
          <p:cNvPr id="202" name="Google Shape;20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11</a:t>
            </a:r>
            <a:r>
              <a:rPr lang="en-CA"/>
              <a:t>: Let’s train our brains even more!</a:t>
            </a:r>
            <a:endParaRPr/>
          </a:p>
          <a:p>
            <a:pPr marL="0" marR="0" lvl="0" indent="0" algn="l" rtl="0">
              <a:lnSpc>
                <a:spcPct val="100000"/>
              </a:lnSpc>
              <a:spcBef>
                <a:spcPts val="0"/>
              </a:spcBef>
              <a:spcAft>
                <a:spcPts val="0"/>
              </a:spcAft>
              <a:buSzPts val="1400"/>
              <a:buNone/>
            </a:pPr>
            <a:r>
              <a:rPr lang="en-CA"/>
              <a:t>The following slides present a series of simple brain training activities for students to do in class or on their own.</a:t>
            </a:r>
            <a:endParaRPr/>
          </a:p>
        </p:txBody>
      </p:sp>
      <p:sp>
        <p:nvSpPr>
          <p:cNvPr id="212" name="Google Shape;2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12</a:t>
            </a:r>
            <a:r>
              <a:rPr lang="en-CA" sz="1200" b="1" i="0" u="none" strike="noStrike" cap="none">
                <a:solidFill>
                  <a:schemeClr val="dk1"/>
                </a:solidFill>
                <a:latin typeface="Calibri"/>
                <a:ea typeface="Calibri"/>
                <a:cs typeface="Calibri"/>
                <a:sym typeface="Calibri"/>
              </a:rPr>
              <a:t>: </a:t>
            </a:r>
            <a:r>
              <a:rPr lang="en-CA"/>
              <a:t>Activity: Using the Other Hand</a:t>
            </a:r>
            <a:r>
              <a:rPr lang="en-CA"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a:t>Encourage students to use the non-dominant hand to write.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Give students paper and pen and ask them to write their names (and anything else they want) with the opposite hand to the one they use to write. Ask them to write the same with the dominant hand paying attention to the differences both in the process of writing (how difficult it is, etc) and to the results (how their calligraphy looks like, if it is aligned, etc). Ask them to try more with the non-dominant hand, trying to improve the quality of the writing to approach the one produced by the dominant hand.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Extra Material (to help answer students’ questions or further the lesson): </a:t>
            </a:r>
            <a:r>
              <a:rPr lang="en-CA"/>
              <a:t>Encourage students to try the same with others task of daily life. Brushing teeth, eating, or brushing their hair with their non-dominant hand will also activate some new neurons.</a:t>
            </a:r>
            <a:endParaRPr sz="1200" b="1" i="0" u="none" strike="noStrike" cap="none">
              <a:solidFill>
                <a:schemeClr val="dk1"/>
              </a:solidFill>
              <a:latin typeface="Calibri"/>
              <a:ea typeface="Calibri"/>
              <a:cs typeface="Calibri"/>
              <a:sym typeface="Calibri"/>
            </a:endParaRPr>
          </a:p>
        </p:txBody>
      </p:sp>
      <p:sp>
        <p:nvSpPr>
          <p:cNvPr id="221" name="Google Shape;22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13</a:t>
            </a:r>
            <a:r>
              <a:rPr lang="en-CA"/>
              <a:t>: About “Using the other hand”</a:t>
            </a:r>
            <a:r>
              <a:rPr lang="en-CA"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a:t>Understand why just writing with your non-dominant hand makes a difference</a:t>
            </a:r>
            <a:r>
              <a:rPr lang="en-CA"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Ask students to discuss the answers in small groups.</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Extra Material (to help answer students’ questions or further the lesson): </a:t>
            </a:r>
            <a:endParaRPr/>
          </a:p>
          <a:p>
            <a:pPr marL="0" marR="0" lvl="0" indent="0" algn="l" rtl="0">
              <a:lnSpc>
                <a:spcPct val="100000"/>
              </a:lnSpc>
              <a:spcBef>
                <a:spcPts val="0"/>
              </a:spcBef>
              <a:spcAft>
                <a:spcPts val="0"/>
              </a:spcAft>
              <a:buSzPts val="1400"/>
              <a:buNone/>
            </a:pPr>
            <a:r>
              <a:rPr lang="en-CA"/>
              <a:t>Answers:</a:t>
            </a:r>
            <a:endParaRPr/>
          </a:p>
          <a:p>
            <a:pPr marL="457200" lvl="0" indent="-298450" algn="l" rtl="0">
              <a:lnSpc>
                <a:spcPct val="90000"/>
              </a:lnSpc>
              <a:spcBef>
                <a:spcPts val="0"/>
              </a:spcBef>
              <a:spcAft>
                <a:spcPts val="0"/>
              </a:spcAft>
              <a:buSzPts val="1100"/>
              <a:buAutoNum type="arabicPeriod"/>
            </a:pPr>
            <a:r>
              <a:rPr lang="en-CA" sz="1100" i="1"/>
              <a:t>It’s harder to write and drawn with your </a:t>
            </a:r>
            <a:r>
              <a:rPr lang="en-CA" sz="1100" b="1" i="1"/>
              <a:t>non-dominant hand</a:t>
            </a:r>
            <a:r>
              <a:rPr lang="en-CA" sz="1100" i="1"/>
              <a:t> (the one you do not usually use to do it) because the neural connections between that hand and the areas of your brain that are responsible for controlling writing are not as strongly wired as they are for the </a:t>
            </a:r>
            <a:r>
              <a:rPr lang="en-CA" sz="1100" b="1" i="1"/>
              <a:t>dominant</a:t>
            </a:r>
            <a:r>
              <a:rPr lang="en-CA" sz="1100" i="1"/>
              <a:t> one.</a:t>
            </a:r>
            <a:endParaRPr sz="1100" i="1"/>
          </a:p>
          <a:p>
            <a:pPr marL="457200" lvl="0" indent="-298450" algn="l" rtl="0">
              <a:lnSpc>
                <a:spcPct val="115000"/>
              </a:lnSpc>
              <a:spcBef>
                <a:spcPts val="0"/>
              </a:spcBef>
              <a:spcAft>
                <a:spcPts val="0"/>
              </a:spcAft>
              <a:buSzPts val="1100"/>
              <a:buAutoNum type="arabicPeriod"/>
            </a:pPr>
            <a:r>
              <a:rPr lang="en-CA" sz="1100" i="1">
                <a:solidFill>
                  <a:srgbClr val="333333"/>
                </a:solidFill>
              </a:rPr>
              <a:t>Research has shown that using the opposite side of your brain (as in this exercise) can result in a rapid and substantial expansion of in the parts of the brain that control and process tactile information from the hand, thus making this kind of task easier and more accurate wit</a:t>
            </a:r>
            <a:r>
              <a:rPr lang="en-CA" sz="1100" i="1">
                <a:solidFill>
                  <a:srgbClr val="333333"/>
                </a:solidFill>
                <a:latin typeface="Arial"/>
                <a:ea typeface="Arial"/>
                <a:cs typeface="Arial"/>
                <a:sym typeface="Arial"/>
              </a:rPr>
              <a:t>h time! </a:t>
            </a:r>
            <a:endParaRPr sz="1100" i="1">
              <a:solidFill>
                <a:srgbClr val="333333"/>
              </a:solidFill>
              <a:latin typeface="Arial"/>
              <a:ea typeface="Arial"/>
              <a:cs typeface="Arial"/>
              <a:sym typeface="Arial"/>
            </a:endParaRPr>
          </a:p>
          <a:p>
            <a:pPr marL="457200" lvl="0" indent="-298450" algn="l" rtl="0">
              <a:lnSpc>
                <a:spcPct val="115000"/>
              </a:lnSpc>
              <a:spcBef>
                <a:spcPts val="1100"/>
              </a:spcBef>
              <a:spcAft>
                <a:spcPts val="1100"/>
              </a:spcAft>
              <a:buClr>
                <a:srgbClr val="333333"/>
              </a:buClr>
              <a:buSzPts val="1100"/>
              <a:buFont typeface="Arial"/>
              <a:buAutoNum type="arabicPeriod"/>
            </a:pPr>
            <a:r>
              <a:rPr lang="en-CA" sz="1100" i="1">
                <a:solidFill>
                  <a:srgbClr val="333333"/>
                </a:solidFill>
                <a:latin typeface="Arial"/>
                <a:ea typeface="Arial"/>
                <a:cs typeface="Arial"/>
                <a:sym typeface="Arial"/>
              </a:rPr>
              <a:t>People who are good at writing (or playing sports, or drawing…) with both hands are called </a:t>
            </a:r>
            <a:r>
              <a:rPr lang="en-CA" sz="1100" b="1" i="1">
                <a:solidFill>
                  <a:srgbClr val="333333"/>
                </a:solidFill>
                <a:latin typeface="Arial"/>
                <a:ea typeface="Arial"/>
                <a:cs typeface="Arial"/>
                <a:sym typeface="Arial"/>
              </a:rPr>
              <a:t>ambidextrous</a:t>
            </a:r>
            <a:r>
              <a:rPr lang="en-CA" sz="1100" i="1">
                <a:solidFill>
                  <a:srgbClr val="333333"/>
                </a:solidFill>
                <a:latin typeface="Arial"/>
                <a:ea typeface="Arial"/>
                <a:cs typeface="Arial"/>
                <a:sym typeface="Arial"/>
              </a:rPr>
              <a:t>. These people have strong pathways for these kinds of motor control on both sides of their brains. This could be because they practiced both sides early, or because their brain was set up to make that easier from the beginning.</a:t>
            </a:r>
            <a:endParaRPr sz="1100" i="1">
              <a:solidFill>
                <a:srgbClr val="333333"/>
              </a:solidFill>
              <a:latin typeface="Arial"/>
              <a:ea typeface="Arial"/>
              <a:cs typeface="Arial"/>
              <a:sym typeface="Arial"/>
            </a:endParaRPr>
          </a:p>
        </p:txBody>
      </p:sp>
      <p:sp>
        <p:nvSpPr>
          <p:cNvPr id="231" name="Google Shape;23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14</a:t>
            </a:r>
            <a:r>
              <a:rPr lang="en-CA" sz="1200" b="1" i="0" u="none" strike="noStrike" cap="none">
                <a:solidFill>
                  <a:schemeClr val="dk1"/>
                </a:solidFill>
                <a:latin typeface="Calibri"/>
                <a:ea typeface="Calibri"/>
                <a:cs typeface="Calibri"/>
                <a:sym typeface="Calibri"/>
              </a:rPr>
              <a:t>: </a:t>
            </a:r>
            <a:r>
              <a:rPr lang="en-CA"/>
              <a:t>Guessing without sight</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sz="1200" i="0" u="none" strike="noStrike" cap="none">
                <a:solidFill>
                  <a:schemeClr val="dk1"/>
                </a:solidFill>
              </a:rPr>
              <a:t>Ident</a:t>
            </a:r>
            <a:r>
              <a:rPr lang="en-CA"/>
              <a:t>ifying known objects using other senses than vision.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You will need</a:t>
            </a:r>
            <a:r>
              <a:rPr lang="en-CA"/>
              <a:t>: objects that make distinct sounds</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We suggest objects you can find around the classroom, like a marble, an eraser, a feather, a cotton ball, a screw, small toys, tiny things in containers and other things with unique shapes, textures and sound. Encourage students to change places after a few trials so everyone has a chance to guess the objects.</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p:txBody>
      </p:sp>
      <p:sp>
        <p:nvSpPr>
          <p:cNvPr id="240" name="Google Shape;240;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f11418a027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f11418a027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15</a:t>
            </a:r>
            <a:r>
              <a:rPr lang="en-CA" sz="1200" b="1" i="0" u="none" strike="noStrike" cap="none">
                <a:solidFill>
                  <a:schemeClr val="dk1"/>
                </a:solidFill>
                <a:latin typeface="Calibri"/>
                <a:ea typeface="Calibri"/>
                <a:cs typeface="Calibri"/>
                <a:sym typeface="Calibri"/>
              </a:rPr>
              <a:t>: </a:t>
            </a:r>
            <a:r>
              <a:rPr lang="en-CA"/>
              <a:t>Guessing without sight (</a:t>
            </a:r>
            <a:r>
              <a:rPr lang="en-CA" b="1"/>
              <a:t>in-person</a:t>
            </a:r>
            <a:r>
              <a:rPr lang="en-CA"/>
              <a:t> version)</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sz="1200" i="0" u="none" strike="noStrike" cap="none">
                <a:solidFill>
                  <a:schemeClr val="dk1"/>
                </a:solidFill>
              </a:rPr>
              <a:t>Ident</a:t>
            </a:r>
            <a:r>
              <a:rPr lang="en-CA"/>
              <a:t>ifying known objects using other senses than vision.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You will need</a:t>
            </a:r>
            <a:r>
              <a:rPr lang="en-CA"/>
              <a:t>: box full of “secret objects”.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We suggest objects you can find around the classroom, like a marble, an eraser, a feather, a cotton ball, a screw, small toys, spices in containers and other things with unique shapes, textures or smells. Encourage students to change places after a few trials so everyone has a chance to guess the objects.</a:t>
            </a:r>
            <a:endParaRPr/>
          </a:p>
          <a:p>
            <a:pPr marL="0" lvl="0" indent="0" algn="l" rtl="0">
              <a:spcBef>
                <a:spcPts val="0"/>
              </a:spcBef>
              <a:spcAft>
                <a:spcPts val="0"/>
              </a:spcAft>
              <a:buClr>
                <a:schemeClr val="dk1"/>
              </a:buClr>
              <a:buSzPts val="14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p:txBody>
      </p:sp>
      <p:sp>
        <p:nvSpPr>
          <p:cNvPr id="255" name="Google Shape;255;gf11418a027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16</a:t>
            </a:r>
            <a:r>
              <a:rPr lang="en-CA"/>
              <a:t>: About “Guessing Without Sight”</a:t>
            </a:r>
            <a:endParaRPr/>
          </a:p>
          <a:p>
            <a:pPr marL="0" marR="0" lvl="0" indent="0" algn="l" rtl="0">
              <a:lnSpc>
                <a:spcPct val="100000"/>
              </a:lnSpc>
              <a:spcBef>
                <a:spcPts val="0"/>
              </a:spcBef>
              <a:spcAft>
                <a:spcPts val="0"/>
              </a:spcAft>
              <a:buSzPts val="1400"/>
              <a:buNone/>
            </a:pPr>
            <a:r>
              <a:rPr lang="en-CA" b="1"/>
              <a:t>Purpose</a:t>
            </a:r>
            <a:r>
              <a:rPr lang="en-CA"/>
              <a:t>: A short discussion to explain how activities like the one the class just did can help you train your brain.</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Extra info</a:t>
            </a:r>
            <a:r>
              <a:rPr lang="en-CA"/>
              <a:t>:</a:t>
            </a:r>
            <a:endParaRPr/>
          </a:p>
          <a:p>
            <a:pPr marL="0" marR="0" lvl="0" indent="0" algn="l" rtl="0">
              <a:lnSpc>
                <a:spcPct val="100000"/>
              </a:lnSpc>
              <a:spcBef>
                <a:spcPts val="0"/>
              </a:spcBef>
              <a:spcAft>
                <a:spcPts val="0"/>
              </a:spcAft>
              <a:buSzPts val="1400"/>
              <a:buNone/>
            </a:pPr>
            <a:r>
              <a:rPr lang="en-CA"/>
              <a:t>How do we know this? Scientists have done </a:t>
            </a:r>
            <a:r>
              <a:rPr lang="en-CA" b="1"/>
              <a:t>MRI scans </a:t>
            </a:r>
            <a:r>
              <a:rPr lang="en-CA"/>
              <a:t>to see how big the brain areas responsible for language and music are in people who speak many languages or people who play an instrument, and we can measure how thick the </a:t>
            </a:r>
            <a:r>
              <a:rPr lang="en-CA" b="1"/>
              <a:t>cortex</a:t>
            </a:r>
            <a:r>
              <a:rPr lang="en-CA"/>
              <a:t> (outer layer of the brain) is in these areas. We can also see how strong connections are by using MRIs to analyze </a:t>
            </a:r>
            <a:r>
              <a:rPr lang="en-CA" b="1"/>
              <a:t>white matter</a:t>
            </a:r>
            <a:r>
              <a:rPr lang="en-CA"/>
              <a:t> - the actual axons connecting different regions. In animals, like in lab experiments with rats and mice, we can actually count the connections between different neurons and brain regions.</a:t>
            </a:r>
            <a:endParaRPr/>
          </a:p>
          <a:p>
            <a:pPr marL="0" marR="0" lvl="0" indent="0" algn="l" rtl="0">
              <a:lnSpc>
                <a:spcPct val="100000"/>
              </a:lnSpc>
              <a:spcBef>
                <a:spcPts val="0"/>
              </a:spcBef>
              <a:spcAft>
                <a:spcPts val="0"/>
              </a:spcAft>
              <a:buSzPts val="1400"/>
              <a:buNone/>
            </a:pPr>
            <a:endParaRPr/>
          </a:p>
        </p:txBody>
      </p:sp>
      <p:sp>
        <p:nvSpPr>
          <p:cNvPr id="265" name="Google Shape;265;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17</a:t>
            </a:r>
            <a:r>
              <a:rPr lang="en-CA" sz="1200" b="1" i="0" u="none" strike="noStrike" cap="none">
                <a:solidFill>
                  <a:schemeClr val="dk1"/>
                </a:solidFill>
                <a:latin typeface="Calibri"/>
                <a:ea typeface="Calibri"/>
                <a:cs typeface="Calibri"/>
                <a:sym typeface="Calibri"/>
              </a:rPr>
              <a:t>: </a:t>
            </a:r>
            <a:r>
              <a:rPr lang="en-CA"/>
              <a:t>Activity: Drawing a Map</a:t>
            </a:r>
            <a:r>
              <a:rPr lang="en-CA"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a:t>Training spatial memory.</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Ask students to drawn a map of their school using their memory, following proportion and locations as well as they can. They can compare their maps with the student beside them to see how they vary, who included more details, etc. </a:t>
            </a: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p:txBody>
      </p:sp>
      <p:sp>
        <p:nvSpPr>
          <p:cNvPr id="277" name="Google Shape;277;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18: </a:t>
            </a:r>
            <a:r>
              <a:rPr lang="en-CA"/>
              <a:t>About “Drawing a Map”</a:t>
            </a:r>
            <a:endParaRPr/>
          </a:p>
          <a:p>
            <a:pPr marL="0" marR="0" lvl="0" indent="0" algn="l" rtl="0">
              <a:lnSpc>
                <a:spcPct val="100000"/>
              </a:lnSpc>
              <a:spcBef>
                <a:spcPts val="0"/>
              </a:spcBef>
              <a:spcAft>
                <a:spcPts val="0"/>
              </a:spcAft>
              <a:buSzPts val="1400"/>
              <a:buNone/>
            </a:pPr>
            <a:r>
              <a:rPr lang="en-CA" b="1"/>
              <a:t>Purpose</a:t>
            </a:r>
            <a:r>
              <a:rPr lang="en-CA"/>
              <a:t>: Discuss why drawing a map helps with brain training and plasticity.</a:t>
            </a:r>
            <a:endParaRPr/>
          </a:p>
          <a:p>
            <a:pPr marL="0" marR="0" lvl="0" indent="0" algn="l" rtl="0">
              <a:lnSpc>
                <a:spcPct val="100000"/>
              </a:lnSpc>
              <a:spcBef>
                <a:spcPts val="0"/>
              </a:spcBef>
              <a:spcAft>
                <a:spcPts val="0"/>
              </a:spcAft>
              <a:buSzPts val="1400"/>
              <a:buNone/>
            </a:pPr>
            <a:r>
              <a:rPr lang="en-CA" b="1"/>
              <a:t>Extra info for teachers</a:t>
            </a:r>
            <a:r>
              <a:rPr lang="en-CA"/>
              <a:t>: The hippocampus is a small structure, but we know that activity can cause big changes in it. For example, taxi drivers in London, England, have to memorize a huge and complicated map of the roads of the city to do their jobs, and they use that information every day. Scientists found that their hippocampus is bigger than yours or mine. (Study: Maguire, Woollett, and Spiers (2006) in the journal “Hippocampus”).</a:t>
            </a:r>
            <a:endParaRPr/>
          </a:p>
        </p:txBody>
      </p:sp>
      <p:sp>
        <p:nvSpPr>
          <p:cNvPr id="287" name="Google Shape;287;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19</a:t>
            </a:r>
            <a:r>
              <a:rPr lang="en-CA"/>
              <a:t>: Bonus!</a:t>
            </a:r>
            <a:endParaRPr/>
          </a:p>
          <a:p>
            <a:pPr marL="0" marR="0" lvl="0" indent="0" algn="l" rtl="0">
              <a:lnSpc>
                <a:spcPct val="100000"/>
              </a:lnSpc>
              <a:spcBef>
                <a:spcPts val="0"/>
              </a:spcBef>
              <a:spcAft>
                <a:spcPts val="0"/>
              </a:spcAft>
              <a:buSzPts val="1400"/>
              <a:buNone/>
            </a:pPr>
            <a:r>
              <a:rPr lang="en-CA"/>
              <a:t>Extra tips for spatial memory training.</a:t>
            </a:r>
            <a:endParaRPr/>
          </a:p>
        </p:txBody>
      </p:sp>
      <p:sp>
        <p:nvSpPr>
          <p:cNvPr id="298" name="Google Shape;298;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i="0" u="none" strike="noStrike" cap="none">
                <a:solidFill>
                  <a:schemeClr val="dk1"/>
                </a:solidFill>
                <a:latin typeface="Calibri"/>
                <a:ea typeface="Calibri"/>
                <a:cs typeface="Calibri"/>
                <a:sym typeface="Calibri"/>
              </a:rPr>
              <a:t>Slide 2</a:t>
            </a:r>
            <a:r>
              <a:rPr lang="en-CA" b="0" i="0" u="none" strike="noStrike" cap="none">
                <a:solidFill>
                  <a:schemeClr val="dk1"/>
                </a:solidFill>
                <a:latin typeface="Calibri"/>
                <a:ea typeface="Calibri"/>
                <a:cs typeface="Calibri"/>
                <a:sym typeface="Calibri"/>
              </a:rPr>
              <a:t>: </a:t>
            </a:r>
            <a:r>
              <a:rPr lang="en-CA"/>
              <a:t>How do the things you do affect your brain?</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 other words: </a:t>
            </a:r>
            <a:endParaRPr>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457200" marR="0" lvl="0" indent="-304800" algn="l" rtl="0">
              <a:lnSpc>
                <a:spcPct val="100000"/>
              </a:lnSpc>
              <a:spcBef>
                <a:spcPts val="0"/>
              </a:spcBef>
              <a:spcAft>
                <a:spcPts val="0"/>
              </a:spcAft>
              <a:buClr>
                <a:srgbClr val="38761D"/>
              </a:buClr>
              <a:buSzPts val="1200"/>
              <a:buChar char="-"/>
            </a:pPr>
            <a:r>
              <a:rPr lang="en-CA">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When do you think our brains change? </a:t>
            </a:r>
            <a:endParaRPr>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304800" algn="l" rtl="0">
              <a:lnSpc>
                <a:spcPct val="90000"/>
              </a:lnSpc>
              <a:spcBef>
                <a:spcPts val="0"/>
              </a:spcBef>
              <a:spcAft>
                <a:spcPts val="0"/>
              </a:spcAft>
              <a:buClr>
                <a:srgbClr val="38761D"/>
              </a:buClr>
              <a:buSzPts val="1200"/>
              <a:buFont typeface="Calibri"/>
              <a:buChar char="-"/>
            </a:pPr>
            <a:r>
              <a:rPr lang="en-CA">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Are there things that are bad for our brains?</a:t>
            </a:r>
            <a:endParaRPr>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04800" algn="l" rtl="0">
              <a:lnSpc>
                <a:spcPct val="90000"/>
              </a:lnSpc>
              <a:spcBef>
                <a:spcPts val="0"/>
              </a:spcBef>
              <a:spcAft>
                <a:spcPts val="0"/>
              </a:spcAft>
              <a:buClr>
                <a:srgbClr val="38761D"/>
              </a:buClr>
              <a:buSzPts val="1200"/>
              <a:buFont typeface="Calibri"/>
              <a:buChar char="-"/>
            </a:pPr>
            <a:r>
              <a:rPr lang="en-CA">
                <a:solidFill>
                  <a:srgbClr val="38761D"/>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Do you think we can make our brains better? How?</a:t>
            </a:r>
            <a:endParaRPr>
              <a:solidFill>
                <a:srgbClr val="38761D"/>
              </a:solidFill>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a:solidFill>
                  <a:srgbClr val="000000"/>
                </a:solidFill>
              </a:rPr>
              <a:t>Ask the class to answer the question, either in pairs or as a group.</a:t>
            </a:r>
            <a:endParaRPr>
              <a:solidFill>
                <a:srgbClr val="000000"/>
              </a:solidFill>
            </a:endParaRPr>
          </a:p>
          <a:p>
            <a:pPr marL="0" marR="0" lvl="0" indent="0" algn="l" rtl="0">
              <a:lnSpc>
                <a:spcPct val="100000"/>
              </a:lnSpc>
              <a:spcBef>
                <a:spcPts val="0"/>
              </a:spcBef>
              <a:spcAft>
                <a:spcPts val="0"/>
              </a:spcAft>
              <a:buSzPts val="1400"/>
              <a:buNone/>
            </a:pPr>
            <a:endParaRPr>
              <a:solidFill>
                <a:srgbClr val="000000"/>
              </a:solidFill>
            </a:endParaRPr>
          </a:p>
          <a:p>
            <a:pPr marL="0" marR="0" lvl="0" indent="0" algn="l" rtl="0">
              <a:lnSpc>
                <a:spcPct val="100000"/>
              </a:lnSpc>
              <a:spcBef>
                <a:spcPts val="0"/>
              </a:spcBef>
              <a:spcAft>
                <a:spcPts val="0"/>
              </a:spcAft>
              <a:buSzPts val="1400"/>
              <a:buNone/>
            </a:pPr>
            <a:r>
              <a:rPr lang="en-CA">
                <a:solidFill>
                  <a:srgbClr val="000000"/>
                </a:solidFill>
              </a:rPr>
              <a:t>Some possible answers:</a:t>
            </a:r>
            <a:r>
              <a:rPr lang="en-CA" b="0" i="0" u="none" strike="noStrike" cap="none">
                <a:solidFill>
                  <a:srgbClr val="000000"/>
                </a:solidFill>
                <a:latin typeface="Calibri"/>
                <a:ea typeface="Calibri"/>
                <a:cs typeface="Calibri"/>
                <a:sym typeface="Calibri"/>
              </a:rPr>
              <a:t> </a:t>
            </a:r>
            <a:endParaRPr b="0" i="0" u="none" strike="noStrike" cap="none">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SzPts val="1200"/>
              <a:buChar char="-"/>
            </a:pPr>
            <a:r>
              <a:rPr lang="en-CA">
                <a:solidFill>
                  <a:srgbClr val="000000"/>
                </a:solidFill>
              </a:rPr>
              <a:t>Getting hit in the head can change your brain; </a:t>
            </a:r>
            <a:endParaRPr>
              <a:solidFill>
                <a:srgbClr val="000000"/>
              </a:solidFill>
            </a:endParaRPr>
          </a:p>
          <a:p>
            <a:pPr marL="457200" marR="0" lvl="0" indent="-304800" algn="l" rtl="0">
              <a:lnSpc>
                <a:spcPct val="100000"/>
              </a:lnSpc>
              <a:spcBef>
                <a:spcPts val="0"/>
              </a:spcBef>
              <a:spcAft>
                <a:spcPts val="0"/>
              </a:spcAft>
              <a:buSzPts val="1200"/>
              <a:buChar char="-"/>
            </a:pPr>
            <a:r>
              <a:rPr lang="en-CA">
                <a:solidFill>
                  <a:srgbClr val="000000"/>
                </a:solidFill>
              </a:rPr>
              <a:t>Diseases and drugs can too. </a:t>
            </a:r>
            <a:endParaRPr>
              <a:solidFill>
                <a:srgbClr val="000000"/>
              </a:solidFill>
            </a:endParaRPr>
          </a:p>
          <a:p>
            <a:pPr marL="457200" marR="0" lvl="0" indent="-304800" algn="l" rtl="0">
              <a:lnSpc>
                <a:spcPct val="100000"/>
              </a:lnSpc>
              <a:spcBef>
                <a:spcPts val="0"/>
              </a:spcBef>
              <a:spcAft>
                <a:spcPts val="0"/>
              </a:spcAft>
              <a:buSzPts val="1200"/>
              <a:buChar char="-"/>
            </a:pPr>
            <a:r>
              <a:rPr lang="en-CA">
                <a:solidFill>
                  <a:srgbClr val="000000"/>
                </a:solidFill>
              </a:rPr>
              <a:t>Practicing memory and learning can change it too!</a:t>
            </a:r>
            <a:endParaRPr b="0" i="0" u="none" strike="noStrike" cap="none">
              <a:solidFill>
                <a:srgbClr val="000000"/>
              </a:solidFill>
              <a:latin typeface="Calibri"/>
              <a:ea typeface="Calibri"/>
              <a:cs typeface="Calibri"/>
              <a:sym typeface="Calibri"/>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a:t>
            </a:r>
            <a:r>
              <a:rPr lang="en-CA" b="1"/>
              <a:t>20</a:t>
            </a:r>
            <a:r>
              <a:rPr lang="en-CA" sz="1200" b="1" i="0" u="none" strike="noStrike" cap="none">
                <a:solidFill>
                  <a:schemeClr val="dk1"/>
                </a:solidFill>
                <a:latin typeface="Calibri"/>
                <a:ea typeface="Calibri"/>
                <a:cs typeface="Calibri"/>
                <a:sym typeface="Calibri"/>
              </a:rPr>
              <a:t>: </a:t>
            </a:r>
            <a:r>
              <a:rPr lang="en-CA" sz="1200" b="0" i="0" u="none" strike="noStrike" cap="none">
                <a:solidFill>
                  <a:schemeClr val="dk1"/>
                </a:solidFill>
                <a:latin typeface="Calibri"/>
                <a:ea typeface="Calibri"/>
                <a:cs typeface="Calibri"/>
                <a:sym typeface="Calibri"/>
              </a:rPr>
              <a:t>What did we learn today?</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Take Home Message: </a:t>
            </a:r>
            <a:r>
              <a:rPr lang="en-CA" sz="1200" i="0" u="none" strike="noStrike" cap="none">
                <a:solidFill>
                  <a:schemeClr val="dk1"/>
                </a:solidFill>
              </a:rPr>
              <a:t>Brain plasticity is a</a:t>
            </a:r>
            <a:r>
              <a:rPr lang="en-CA"/>
              <a:t> way </a:t>
            </a:r>
            <a:r>
              <a:rPr lang="en-CA" sz="1200" i="0" u="none" strike="noStrike" cap="none">
                <a:solidFill>
                  <a:schemeClr val="dk1"/>
                </a:solidFill>
              </a:rPr>
              <a:t>to exercise the brain, increasin</a:t>
            </a:r>
            <a:r>
              <a:rPr lang="en-CA"/>
              <a:t>g</a:t>
            </a:r>
            <a:r>
              <a:rPr lang="en-CA" sz="1200" i="0" u="none" strike="noStrike" cap="none">
                <a:solidFill>
                  <a:schemeClr val="dk1"/>
                </a:solidFill>
              </a:rPr>
              <a:t> cognitive function</a:t>
            </a:r>
            <a:r>
              <a:rPr lang="en-CA"/>
              <a:t>. Anyone can do it, but it has to be done regularly to work. There are many ways to increase brain plasticity through brain training, some of which were exercised or suggested in this lesson. </a:t>
            </a:r>
            <a:endParaRPr/>
          </a:p>
        </p:txBody>
      </p:sp>
      <p:sp>
        <p:nvSpPr>
          <p:cNvPr id="308" name="Google Shape;30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21: </a:t>
            </a:r>
            <a:r>
              <a:rPr lang="en-CA"/>
              <a:t>More things you can do to challenge your brain</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a:t>Extra suggestions for how students can try this out at home.</a:t>
            </a:r>
            <a:endParaRPr/>
          </a:p>
        </p:txBody>
      </p:sp>
      <p:sp>
        <p:nvSpPr>
          <p:cNvPr id="317" name="Google Shape;317;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Thank</a:t>
            </a:r>
            <a:r>
              <a:rPr lang="en-CA" b="1"/>
              <a:t> you</a:t>
            </a:r>
            <a:r>
              <a:rPr lang="en-CA" sz="1200" b="1" i="0" u="none" strike="noStrike" cap="none">
                <a:solidFill>
                  <a:schemeClr val="dk1"/>
                </a:solidFill>
                <a:latin typeface="Calibri"/>
                <a:ea typeface="Calibri"/>
                <a:cs typeface="Calibri"/>
                <a:sym typeface="Calibri"/>
              </a:rPr>
              <a:t> for using the lesson! Please contact the BrainReach North team anytime at brainreachnorth@gmail.com </a:t>
            </a:r>
            <a:r>
              <a:rPr lang="en-CA" b="1"/>
              <a:t>i</a:t>
            </a:r>
            <a:r>
              <a:rPr lang="en-CA" sz="1200" b="1" i="0" u="none" strike="noStrike" cap="none">
                <a:solidFill>
                  <a:schemeClr val="dk1"/>
                </a:solidFill>
                <a:latin typeface="Calibri"/>
                <a:ea typeface="Calibri"/>
                <a:cs typeface="Calibri"/>
                <a:sym typeface="Calibri"/>
              </a:rPr>
              <a:t>f you or your students have further questions about this topic or activity.</a:t>
            </a:r>
            <a:endParaRPr/>
          </a:p>
          <a:p>
            <a:pPr marL="0" marR="0" lvl="0" indent="0" algn="l" rtl="0">
              <a:lnSpc>
                <a:spcPct val="100000"/>
              </a:lnSpc>
              <a:spcBef>
                <a:spcPts val="0"/>
              </a:spcBef>
              <a:spcAft>
                <a:spcPts val="0"/>
              </a:spcAft>
              <a:buSzPts val="1400"/>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You can provide feedback on this lesson plan using this form: http://goo.gl/forms/oi0ofj03HM</a:t>
            </a:r>
            <a:endParaRPr sz="1200" b="1" i="0" u="none" strike="noStrike" cap="none">
              <a:solidFill>
                <a:schemeClr val="dk1"/>
              </a:solidFill>
              <a:latin typeface="Calibri"/>
              <a:ea typeface="Calibri"/>
              <a:cs typeface="Calibri"/>
              <a:sym typeface="Calibri"/>
            </a:endParaRPr>
          </a:p>
        </p:txBody>
      </p:sp>
      <p:sp>
        <p:nvSpPr>
          <p:cNvPr id="326" name="Google Shape;32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#3: </a:t>
            </a:r>
            <a:r>
              <a:rPr lang="en-CA"/>
              <a:t>Ten Different Uses</a:t>
            </a:r>
            <a:r>
              <a:rPr lang="en-CA"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Goal of Activity: </a:t>
            </a:r>
            <a:r>
              <a:rPr lang="en-CA"/>
              <a:t>exercise cognitive flexibility. </a:t>
            </a:r>
            <a:endParaRPr/>
          </a:p>
          <a:p>
            <a:pPr marL="0" marR="0" lvl="0" indent="0" algn="l" rtl="0">
              <a:lnSpc>
                <a:spcPct val="100000"/>
              </a:lnSpc>
              <a:spcBef>
                <a:spcPts val="0"/>
              </a:spcBef>
              <a:spcAft>
                <a:spcPts val="0"/>
              </a:spcAft>
              <a:buClr>
                <a:srgbClr val="000000"/>
              </a:buClr>
              <a:buSzPts val="1400"/>
              <a:buFont typeface="Arial"/>
              <a:buNone/>
            </a:pPr>
            <a:r>
              <a:rPr lang="en-CA" b="1"/>
              <a:t>“Cognitive” </a:t>
            </a:r>
            <a:r>
              <a:rPr lang="en-CA"/>
              <a:t>means things that are related to thinking.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Activity Instructions for Teachers: </a:t>
            </a:r>
            <a:r>
              <a:rPr lang="en-CA"/>
              <a:t>Ask students to think in many different uses for the object above. </a:t>
            </a:r>
            <a:r>
              <a:rPr lang="en-CA" sz="1100">
                <a:solidFill>
                  <a:srgbClr val="333333"/>
                </a:solidFill>
                <a:latin typeface="Arial"/>
                <a:ea typeface="Arial"/>
                <a:cs typeface="Arial"/>
                <a:sym typeface="Arial"/>
              </a:rPr>
              <a:t>Example: A fly swatter might be a spatula, a tennis racket, a golf club, a fan, a baton, a drumstick, a violin, a shovel, a microphone, a baseball bat, or a canoe paddle.</a:t>
            </a:r>
            <a:r>
              <a:rPr lang="en-CA" sz="1100">
                <a:solidFill>
                  <a:srgbClr val="000000"/>
                </a:solidFill>
                <a:latin typeface="Arial"/>
                <a:ea typeface="Arial"/>
                <a:cs typeface="Arial"/>
                <a:sym typeface="Arial"/>
              </a:rPr>
              <a:t> We suggest asking students to write down their answers on a piece of paper first and then selecting students to share their answers with each other or with the class</a:t>
            </a:r>
            <a:r>
              <a:rPr lang="en-CA" sz="1100">
                <a:solidFill>
                  <a:srgbClr val="FF0000"/>
                </a:solidFill>
                <a:latin typeface="Arial"/>
                <a:ea typeface="Arial"/>
                <a:cs typeface="Arial"/>
                <a:sym typeface="Arial"/>
              </a:rPr>
              <a:t>.</a:t>
            </a:r>
            <a:endParaRPr sz="1100">
              <a:solidFill>
                <a:srgbClr val="FF0000"/>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100">
              <a:solidFill>
                <a:srgbClr val="FF0000"/>
              </a:solidFill>
              <a:latin typeface="Arial"/>
              <a:ea typeface="Arial"/>
              <a:cs typeface="Arial"/>
              <a:sym typeface="Arial"/>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Extra Material (to help answer students’ questions or further the lesson): </a:t>
            </a:r>
            <a:r>
              <a:rPr lang="en-CA"/>
              <a:t> </a:t>
            </a:r>
            <a:r>
              <a:rPr lang="en-CA" sz="1100">
                <a:solidFill>
                  <a:srgbClr val="333333"/>
                </a:solidFill>
                <a:latin typeface="Arial"/>
                <a:ea typeface="Arial"/>
                <a:cs typeface="Arial"/>
                <a:sym typeface="Arial"/>
              </a:rPr>
              <a:t>Forcing your brain to think of alternatives to the everyday will help keep it strong.</a:t>
            </a:r>
            <a:endParaRPr sz="1200" b="1" i="0" u="none" strike="noStrike" cap="none">
              <a:solidFill>
                <a:schemeClr val="dk1"/>
              </a:solidFill>
              <a:latin typeface="Calibri"/>
              <a:ea typeface="Calibri"/>
              <a:cs typeface="Calibri"/>
              <a:sym typeface="Calibri"/>
            </a:endParaRPr>
          </a:p>
        </p:txBody>
      </p:sp>
      <p:sp>
        <p:nvSpPr>
          <p:cNvPr id="105" name="Google Shape;10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4</a:t>
            </a:r>
            <a:r>
              <a:rPr lang="en-CA"/>
              <a:t>: Brain plasticity</a:t>
            </a:r>
            <a:endParaRPr/>
          </a:p>
          <a:p>
            <a:pPr marL="0" marR="0" lvl="0" indent="0" algn="l" rtl="0">
              <a:lnSpc>
                <a:spcPct val="100000"/>
              </a:lnSpc>
              <a:spcBef>
                <a:spcPts val="0"/>
              </a:spcBef>
              <a:spcAft>
                <a:spcPts val="0"/>
              </a:spcAft>
              <a:buSzPts val="1400"/>
              <a:buNone/>
            </a:pPr>
            <a:r>
              <a:rPr lang="en-CA"/>
              <a:t>Introduction to the terms </a:t>
            </a:r>
            <a:r>
              <a:rPr lang="en-CA" b="1"/>
              <a:t>brain plasticity </a:t>
            </a:r>
            <a:r>
              <a:rPr lang="en-CA"/>
              <a:t>and </a:t>
            </a:r>
            <a:r>
              <a:rPr lang="en-CA" b="1"/>
              <a:t>neuroplasticity</a:t>
            </a:r>
            <a:r>
              <a:rPr lang="en-CA"/>
              <a:t>.</a:t>
            </a:r>
            <a:endParaRPr/>
          </a:p>
        </p:txBody>
      </p:sp>
      <p:sp>
        <p:nvSpPr>
          <p:cNvPr id="115" name="Google Shape;115;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5: </a:t>
            </a:r>
            <a:r>
              <a:rPr lang="en-CA"/>
              <a:t>Why does brain plasticity matter?</a:t>
            </a:r>
            <a:endParaRPr/>
          </a:p>
          <a:p>
            <a:pPr marL="0" marR="0" lvl="0" indent="0" algn="l" rtl="0">
              <a:lnSpc>
                <a:spcPct val="100000"/>
              </a:lnSpc>
              <a:spcBef>
                <a:spcPts val="0"/>
              </a:spcBef>
              <a:spcAft>
                <a:spcPts val="0"/>
              </a:spcAft>
              <a:buSzPts val="1400"/>
              <a:buNone/>
            </a:pPr>
            <a:r>
              <a:rPr lang="en-CA"/>
              <a:t>Why is brain plasticity important? It helps you learn and remember.</a:t>
            </a:r>
            <a:endParaRPr/>
          </a:p>
          <a:p>
            <a:pPr marL="0" marR="0" lvl="0" indent="0" algn="l" rtl="0">
              <a:lnSpc>
                <a:spcPct val="100000"/>
              </a:lnSpc>
              <a:spcBef>
                <a:spcPts val="0"/>
              </a:spcBef>
              <a:spcAft>
                <a:spcPts val="0"/>
              </a:spcAft>
              <a:buSzPts val="1400"/>
              <a:buNone/>
            </a:pPr>
            <a:r>
              <a:rPr lang="en-CA"/>
              <a:t>Different pathways of connected cells get stronger in different people depending on what they experience. This is how it can end up shaping a person’s personality.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Extra info</a:t>
            </a:r>
            <a:r>
              <a:rPr lang="en-CA"/>
              <a:t>: Different people will also be more prone to plasticity in different pathways or parts of their brain. For example, some people are very good at learning dance steps or multiplication tables, and others have more difficulty with those. Interactions between what you experience, and how your brain was set up in the first place, affect what a person turns out to do, know, and enjoy. </a:t>
            </a:r>
            <a:endParaRPr/>
          </a:p>
        </p:txBody>
      </p:sp>
      <p:sp>
        <p:nvSpPr>
          <p:cNvPr id="124" name="Google Shape;12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f4b102ff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ef4b102ffc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6: </a:t>
            </a:r>
            <a:r>
              <a:rPr lang="en-CA"/>
              <a:t>Brain plasticity</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a:t>This slide introduces the concept of plasticity and when it is important in the real world.</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Extra background for teachers:</a:t>
            </a:r>
            <a:endParaRPr b="1"/>
          </a:p>
          <a:p>
            <a:pPr marL="0" marR="0" lvl="0" indent="0" algn="l" rtl="0">
              <a:lnSpc>
                <a:spcPct val="100000"/>
              </a:lnSpc>
              <a:spcBef>
                <a:spcPts val="0"/>
              </a:spcBef>
              <a:spcAft>
                <a:spcPts val="0"/>
              </a:spcAft>
              <a:buSzPts val="1400"/>
              <a:buNone/>
            </a:pPr>
            <a:r>
              <a:rPr lang="en-CA" b="1"/>
              <a:t>How does this happen? </a:t>
            </a:r>
            <a:r>
              <a:rPr lang="en-CA"/>
              <a:t>The ways that our brains make new connections are a big area of research for scientists because if we can encourage that, it could improve memory or cognition, especially in people who have impairments like Alzheimer’s patients. Basically, the more you use a connection, the more it strengthens. When your brain uses a certain pathway, it doesn’t just send the signal, it also activates mechanisms in the neurons that make that pathway even stronger. </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a:t>To learn more about synapses, check out the BrainReach North lesson How Do Neurons Communicate?</a:t>
            </a:r>
            <a:endParaRPr/>
          </a:p>
        </p:txBody>
      </p:sp>
      <p:sp>
        <p:nvSpPr>
          <p:cNvPr id="133" name="Google Shape;133;gef4b102ffc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Take Home Message: </a:t>
            </a:r>
            <a:r>
              <a:rPr lang="en-CA" sz="1200" b="0" i="0" u="none" strike="noStrike" cap="none">
                <a:solidFill>
                  <a:schemeClr val="dk1"/>
                </a:solidFill>
                <a:latin typeface="Calibri"/>
                <a:ea typeface="Calibri"/>
                <a:cs typeface="Calibri"/>
                <a:sym typeface="Calibri"/>
              </a:rPr>
              <a:t>Some connections in the brain get stronger or weaker depending on how much you use it. </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CA"/>
              <a:t>When we learn a new dance step, our neurons make new connections that give instructions to our bodies about how to do the new step. Every time we practice, these connections get stronger!</a:t>
            </a:r>
            <a:endParaRPr/>
          </a:p>
          <a:p>
            <a:pPr marL="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Discussion: </a:t>
            </a:r>
            <a:r>
              <a:rPr lang="en-CA" sz="1200" b="0" i="0" u="none" strike="noStrike" cap="none">
                <a:solidFill>
                  <a:schemeClr val="dk1"/>
                </a:solidFill>
                <a:latin typeface="Calibri"/>
                <a:ea typeface="Calibri"/>
                <a:cs typeface="Calibri"/>
                <a:sym typeface="Calibri"/>
              </a:rPr>
              <a:t>Can you think of an example of brain plasticity in your own life?</a:t>
            </a:r>
            <a:endParaRPr/>
          </a:p>
          <a:p>
            <a:pPr marL="0" lvl="0" indent="0" algn="l" rtl="0">
              <a:lnSpc>
                <a:spcPct val="100000"/>
              </a:lnSpc>
              <a:spcBef>
                <a:spcPts val="0"/>
              </a:spcBef>
              <a:spcAft>
                <a:spcPts val="0"/>
              </a:spcAft>
              <a:buSzPts val="1400"/>
              <a:buNone/>
            </a:pPr>
            <a:r>
              <a:rPr lang="en-CA" sz="1200" b="0" i="0" u="none" strike="noStrike" cap="none">
                <a:solidFill>
                  <a:schemeClr val="dk1"/>
                </a:solidFill>
                <a:latin typeface="Calibri"/>
                <a:ea typeface="Calibri"/>
                <a:cs typeface="Calibri"/>
                <a:sym typeface="Calibri"/>
              </a:rPr>
              <a:t>Have the students come up with examples from their own experience. It would be learning a new language, skill, or forgetting something on a test. </a:t>
            </a:r>
            <a:endParaRPr/>
          </a:p>
          <a:p>
            <a:pPr marL="0" lvl="0" indent="0" algn="l" rtl="0">
              <a:lnSpc>
                <a:spcPct val="100000"/>
              </a:lnSpc>
              <a:spcBef>
                <a:spcPts val="0"/>
              </a:spcBef>
              <a:spcAft>
                <a:spcPts val="0"/>
              </a:spcAft>
              <a:buSzPts val="1400"/>
              <a:buNone/>
            </a:pPr>
            <a:r>
              <a:rPr lang="en-CA" sz="1200" b="0" i="0" u="none" strike="noStrike" cap="none">
                <a:solidFill>
                  <a:schemeClr val="dk1"/>
                </a:solidFill>
                <a:latin typeface="Calibri"/>
                <a:ea typeface="Calibri"/>
                <a:cs typeface="Calibri"/>
                <a:sym typeface="Calibri"/>
              </a:rPr>
              <a:t>What about something like learning how to ride a bike? If you haven’t ridden a bike for a long time, you might be wobbly at first, but you would quickly remember how to ride a bike again. This is because the connections are weakened but they are still there.</a:t>
            </a:r>
            <a:endParaRPr/>
          </a:p>
        </p:txBody>
      </p:sp>
      <p:sp>
        <p:nvSpPr>
          <p:cNvPr id="152" name="Google Shape;152;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Slide 8: </a:t>
            </a:r>
            <a:r>
              <a:rPr lang="en-CA"/>
              <a:t>From Brain Plasticity to Brain Training</a:t>
            </a:r>
            <a:endParaRPr/>
          </a:p>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Take Home Message: </a:t>
            </a:r>
            <a:r>
              <a:rPr lang="en-CA"/>
              <a:t>This slide introduces the goals of the activities - to practice “brain training” to put what we know about plasticity to use</a:t>
            </a:r>
            <a:r>
              <a:rPr lang="en-CA"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Extra info</a:t>
            </a:r>
            <a:r>
              <a:rPr lang="en-CA"/>
              <a:t>: New experiences, especially the ones combining physical senses - vision, smell, touch, taste and hearing - and emotional “sense” stimulates more connections between different brain areas, causing production of brain nutrients that help memory and makes the cells involved stronger and more resistant to the effects of aging. </a:t>
            </a:r>
            <a:endParaRPr sz="1200" b="1" i="0" u="none" strike="noStrike" cap="none">
              <a:solidFill>
                <a:schemeClr val="dk1"/>
              </a:solidFill>
              <a:latin typeface="Calibri"/>
              <a:ea typeface="Calibri"/>
              <a:cs typeface="Calibri"/>
              <a:sym typeface="Calibri"/>
            </a:endParaRPr>
          </a:p>
        </p:txBody>
      </p:sp>
      <p:sp>
        <p:nvSpPr>
          <p:cNvPr id="179" name="Google Shape;179;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CA" b="1"/>
              <a:t>Slide 9</a:t>
            </a:r>
            <a:r>
              <a:rPr lang="en-CA" sz="1200" b="1" i="0" u="none" strike="noStrike" cap="none">
                <a:solidFill>
                  <a:schemeClr val="dk1"/>
                </a:solidFill>
                <a:latin typeface="Calibri"/>
                <a:ea typeface="Calibri"/>
                <a:cs typeface="Calibri"/>
                <a:sym typeface="Calibri"/>
              </a:rPr>
              <a:t>: </a:t>
            </a:r>
            <a:r>
              <a:rPr lang="en-CA"/>
              <a:t>From brain plasticity to brain training</a:t>
            </a:r>
            <a:endParaRPr/>
          </a:p>
          <a:p>
            <a:pPr marL="0" marR="0" lvl="0" indent="0" algn="l" rtl="0">
              <a:lnSpc>
                <a:spcPct val="100000"/>
              </a:lnSpc>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CA"/>
              <a:t>Cognitive Training is like a workout for your brain! It can improve memory, attention, concentration and keep your brain “active” and “faster”.</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sz="1200" b="1" i="0" u="none" strike="noStrike" cap="none">
                <a:solidFill>
                  <a:schemeClr val="dk1"/>
                </a:solidFill>
                <a:latin typeface="Calibri"/>
                <a:ea typeface="Calibri"/>
                <a:cs typeface="Calibri"/>
                <a:sym typeface="Calibri"/>
              </a:rPr>
              <a:t>Take Home Message: </a:t>
            </a:r>
            <a:r>
              <a:rPr lang="en-CA"/>
              <a:t>This slide connects the theory of neuroplasticity to some practical ways to use it</a:t>
            </a:r>
            <a:r>
              <a:rPr lang="en-CA" sz="1200" b="0" i="0" u="none" strike="noStrike" cap="none">
                <a:solidFill>
                  <a:schemeClr val="dk1"/>
                </a:solidFill>
                <a:latin typeface="Calibri"/>
                <a:ea typeface="Calibri"/>
                <a:cs typeface="Calibri"/>
                <a:sym typeface="Calibri"/>
              </a:rPr>
              <a:t>.</a:t>
            </a:r>
            <a:endParaRPr/>
          </a:p>
          <a:p>
            <a:pPr marL="0" marR="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400"/>
              <a:buNone/>
            </a:pPr>
            <a:r>
              <a:rPr lang="en-CA" b="1"/>
              <a:t>Extra info for teachers: </a:t>
            </a:r>
            <a:endParaRPr b="1"/>
          </a:p>
          <a:p>
            <a:pPr marL="0" marR="0" lvl="0" indent="0" algn="l" rtl="0">
              <a:lnSpc>
                <a:spcPct val="100000"/>
              </a:lnSpc>
              <a:spcBef>
                <a:spcPts val="0"/>
              </a:spcBef>
              <a:spcAft>
                <a:spcPts val="0"/>
              </a:spcAft>
              <a:buSzPts val="1400"/>
              <a:buNone/>
            </a:pPr>
            <a:r>
              <a:rPr lang="en-CA"/>
              <a:t>New experiences, especially the ones combining physical senses - vision, smell, touch, taste and hearing - and emotional “sense” stimulates more connections between different brain areas, causing production of brain nutrients that help memory and makes the cells involved stronger and more resistant to the effects of aging. </a:t>
            </a:r>
            <a:endParaRPr/>
          </a:p>
          <a:p>
            <a:pPr marL="0" marR="0" lvl="0" indent="0" algn="l" rtl="0">
              <a:lnSpc>
                <a:spcPct val="100000"/>
              </a:lnSpc>
              <a:spcBef>
                <a:spcPts val="0"/>
              </a:spcBef>
              <a:spcAft>
                <a:spcPts val="0"/>
              </a:spcAft>
              <a:buSzPts val="1400"/>
              <a:buNone/>
            </a:pPr>
            <a:r>
              <a:rPr lang="en-CA" b="1"/>
              <a:t>“Cognitive” </a:t>
            </a:r>
            <a:r>
              <a:rPr lang="en-CA"/>
              <a:t>means things that are related to thinking. </a:t>
            </a:r>
            <a:endParaRPr/>
          </a:p>
          <a:p>
            <a:pPr marL="0" marR="0" lvl="0" indent="0" algn="l" rtl="0">
              <a:lnSpc>
                <a:spcPct val="100000"/>
              </a:lnSpc>
              <a:spcBef>
                <a:spcPts val="0"/>
              </a:spcBef>
              <a:spcAft>
                <a:spcPts val="0"/>
              </a:spcAft>
              <a:buSzPts val="1400"/>
              <a:buNone/>
            </a:pPr>
            <a:r>
              <a:rPr lang="en-CA" b="1"/>
              <a:t>Brain training </a:t>
            </a:r>
            <a:r>
              <a:rPr lang="en-CA"/>
              <a:t>can help more than just the specific things you’re “training” - keeping your brain good at learning (encouraging plasticity) will make it easy to learn all sorts of things by activating the mechanisms that encourage plasticity in the brain. You can make an analogy to how lifting weights, say by doing bicep curls, can make a person better at playing hockey or soccer by conditioning their muscles. </a:t>
            </a:r>
            <a:endParaRPr/>
          </a:p>
        </p:txBody>
      </p:sp>
      <p:sp>
        <p:nvSpPr>
          <p:cNvPr id="189" name="Google Shape;189;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R="0" lvl="0" algn="ctr">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R="0" lvl="0" algn="ctr">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R="0" lvl="1" algn="ctr">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R="0" lvl="2" algn="ctr">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2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2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295022" y="1270484"/>
            <a:ext cx="6019800" cy="102393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3EB2E3"/>
              </a:buClr>
              <a:buSzPts val="1400"/>
              <a:buFont typeface="Calibri"/>
              <a:buNone/>
            </a:pPr>
            <a:r>
              <a:rPr lang="en-CA" b="1">
                <a:solidFill>
                  <a:srgbClr val="3EB2E3"/>
                </a:solidFill>
              </a:rPr>
              <a:t>Brain Plasticity and Brain Training </a:t>
            </a:r>
            <a:endParaRPr/>
          </a:p>
        </p:txBody>
      </p:sp>
      <p:pic>
        <p:nvPicPr>
          <p:cNvPr id="90" name="Google Shape;90;p1" descr="http://www.mcgill.ca/ipn/sites/mcgill.ca.ipn/files/resize/images/brainreachnorthlogo_white-color-592x445.jpg"/>
          <p:cNvPicPr preferRelativeResize="0"/>
          <p:nvPr/>
        </p:nvPicPr>
        <p:blipFill rotWithShape="1">
          <a:blip r:embed="rId3">
            <a:alphaModFix/>
          </a:blip>
          <a:srcRect/>
          <a:stretch/>
        </p:blipFill>
        <p:spPr>
          <a:xfrm>
            <a:off x="1105520" y="713469"/>
            <a:ext cx="2844219" cy="2137969"/>
          </a:xfrm>
          <a:prstGeom prst="rect">
            <a:avLst/>
          </a:prstGeom>
          <a:noFill/>
          <a:ln>
            <a:noFill/>
          </a:ln>
        </p:spPr>
      </p:pic>
      <p:sp>
        <p:nvSpPr>
          <p:cNvPr id="91" name="Google Shape;9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pic>
        <p:nvPicPr>
          <p:cNvPr id="92" name="Google Shape;92;p1" descr="A close up of a sign&#10;&#10;Description automatically generated"/>
          <p:cNvPicPr preferRelativeResize="0"/>
          <p:nvPr/>
        </p:nvPicPr>
        <p:blipFill rotWithShape="1">
          <a:blip r:embed="rId4">
            <a:alphaModFix/>
          </a:blip>
          <a:srcRect/>
          <a:stretch/>
        </p:blipFill>
        <p:spPr>
          <a:xfrm>
            <a:off x="4056358" y="2471070"/>
            <a:ext cx="4185905" cy="39388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xfrm>
            <a:off x="453625" y="734025"/>
            <a:ext cx="105156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400"/>
              <a:buNone/>
            </a:pPr>
            <a:r>
              <a:rPr lang="en-CA" sz="4800" b="1">
                <a:solidFill>
                  <a:srgbClr val="3EB2E3"/>
                </a:solidFill>
              </a:rPr>
              <a:t>Remember the activity at </a:t>
            </a:r>
            <a:endParaRPr sz="4800" b="1">
              <a:solidFill>
                <a:srgbClr val="3EB2E3"/>
              </a:solidFill>
            </a:endParaRPr>
          </a:p>
          <a:p>
            <a:pPr marL="0" lvl="0" indent="0" algn="l" rtl="0">
              <a:lnSpc>
                <a:spcPct val="90000"/>
              </a:lnSpc>
              <a:spcBef>
                <a:spcPts val="0"/>
              </a:spcBef>
              <a:spcAft>
                <a:spcPts val="0"/>
              </a:spcAft>
              <a:buSzPts val="1400"/>
              <a:buNone/>
            </a:pPr>
            <a:r>
              <a:rPr lang="en-CA" sz="4800" b="1">
                <a:solidFill>
                  <a:srgbClr val="3EB2E3"/>
                </a:solidFill>
              </a:rPr>
              <a:t>the start of the lesson</a:t>
            </a:r>
            <a:r>
              <a:rPr lang="en-CA" sz="6000" b="1">
                <a:solidFill>
                  <a:srgbClr val="3EB2E3"/>
                </a:solidFill>
              </a:rPr>
              <a:t>?</a:t>
            </a:r>
            <a:endParaRPr sz="6000" b="1">
              <a:solidFill>
                <a:srgbClr val="3EB2E3"/>
              </a:solidFill>
            </a:endParaRPr>
          </a:p>
          <a:p>
            <a:pPr marL="0" lvl="0" indent="0" algn="l" rtl="0">
              <a:lnSpc>
                <a:spcPct val="90000"/>
              </a:lnSpc>
              <a:spcBef>
                <a:spcPts val="0"/>
              </a:spcBef>
              <a:spcAft>
                <a:spcPts val="0"/>
              </a:spcAft>
              <a:buSzPts val="1400"/>
              <a:buNone/>
            </a:pPr>
            <a:endParaRPr sz="4800" b="1">
              <a:solidFill>
                <a:srgbClr val="3EB2E3"/>
              </a:solidFill>
            </a:endParaRPr>
          </a:p>
        </p:txBody>
      </p:sp>
      <p:sp>
        <p:nvSpPr>
          <p:cNvPr id="205" name="Google Shape;205;p10"/>
          <p:cNvSpPr txBox="1">
            <a:spLocks noGrp="1"/>
          </p:cNvSpPr>
          <p:nvPr>
            <p:ph type="body" idx="1"/>
          </p:nvPr>
        </p:nvSpPr>
        <p:spPr>
          <a:xfrm>
            <a:off x="640512" y="2321950"/>
            <a:ext cx="8451900" cy="4399500"/>
          </a:xfrm>
          <a:prstGeom prst="rect">
            <a:avLst/>
          </a:prstGeom>
          <a:noFill/>
          <a:ln>
            <a:noFill/>
          </a:ln>
        </p:spPr>
        <p:txBody>
          <a:bodyPr spcFirstLastPara="1" wrap="square" lIns="91425" tIns="91425" rIns="91425" bIns="91425" anchor="t" anchorCtr="0">
            <a:noAutofit/>
          </a:bodyPr>
          <a:lstStyle/>
          <a:p>
            <a:pPr marL="457200" lvl="0" indent="-419100" algn="l" rtl="0">
              <a:lnSpc>
                <a:spcPct val="90000"/>
              </a:lnSpc>
              <a:spcBef>
                <a:spcPts val="1000"/>
              </a:spcBef>
              <a:spcAft>
                <a:spcPts val="0"/>
              </a:spcAft>
              <a:buSzPts val="3000"/>
              <a:buChar char="●"/>
            </a:pPr>
            <a:r>
              <a:rPr lang="en-CA"/>
              <a:t>When you think of different, unusual uses for something, you are exercising your brain and helping to keep it strong and creative!</a:t>
            </a:r>
            <a:endParaRPr/>
          </a:p>
          <a:p>
            <a:pPr marL="457200" lvl="0" indent="0" algn="l" rtl="0">
              <a:lnSpc>
                <a:spcPct val="90000"/>
              </a:lnSpc>
              <a:spcBef>
                <a:spcPts val="1000"/>
              </a:spcBef>
              <a:spcAft>
                <a:spcPts val="0"/>
              </a:spcAft>
              <a:buNone/>
            </a:pPr>
            <a:endParaRPr/>
          </a:p>
          <a:p>
            <a:pPr marL="457200" lvl="0" indent="-406400" algn="l" rtl="0">
              <a:lnSpc>
                <a:spcPct val="90000"/>
              </a:lnSpc>
              <a:spcBef>
                <a:spcPts val="1000"/>
              </a:spcBef>
              <a:spcAft>
                <a:spcPts val="0"/>
              </a:spcAft>
              <a:buSzPts val="2800"/>
              <a:buChar char="●"/>
            </a:pPr>
            <a:r>
              <a:rPr lang="en-CA"/>
              <a:t>Can you think of other ways to exercise your brain? (hint: maybe you already do some of them!)</a:t>
            </a:r>
            <a:endParaRPr/>
          </a:p>
          <a:p>
            <a:pPr marL="0" lvl="0" indent="0" algn="l" rtl="0">
              <a:lnSpc>
                <a:spcPct val="90000"/>
              </a:lnSpc>
              <a:spcBef>
                <a:spcPts val="0"/>
              </a:spcBef>
              <a:spcAft>
                <a:spcPts val="0"/>
              </a:spcAft>
              <a:buNone/>
            </a:pPr>
            <a:endParaRPr/>
          </a:p>
        </p:txBody>
      </p:sp>
      <p:sp>
        <p:nvSpPr>
          <p:cNvPr id="206" name="Google Shape;206;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10</a:t>
            </a:fld>
            <a:endParaRPr/>
          </a:p>
        </p:txBody>
      </p:sp>
      <p:pic>
        <p:nvPicPr>
          <p:cNvPr id="207" name="Google Shape;207;p10" descr="Resultado de imagem para fly swatter"/>
          <p:cNvPicPr preferRelativeResize="0"/>
          <p:nvPr/>
        </p:nvPicPr>
        <p:blipFill rotWithShape="1">
          <a:blip r:embed="rId3">
            <a:alphaModFix/>
          </a:blip>
          <a:srcRect/>
          <a:stretch/>
        </p:blipFill>
        <p:spPr>
          <a:xfrm>
            <a:off x="7558625" y="225475"/>
            <a:ext cx="2423575" cy="1679871"/>
          </a:xfrm>
          <a:prstGeom prst="rect">
            <a:avLst/>
          </a:prstGeom>
          <a:noFill/>
          <a:ln>
            <a:noFill/>
          </a:ln>
        </p:spPr>
      </p:pic>
      <p:pic>
        <p:nvPicPr>
          <p:cNvPr id="208" name="Google Shape;208;p10"/>
          <p:cNvPicPr preferRelativeResize="0"/>
          <p:nvPr/>
        </p:nvPicPr>
        <p:blipFill>
          <a:blip r:embed="rId4">
            <a:alphaModFix/>
          </a:blip>
          <a:stretch>
            <a:fillRect/>
          </a:stretch>
        </p:blipFill>
        <p:spPr>
          <a:xfrm>
            <a:off x="9092401" y="1776228"/>
            <a:ext cx="2218500" cy="3909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1"/>
          <p:cNvSpPr txBox="1">
            <a:spLocks noGrp="1"/>
          </p:cNvSpPr>
          <p:nvPr>
            <p:ph type="title"/>
          </p:nvPr>
        </p:nvSpPr>
        <p:spPr>
          <a:xfrm>
            <a:off x="3416599" y="2214109"/>
            <a:ext cx="8071800"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EB2E3"/>
              </a:buClr>
              <a:buSzPts val="1400"/>
              <a:buFont typeface="Calibri"/>
              <a:buNone/>
            </a:pPr>
            <a:r>
              <a:rPr lang="en-CA" sz="6000" b="1" i="0" u="none" strike="noStrike" cap="none">
                <a:solidFill>
                  <a:srgbClr val="3EB2E3"/>
                </a:solidFill>
                <a:latin typeface="Calibri"/>
                <a:ea typeface="Calibri"/>
                <a:cs typeface="Calibri"/>
                <a:sym typeface="Calibri"/>
              </a:rPr>
              <a:t>Let’s </a:t>
            </a:r>
            <a:r>
              <a:rPr lang="en-CA" sz="6000" b="1">
                <a:solidFill>
                  <a:srgbClr val="3EB2E3"/>
                </a:solidFill>
              </a:rPr>
              <a:t>train our brains even more!</a:t>
            </a:r>
            <a:endParaRPr/>
          </a:p>
        </p:txBody>
      </p:sp>
      <p:sp>
        <p:nvSpPr>
          <p:cNvPr id="215" name="Google Shape;21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pic>
        <p:nvPicPr>
          <p:cNvPr id="217" name="Google Shape;217;p11" descr="Resultado de imagem para brain training"/>
          <p:cNvPicPr preferRelativeResize="0"/>
          <p:nvPr/>
        </p:nvPicPr>
        <p:blipFill rotWithShape="1">
          <a:blip r:embed="rId3">
            <a:alphaModFix/>
          </a:blip>
          <a:srcRect/>
          <a:stretch/>
        </p:blipFill>
        <p:spPr>
          <a:xfrm>
            <a:off x="1199675" y="2941675"/>
            <a:ext cx="4153800" cy="3501050"/>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C1BF672A-4CBC-42AF-8437-C399AB72F9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Activity 1: Using the Other Hand</a:t>
            </a:r>
            <a:endParaRPr/>
          </a:p>
        </p:txBody>
      </p:sp>
      <p:sp>
        <p:nvSpPr>
          <p:cNvPr id="224" name="Google Shape;224;p1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000"/>
              <a:buFont typeface="Arial"/>
              <a:buChar char="•"/>
            </a:pPr>
            <a:r>
              <a:rPr lang="en-CA" sz="3000"/>
              <a:t>Write your name with the hand you </a:t>
            </a:r>
            <a:r>
              <a:rPr lang="en-CA" sz="3000" b="1"/>
              <a:t>usually</a:t>
            </a:r>
            <a:r>
              <a:rPr lang="en-CA" sz="3000"/>
              <a:t> use to write. </a:t>
            </a:r>
            <a:endParaRPr sz="3000"/>
          </a:p>
          <a:p>
            <a:pPr marL="228600" marR="0" lvl="0" indent="-228600" algn="l" rtl="0">
              <a:lnSpc>
                <a:spcPct val="90000"/>
              </a:lnSpc>
              <a:spcBef>
                <a:spcPts val="0"/>
              </a:spcBef>
              <a:spcAft>
                <a:spcPts val="0"/>
              </a:spcAft>
              <a:buClr>
                <a:schemeClr val="dk1"/>
              </a:buClr>
              <a:buSzPts val="3000"/>
              <a:buFont typeface="Arial"/>
              <a:buChar char="•"/>
            </a:pPr>
            <a:r>
              <a:rPr lang="en-CA" sz="3000"/>
              <a:t>Now try to write your name with </a:t>
            </a:r>
            <a:r>
              <a:rPr lang="en-CA" sz="3000" b="1"/>
              <a:t>the hand you don’t always use</a:t>
            </a:r>
            <a:r>
              <a:rPr lang="en-CA" sz="3000"/>
              <a:t> to write. </a:t>
            </a:r>
            <a:endParaRPr sz="3000"/>
          </a:p>
          <a:p>
            <a:pPr marL="228600" marR="0" lvl="0" indent="-228600" algn="l" rtl="0">
              <a:lnSpc>
                <a:spcPct val="90000"/>
              </a:lnSpc>
              <a:spcBef>
                <a:spcPts val="1000"/>
              </a:spcBef>
              <a:spcAft>
                <a:spcPts val="0"/>
              </a:spcAft>
              <a:buClr>
                <a:schemeClr val="dk1"/>
              </a:buClr>
              <a:buSzPts val="3000"/>
              <a:buFont typeface="Arial"/>
              <a:buChar char="•"/>
            </a:pPr>
            <a:r>
              <a:rPr lang="en-CA" sz="3000"/>
              <a:t>Do it more than once. Try to draw something that you are very good at drawing with your “writing” hand. </a:t>
            </a:r>
            <a:endParaRPr sz="3000"/>
          </a:p>
          <a:p>
            <a:pPr marL="228600" marR="0" lvl="0" indent="-228600" algn="l" rtl="0">
              <a:lnSpc>
                <a:spcPct val="90000"/>
              </a:lnSpc>
              <a:spcBef>
                <a:spcPts val="1000"/>
              </a:spcBef>
              <a:spcAft>
                <a:spcPts val="0"/>
              </a:spcAft>
              <a:buClr>
                <a:schemeClr val="dk1"/>
              </a:buClr>
              <a:buSzPts val="3000"/>
              <a:buFont typeface="Arial"/>
              <a:buChar char="•"/>
            </a:pPr>
            <a:r>
              <a:rPr lang="en-CA" sz="3000"/>
              <a:t>Compare the results! </a:t>
            </a:r>
            <a:endParaRPr sz="3000"/>
          </a:p>
        </p:txBody>
      </p:sp>
      <p:sp>
        <p:nvSpPr>
          <p:cNvPr id="225" name="Google Shape;225;p1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pic>
        <p:nvPicPr>
          <p:cNvPr id="227" name="Google Shape;227;p12"/>
          <p:cNvPicPr preferRelativeResize="0"/>
          <p:nvPr/>
        </p:nvPicPr>
        <p:blipFill rotWithShape="1">
          <a:blip r:embed="rId3">
            <a:alphaModFix/>
          </a:blip>
          <a:srcRect/>
          <a:stretch/>
        </p:blipFill>
        <p:spPr>
          <a:xfrm>
            <a:off x="5925675" y="4085033"/>
            <a:ext cx="4579025" cy="2636425"/>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86121D47-1BF8-45E6-A10D-66C4DF7C6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About “Using the Other Hand”</a:t>
            </a:r>
            <a:endParaRPr/>
          </a:p>
        </p:txBody>
      </p:sp>
      <p:sp>
        <p:nvSpPr>
          <p:cNvPr id="234" name="Google Shape;234;p13"/>
          <p:cNvSpPr txBox="1">
            <a:spLocks noGrp="1"/>
          </p:cNvSpPr>
          <p:nvPr>
            <p:ph type="body" idx="1"/>
          </p:nvPr>
        </p:nvSpPr>
        <p:spPr>
          <a:xfrm>
            <a:off x="3427400" y="1696219"/>
            <a:ext cx="8398802" cy="47966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000000"/>
              </a:buClr>
              <a:buSzPts val="3000"/>
              <a:buFont typeface="Calibri"/>
              <a:buChar char="•"/>
            </a:pPr>
            <a:r>
              <a:rPr lang="en-CA" sz="300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How did it feel?</a:t>
            </a:r>
            <a:r>
              <a:rPr lang="en-CA" sz="3000">
                <a:solidFill>
                  <a:srgbClr val="000000"/>
                </a:solidFill>
              </a:rPr>
              <a:t> Was your “non-writing hand” as good as your “writing” hand?</a:t>
            </a:r>
            <a:endParaRPr/>
          </a:p>
          <a:p>
            <a:pPr marL="0" marR="0" lvl="0" indent="0" algn="l" rtl="0">
              <a:lnSpc>
                <a:spcPct val="90000"/>
              </a:lnSpc>
              <a:spcBef>
                <a:spcPts val="0"/>
              </a:spcBef>
              <a:spcAft>
                <a:spcPts val="0"/>
              </a:spcAft>
              <a:buClr>
                <a:srgbClr val="000000"/>
              </a:buClr>
              <a:buSzPts val="3000"/>
              <a:buNone/>
            </a:pPr>
            <a:endParaRPr sz="3000">
              <a:solidFill>
                <a:srgbClr val="000000"/>
              </a:solidFill>
            </a:endParaRPr>
          </a:p>
          <a:p>
            <a:pPr marL="228600" marR="0" lvl="0" indent="-228600" algn="l" rtl="0">
              <a:lnSpc>
                <a:spcPct val="90000"/>
              </a:lnSpc>
              <a:spcBef>
                <a:spcPts val="0"/>
              </a:spcBef>
              <a:spcAft>
                <a:spcPts val="0"/>
              </a:spcAft>
              <a:buClr>
                <a:srgbClr val="000000"/>
              </a:buClr>
              <a:buSzPts val="3000"/>
              <a:buFont typeface="Calibri"/>
              <a:buChar char="•"/>
            </a:pPr>
            <a:r>
              <a:rPr lang="en-CA" sz="3000">
                <a:solidFill>
                  <a:srgbClr val="000000"/>
                </a:solidFill>
              </a:rPr>
              <a:t>How do you think brain plasticity is related to being better at writing with one hand than the other?</a:t>
            </a:r>
            <a:endParaRPr/>
          </a:p>
          <a:p>
            <a:pPr marL="0" marR="0" lvl="0" indent="0" algn="l" rtl="0">
              <a:lnSpc>
                <a:spcPct val="90000"/>
              </a:lnSpc>
              <a:spcBef>
                <a:spcPts val="0"/>
              </a:spcBef>
              <a:spcAft>
                <a:spcPts val="0"/>
              </a:spcAft>
              <a:buClr>
                <a:srgbClr val="000000"/>
              </a:buClr>
              <a:buSzPts val="3000"/>
              <a:buNone/>
            </a:pPr>
            <a:endParaRPr sz="3000" i="1">
              <a:solidFill>
                <a:srgbClr val="000000"/>
              </a:solidFill>
            </a:endParaRPr>
          </a:p>
          <a:p>
            <a:pPr marL="228600" marR="0" lvl="0" indent="-228600" algn="l" rtl="0">
              <a:lnSpc>
                <a:spcPct val="90000"/>
              </a:lnSpc>
              <a:spcBef>
                <a:spcPts val="0"/>
              </a:spcBef>
              <a:spcAft>
                <a:spcPts val="0"/>
              </a:spcAft>
              <a:buClr>
                <a:srgbClr val="000000"/>
              </a:buClr>
              <a:buSzPts val="3000"/>
              <a:buFont typeface="Calibri"/>
              <a:buChar char="•"/>
            </a:pPr>
            <a:r>
              <a:rPr lang="en-CA" sz="3000">
                <a:solidFill>
                  <a:srgbClr val="000000"/>
                </a:solidFill>
              </a:rPr>
              <a:t>Did you get better with practice? What about when you concentrated harder?</a:t>
            </a:r>
            <a:endParaRPr/>
          </a:p>
          <a:p>
            <a:pPr marL="0" marR="0" lvl="0" indent="0" algn="l" rtl="0">
              <a:lnSpc>
                <a:spcPct val="90000"/>
              </a:lnSpc>
              <a:spcBef>
                <a:spcPts val="0"/>
              </a:spcBef>
              <a:spcAft>
                <a:spcPts val="0"/>
              </a:spcAft>
              <a:buClr>
                <a:srgbClr val="000000"/>
              </a:buClr>
              <a:buSzPts val="3000"/>
              <a:buNone/>
            </a:pPr>
            <a:endParaRPr sz="3000">
              <a:solidFill>
                <a:srgbClr val="000000"/>
              </a:solidFill>
            </a:endParaRPr>
          </a:p>
          <a:p>
            <a:pPr marL="228600" marR="0" lvl="0" indent="-228600" algn="l" rtl="0">
              <a:lnSpc>
                <a:spcPct val="90000"/>
              </a:lnSpc>
              <a:spcBef>
                <a:spcPts val="0"/>
              </a:spcBef>
              <a:spcAft>
                <a:spcPts val="0"/>
              </a:spcAft>
              <a:buClr>
                <a:srgbClr val="000000"/>
              </a:buClr>
              <a:buSzPts val="3000"/>
              <a:buFont typeface="Calibri"/>
              <a:buChar char="•"/>
            </a:pPr>
            <a:r>
              <a:rPr lang="en-CA" sz="3000">
                <a:solidFill>
                  <a:srgbClr val="000000"/>
                </a:solidFill>
              </a:rPr>
              <a:t>Do you think people can be as good at writing, drawing or playing with both hands? How?</a:t>
            </a:r>
            <a:endParaRPr sz="3000">
              <a:solidFill>
                <a:srgbClr val="000000"/>
              </a:solidFill>
            </a:endParaRPr>
          </a:p>
        </p:txBody>
      </p:sp>
      <p:pic>
        <p:nvPicPr>
          <p:cNvPr id="236" name="Google Shape;236;p13"/>
          <p:cNvPicPr preferRelativeResize="0"/>
          <p:nvPr/>
        </p:nvPicPr>
        <p:blipFill rotWithShape="1">
          <a:blip r:embed="rId3">
            <a:alphaModFix/>
          </a:blip>
          <a:srcRect l="12856" r="16190"/>
          <a:stretch/>
        </p:blipFill>
        <p:spPr>
          <a:xfrm>
            <a:off x="475325" y="2005150"/>
            <a:ext cx="2864675" cy="4351199"/>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E4D7A5F3-003D-4F20-AEB2-64A82E1CA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838200" y="365125"/>
            <a:ext cx="100014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Activity 2: Guessing Without Sight </a:t>
            </a:r>
            <a:endParaRPr/>
          </a:p>
        </p:txBody>
      </p:sp>
      <p:sp>
        <p:nvSpPr>
          <p:cNvPr id="243" name="Google Shape;243;p14"/>
          <p:cNvSpPr txBox="1">
            <a:spLocks noGrp="1"/>
          </p:cNvSpPr>
          <p:nvPr>
            <p:ph type="body" idx="1"/>
          </p:nvPr>
        </p:nvSpPr>
        <p:spPr>
          <a:xfrm>
            <a:off x="838200" y="1524634"/>
            <a:ext cx="7636329" cy="533336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CA" i="1"/>
              <a:t>Instructions</a:t>
            </a:r>
            <a:r>
              <a:rPr lang="en-CA"/>
              <a:t>: </a:t>
            </a:r>
            <a:endParaRPr/>
          </a:p>
          <a:p>
            <a:pPr marL="457200" marR="0" lvl="0" indent="-419100" algn="l" rtl="0">
              <a:lnSpc>
                <a:spcPct val="90000"/>
              </a:lnSpc>
              <a:spcBef>
                <a:spcPts val="0"/>
              </a:spcBef>
              <a:spcAft>
                <a:spcPts val="0"/>
              </a:spcAft>
              <a:buClr>
                <a:srgbClr val="000000"/>
              </a:buClr>
              <a:buSzPts val="3000"/>
              <a:buChar char="●"/>
            </a:pPr>
            <a:r>
              <a:rPr lang="en-CA">
                <a:solidFill>
                  <a:srgbClr val="000000"/>
                </a:solidFill>
              </a:rPr>
              <a:t>Sit in groups or pairs. </a:t>
            </a:r>
            <a:endParaRPr>
              <a:solidFill>
                <a:srgbClr val="000000"/>
              </a:solidFill>
            </a:endParaRPr>
          </a:p>
          <a:p>
            <a:pPr marL="457200" marR="0" lvl="0" indent="-419100" algn="l" rtl="0">
              <a:lnSpc>
                <a:spcPct val="90000"/>
              </a:lnSpc>
              <a:spcBef>
                <a:spcPts val="0"/>
              </a:spcBef>
              <a:spcAft>
                <a:spcPts val="0"/>
              </a:spcAft>
              <a:buSzPts val="3000"/>
              <a:buChar char="●"/>
            </a:pPr>
            <a:r>
              <a:rPr lang="en-CA"/>
              <a:t>One person closes their eyes and another person in each pair or group shakes an object and then drops it on the floor.</a:t>
            </a:r>
            <a:endParaRPr/>
          </a:p>
          <a:p>
            <a:pPr marL="457200" marR="0" lvl="0" indent="-419100" algn="l" rtl="0">
              <a:lnSpc>
                <a:spcPct val="90000"/>
              </a:lnSpc>
              <a:spcBef>
                <a:spcPts val="0"/>
              </a:spcBef>
              <a:spcAft>
                <a:spcPts val="0"/>
              </a:spcAft>
              <a:buSzPts val="3000"/>
              <a:buChar char="●"/>
            </a:pPr>
            <a:r>
              <a:rPr lang="en-CA"/>
              <a:t>The person with their eyes closed needs to try to guess what the object is without looking at it. </a:t>
            </a:r>
            <a:endParaRPr/>
          </a:p>
          <a:p>
            <a:pPr marL="38100" marR="0" lvl="0" indent="0" algn="l" rtl="0">
              <a:lnSpc>
                <a:spcPct val="90000"/>
              </a:lnSpc>
              <a:spcBef>
                <a:spcPts val="0"/>
              </a:spcBef>
              <a:spcAft>
                <a:spcPts val="0"/>
              </a:spcAft>
              <a:buSzPts val="3000"/>
              <a:buNone/>
            </a:pPr>
            <a:endParaRPr b="1"/>
          </a:p>
          <a:p>
            <a:pPr marL="38100" marR="0" lvl="0" indent="0" algn="l" rtl="0">
              <a:lnSpc>
                <a:spcPct val="90000"/>
              </a:lnSpc>
              <a:spcBef>
                <a:spcPts val="0"/>
              </a:spcBef>
              <a:spcAft>
                <a:spcPts val="0"/>
              </a:spcAft>
              <a:buSzPts val="3000"/>
              <a:buNone/>
            </a:pPr>
            <a:r>
              <a:rPr lang="en-CA" b="1"/>
              <a:t>Tips</a:t>
            </a:r>
            <a:r>
              <a:rPr lang="en-CA"/>
              <a:t>: Pay attention to the details you hear. Did it make noise when shaken? Did it sound loud or soft when it hit the floor? What shape can it be?</a:t>
            </a:r>
            <a:endParaRPr/>
          </a:p>
        </p:txBody>
      </p:sp>
      <p:sp>
        <p:nvSpPr>
          <p:cNvPr id="244" name="Google Shape;244;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46" name="Google Shape;246;p14"/>
          <p:cNvSpPr/>
          <p:nvPr/>
        </p:nvSpPr>
        <p:spPr>
          <a:xfrm rot="1800070">
            <a:off x="9341898" y="2478348"/>
            <a:ext cx="615578" cy="615578"/>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CA" sz="3100"/>
              <a:t>?</a:t>
            </a:r>
            <a:endParaRPr sz="3100"/>
          </a:p>
        </p:txBody>
      </p:sp>
      <p:pic>
        <p:nvPicPr>
          <p:cNvPr id="247" name="Google Shape;247;p14"/>
          <p:cNvPicPr preferRelativeResize="0"/>
          <p:nvPr/>
        </p:nvPicPr>
        <p:blipFill>
          <a:blip r:embed="rId3">
            <a:alphaModFix/>
          </a:blip>
          <a:stretch>
            <a:fillRect/>
          </a:stretch>
        </p:blipFill>
        <p:spPr>
          <a:xfrm>
            <a:off x="8377950" y="4519550"/>
            <a:ext cx="1917375" cy="1905675"/>
          </a:xfrm>
          <a:prstGeom prst="rect">
            <a:avLst/>
          </a:prstGeom>
          <a:noFill/>
          <a:ln>
            <a:noFill/>
          </a:ln>
        </p:spPr>
      </p:pic>
      <p:pic>
        <p:nvPicPr>
          <p:cNvPr id="248" name="Google Shape;248;p14"/>
          <p:cNvPicPr preferRelativeResize="0"/>
          <p:nvPr/>
        </p:nvPicPr>
        <p:blipFill>
          <a:blip r:embed="rId4">
            <a:alphaModFix/>
          </a:blip>
          <a:stretch>
            <a:fillRect/>
          </a:stretch>
        </p:blipFill>
        <p:spPr>
          <a:xfrm>
            <a:off x="10173625" y="1387350"/>
            <a:ext cx="2039475" cy="1078649"/>
          </a:xfrm>
          <a:prstGeom prst="rect">
            <a:avLst/>
          </a:prstGeom>
          <a:noFill/>
          <a:ln>
            <a:noFill/>
          </a:ln>
        </p:spPr>
      </p:pic>
      <p:pic>
        <p:nvPicPr>
          <p:cNvPr id="249" name="Google Shape;249;p14"/>
          <p:cNvPicPr preferRelativeResize="0"/>
          <p:nvPr/>
        </p:nvPicPr>
        <p:blipFill>
          <a:blip r:embed="rId5">
            <a:alphaModFix/>
          </a:blip>
          <a:stretch>
            <a:fillRect/>
          </a:stretch>
        </p:blipFill>
        <p:spPr>
          <a:xfrm>
            <a:off x="10022725" y="2365675"/>
            <a:ext cx="723475" cy="1078650"/>
          </a:xfrm>
          <a:prstGeom prst="rect">
            <a:avLst/>
          </a:prstGeom>
          <a:noFill/>
          <a:ln>
            <a:noFill/>
          </a:ln>
        </p:spPr>
      </p:pic>
      <p:sp>
        <p:nvSpPr>
          <p:cNvPr id="250" name="Google Shape;250;p14"/>
          <p:cNvSpPr/>
          <p:nvPr/>
        </p:nvSpPr>
        <p:spPr>
          <a:xfrm rot="547953">
            <a:off x="9721008" y="3953031"/>
            <a:ext cx="2039453" cy="727084"/>
          </a:xfrm>
          <a:prstGeom prst="cloudCallout">
            <a:avLst>
              <a:gd name="adj1" fmla="val -24633"/>
              <a:gd name="adj2" fmla="val 78108"/>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1" name="Google Shape;251;p14"/>
          <p:cNvPicPr preferRelativeResize="0"/>
          <p:nvPr/>
        </p:nvPicPr>
        <p:blipFill>
          <a:blip r:embed="rId6">
            <a:alphaModFix/>
          </a:blip>
          <a:stretch>
            <a:fillRect/>
          </a:stretch>
        </p:blipFill>
        <p:spPr>
          <a:xfrm rot="10800000" flipH="1">
            <a:off x="9771200" y="4123675"/>
            <a:ext cx="1939050" cy="385800"/>
          </a:xfrm>
          <a:prstGeom prst="rect">
            <a:avLst/>
          </a:prstGeom>
          <a:noFill/>
          <a:ln>
            <a:noFill/>
          </a:ln>
        </p:spPr>
      </p:pic>
      <p:pic>
        <p:nvPicPr>
          <p:cNvPr id="12" name="Picture 11" descr="A picture containing graphical user interface&#10;&#10;Description automatically generated">
            <a:extLst>
              <a:ext uri="{FF2B5EF4-FFF2-40B4-BE49-F238E27FC236}">
                <a16:creationId xmlns:a16="http://schemas.microsoft.com/office/drawing/2014/main" id="{A74DE159-19FF-41D8-982A-2AFA59047E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f11418a027_0_16"/>
          <p:cNvSpPr txBox="1">
            <a:spLocks noGrp="1"/>
          </p:cNvSpPr>
          <p:nvPr>
            <p:ph type="title"/>
          </p:nvPr>
        </p:nvSpPr>
        <p:spPr>
          <a:xfrm>
            <a:off x="838200" y="365125"/>
            <a:ext cx="100014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Activity 2: Guessing Without Sight </a:t>
            </a:r>
            <a:endParaRPr/>
          </a:p>
        </p:txBody>
      </p:sp>
      <p:sp>
        <p:nvSpPr>
          <p:cNvPr id="258" name="Google Shape;258;gf11418a027_0_16"/>
          <p:cNvSpPr txBox="1">
            <a:spLocks noGrp="1"/>
          </p:cNvSpPr>
          <p:nvPr>
            <p:ph type="body" idx="1"/>
          </p:nvPr>
        </p:nvSpPr>
        <p:spPr>
          <a:xfrm>
            <a:off x="838200" y="1524634"/>
            <a:ext cx="7636200" cy="5333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800"/>
              <a:buNone/>
            </a:pPr>
            <a:r>
              <a:rPr lang="en-CA" i="1"/>
              <a:t>Instructions</a:t>
            </a:r>
            <a:r>
              <a:rPr lang="en-CA"/>
              <a:t>: </a:t>
            </a:r>
            <a:endParaRPr/>
          </a:p>
          <a:p>
            <a:pPr marL="457200" marR="0" lvl="0" indent="-419100" algn="l" rtl="0">
              <a:lnSpc>
                <a:spcPct val="90000"/>
              </a:lnSpc>
              <a:spcBef>
                <a:spcPts val="0"/>
              </a:spcBef>
              <a:spcAft>
                <a:spcPts val="0"/>
              </a:spcAft>
              <a:buClr>
                <a:srgbClr val="000000"/>
              </a:buClr>
              <a:buSzPts val="3000"/>
              <a:buChar char="●"/>
            </a:pPr>
            <a:r>
              <a:rPr lang="en-CA">
                <a:solidFill>
                  <a:srgbClr val="000000"/>
                </a:solidFill>
              </a:rPr>
              <a:t>Sit in groups or pairs. </a:t>
            </a:r>
            <a:endParaRPr>
              <a:solidFill>
                <a:srgbClr val="000000"/>
              </a:solidFill>
            </a:endParaRPr>
          </a:p>
          <a:p>
            <a:pPr marL="457200" marR="0" lvl="0" indent="-419100" algn="l" rtl="0">
              <a:lnSpc>
                <a:spcPct val="90000"/>
              </a:lnSpc>
              <a:spcBef>
                <a:spcPts val="0"/>
              </a:spcBef>
              <a:spcAft>
                <a:spcPts val="0"/>
              </a:spcAft>
              <a:buSzPts val="3000"/>
              <a:buChar char="●"/>
            </a:pPr>
            <a:r>
              <a:rPr lang="en-CA"/>
              <a:t>One person closes their eyes and another person in each pair or group picks an object from the box and give it to the person with their eyes closed.</a:t>
            </a:r>
            <a:endParaRPr/>
          </a:p>
          <a:p>
            <a:pPr marL="457200" marR="0" lvl="0" indent="-419100" algn="l" rtl="0">
              <a:lnSpc>
                <a:spcPct val="90000"/>
              </a:lnSpc>
              <a:spcBef>
                <a:spcPts val="0"/>
              </a:spcBef>
              <a:spcAft>
                <a:spcPts val="0"/>
              </a:spcAft>
              <a:buSzPts val="3000"/>
              <a:buChar char="●"/>
            </a:pPr>
            <a:r>
              <a:rPr lang="en-CA"/>
              <a:t>The person with their eyes closed needs to try to guess what the object is without looking at it. </a:t>
            </a:r>
            <a:endParaRPr/>
          </a:p>
          <a:p>
            <a:pPr marL="38100" marR="0" lvl="0" indent="0" algn="l" rtl="0">
              <a:lnSpc>
                <a:spcPct val="90000"/>
              </a:lnSpc>
              <a:spcBef>
                <a:spcPts val="0"/>
              </a:spcBef>
              <a:spcAft>
                <a:spcPts val="0"/>
              </a:spcAft>
              <a:buSzPts val="3000"/>
              <a:buNone/>
            </a:pPr>
            <a:endParaRPr b="1"/>
          </a:p>
          <a:p>
            <a:pPr marL="38100" marR="0" lvl="0" indent="0" algn="l" rtl="0">
              <a:lnSpc>
                <a:spcPct val="90000"/>
              </a:lnSpc>
              <a:spcBef>
                <a:spcPts val="0"/>
              </a:spcBef>
              <a:spcAft>
                <a:spcPts val="0"/>
              </a:spcAft>
              <a:buSzPts val="3000"/>
              <a:buNone/>
            </a:pPr>
            <a:r>
              <a:rPr lang="en-CA" b="1"/>
              <a:t>Tips</a:t>
            </a:r>
            <a:r>
              <a:rPr lang="en-CA"/>
              <a:t>: Try to use your other senses. Does it have a smell? How does it feel to the touch? What shape is it? Does it has moving parts? Does it make any noise? </a:t>
            </a:r>
            <a:endParaRPr/>
          </a:p>
        </p:txBody>
      </p:sp>
      <p:sp>
        <p:nvSpPr>
          <p:cNvPr id="259" name="Google Shape;259;gf11418a027_0_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pic>
        <p:nvPicPr>
          <p:cNvPr id="261" name="Google Shape;261;gf11418a027_0_16"/>
          <p:cNvPicPr preferRelativeResize="0"/>
          <p:nvPr/>
        </p:nvPicPr>
        <p:blipFill rotWithShape="1">
          <a:blip r:embed="rId3">
            <a:alphaModFix/>
          </a:blip>
          <a:srcRect/>
          <a:stretch/>
        </p:blipFill>
        <p:spPr>
          <a:xfrm rot="-1180234">
            <a:off x="8765344" y="1945557"/>
            <a:ext cx="3015295" cy="2966886"/>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E06F5DEE-3D8C-4341-BBFB-7FA1FA2F3C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15" descr="A close up of a logo&#10;&#10;Description automatically generated"/>
          <p:cNvPicPr preferRelativeResize="0"/>
          <p:nvPr/>
        </p:nvPicPr>
        <p:blipFill rotWithShape="1">
          <a:blip r:embed="rId3">
            <a:alphaModFix/>
          </a:blip>
          <a:srcRect/>
          <a:stretch/>
        </p:blipFill>
        <p:spPr>
          <a:xfrm>
            <a:off x="7312630" y="2543416"/>
            <a:ext cx="3325442" cy="3325442"/>
          </a:xfrm>
          <a:prstGeom prst="rect">
            <a:avLst/>
          </a:prstGeom>
          <a:noFill/>
          <a:ln>
            <a:noFill/>
          </a:ln>
        </p:spPr>
      </p:pic>
      <p:sp>
        <p:nvSpPr>
          <p:cNvPr id="268" name="Google Shape;268;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About “Guessing Without Sight” </a:t>
            </a:r>
            <a:endParaRPr/>
          </a:p>
        </p:txBody>
      </p:sp>
      <p:sp>
        <p:nvSpPr>
          <p:cNvPr id="269" name="Google Shape;269;p15"/>
          <p:cNvSpPr txBox="1">
            <a:spLocks noGrp="1"/>
          </p:cNvSpPr>
          <p:nvPr>
            <p:ph type="body" idx="1"/>
          </p:nvPr>
        </p:nvSpPr>
        <p:spPr>
          <a:xfrm>
            <a:off x="315500" y="1690825"/>
            <a:ext cx="6944282" cy="5030625"/>
          </a:xfrm>
          <a:prstGeom prst="rect">
            <a:avLst/>
          </a:prstGeom>
          <a:noFill/>
          <a:ln>
            <a:noFill/>
          </a:ln>
        </p:spPr>
        <p:txBody>
          <a:bodyPr spcFirstLastPara="1" wrap="square" lIns="91425" tIns="45700" rIns="91425" bIns="45700" anchor="t" anchorCtr="0">
            <a:noAutofit/>
          </a:bodyPr>
          <a:lstStyle/>
          <a:p>
            <a:pPr marL="457200" lvl="0" indent="-419100" algn="l" rtl="0">
              <a:lnSpc>
                <a:spcPct val="115000"/>
              </a:lnSpc>
              <a:spcBef>
                <a:spcPts val="0"/>
              </a:spcBef>
              <a:spcAft>
                <a:spcPts val="0"/>
              </a:spcAft>
              <a:buClr>
                <a:srgbClr val="333333"/>
              </a:buClr>
              <a:buSzPts val="3000"/>
              <a:buChar char="•"/>
            </a:pPr>
            <a:r>
              <a:rPr lang="en-CA">
                <a:solidFill>
                  <a:srgbClr val="333333"/>
                </a:solidFill>
              </a:rPr>
              <a:t>Normally, you look at something to figure out what it is - your brain uses </a:t>
            </a:r>
            <a:r>
              <a:rPr lang="en-CA" b="1">
                <a:solidFill>
                  <a:srgbClr val="333333"/>
                </a:solidFill>
              </a:rPr>
              <a:t>visual </a:t>
            </a:r>
            <a:r>
              <a:rPr lang="en-CA">
                <a:solidFill>
                  <a:srgbClr val="333333"/>
                </a:solidFill>
              </a:rPr>
              <a:t>cues.</a:t>
            </a:r>
            <a:endParaRPr>
              <a:solidFill>
                <a:srgbClr val="333333"/>
              </a:solidFill>
            </a:endParaRPr>
          </a:p>
          <a:p>
            <a:pPr marL="457200" lvl="0" indent="-419100" algn="l" rtl="0">
              <a:lnSpc>
                <a:spcPct val="115000"/>
              </a:lnSpc>
              <a:spcBef>
                <a:spcPts val="0"/>
              </a:spcBef>
              <a:spcAft>
                <a:spcPts val="0"/>
              </a:spcAft>
              <a:buClr>
                <a:srgbClr val="333333"/>
              </a:buClr>
              <a:buSzPts val="3000"/>
              <a:buChar char="•"/>
            </a:pPr>
            <a:r>
              <a:rPr lang="en-CA">
                <a:solidFill>
                  <a:srgbClr val="333333"/>
                </a:solidFill>
              </a:rPr>
              <a:t>Using your other senses to identify things activates and forms new connections in brain areas responsible for touch and smell information.</a:t>
            </a:r>
            <a:endParaRPr>
              <a:solidFill>
                <a:srgbClr val="333333"/>
              </a:solidFill>
            </a:endParaRPr>
          </a:p>
          <a:p>
            <a:pPr marL="457200" lvl="0" indent="-419100" algn="l" rtl="0">
              <a:lnSpc>
                <a:spcPct val="115000"/>
              </a:lnSpc>
              <a:spcBef>
                <a:spcPts val="0"/>
              </a:spcBef>
              <a:spcAft>
                <a:spcPts val="0"/>
              </a:spcAft>
              <a:buClr>
                <a:srgbClr val="3EB2E3"/>
              </a:buClr>
              <a:buSzPts val="3000"/>
              <a:buChar char="•"/>
            </a:pPr>
            <a:r>
              <a:rPr lang="en-CA">
                <a:solidFill>
                  <a:srgbClr val="00B0F0"/>
                </a:solidFill>
              </a:rPr>
              <a:t>We can </a:t>
            </a:r>
            <a:r>
              <a:rPr lang="en-CA" b="1">
                <a:solidFill>
                  <a:srgbClr val="00B0F0"/>
                </a:solidFill>
              </a:rPr>
              <a:t>see</a:t>
            </a:r>
            <a:r>
              <a:rPr lang="en-CA">
                <a:solidFill>
                  <a:srgbClr val="00B0F0"/>
                </a:solidFill>
              </a:rPr>
              <a:t> these change when we look at the brain - the connections and brain cells in these new areas are actually bigger!</a:t>
            </a:r>
            <a:endParaRPr>
              <a:solidFill>
                <a:srgbClr val="00B0F0"/>
              </a:solidFill>
            </a:endParaRPr>
          </a:p>
        </p:txBody>
      </p:sp>
      <p:sp>
        <p:nvSpPr>
          <p:cNvPr id="270" name="Google Shape;270;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
        <p:nvSpPr>
          <p:cNvPr id="272" name="Google Shape;272;p15"/>
          <p:cNvSpPr/>
          <p:nvPr/>
        </p:nvSpPr>
        <p:spPr>
          <a:xfrm>
            <a:off x="8374963" y="1690825"/>
            <a:ext cx="2143359" cy="1269379"/>
          </a:xfrm>
          <a:prstGeom prst="cloudCallout">
            <a:avLst>
              <a:gd name="adj1" fmla="val -24642"/>
              <a:gd name="adj2" fmla="val 75363"/>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800" b="0" i="0" u="none" strike="noStrike" cap="none">
                <a:solidFill>
                  <a:schemeClr val="dk1"/>
                </a:solidFill>
                <a:latin typeface="Arial"/>
                <a:ea typeface="Arial"/>
                <a:cs typeface="Arial"/>
                <a:sym typeface="Arial"/>
              </a:rPr>
              <a:t>I feel this object is a toy</a:t>
            </a:r>
            <a:endParaRPr/>
          </a:p>
        </p:txBody>
      </p:sp>
      <p:sp>
        <p:nvSpPr>
          <p:cNvPr id="273" name="Google Shape;273;p15"/>
          <p:cNvSpPr/>
          <p:nvPr/>
        </p:nvSpPr>
        <p:spPr>
          <a:xfrm rot="1290480">
            <a:off x="10308603" y="2875199"/>
            <a:ext cx="1713699" cy="1269379"/>
          </a:xfrm>
          <a:prstGeom prst="cloudCallout">
            <a:avLst>
              <a:gd name="adj1" fmla="val -24642"/>
              <a:gd name="adj2" fmla="val 75363"/>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CA" sz="1800" b="0" i="0" u="none" strike="noStrike" cap="none">
                <a:solidFill>
                  <a:schemeClr val="dk1"/>
                </a:solidFill>
                <a:latin typeface="Arial"/>
                <a:ea typeface="Arial"/>
                <a:cs typeface="Arial"/>
                <a:sym typeface="Arial"/>
              </a:rPr>
              <a:t>I see this object is a toy</a:t>
            </a:r>
            <a:endParaRPr/>
          </a:p>
        </p:txBody>
      </p:sp>
      <p:pic>
        <p:nvPicPr>
          <p:cNvPr id="9" name="Picture 8" descr="A picture containing graphical user interface&#10;&#10;Description automatically generated">
            <a:extLst>
              <a:ext uri="{FF2B5EF4-FFF2-40B4-BE49-F238E27FC236}">
                <a16:creationId xmlns:a16="http://schemas.microsoft.com/office/drawing/2014/main" id="{BA2982AF-6B53-449C-B6F2-C89C8FE400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16"/>
          <p:cNvPicPr preferRelativeResize="0"/>
          <p:nvPr/>
        </p:nvPicPr>
        <p:blipFill rotWithShape="1">
          <a:blip r:embed="rId3">
            <a:alphaModFix amt="48000"/>
          </a:blip>
          <a:srcRect/>
          <a:stretch/>
        </p:blipFill>
        <p:spPr>
          <a:xfrm rot="10800000">
            <a:off x="1" y="0"/>
            <a:ext cx="12191999" cy="6858000"/>
          </a:xfrm>
          <a:prstGeom prst="rect">
            <a:avLst/>
          </a:prstGeom>
          <a:noFill/>
          <a:ln>
            <a:noFill/>
          </a:ln>
        </p:spPr>
      </p:pic>
      <p:sp>
        <p:nvSpPr>
          <p:cNvPr id="280" name="Google Shape;280;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Activity 3: Drawing a Map </a:t>
            </a:r>
            <a:endParaRPr/>
          </a:p>
        </p:txBody>
      </p:sp>
      <p:sp>
        <p:nvSpPr>
          <p:cNvPr id="281" name="Google Shape;281;p16"/>
          <p:cNvSpPr txBox="1">
            <a:spLocks noGrp="1"/>
          </p:cNvSpPr>
          <p:nvPr>
            <p:ph type="body" idx="1"/>
          </p:nvPr>
        </p:nvSpPr>
        <p:spPr>
          <a:xfrm>
            <a:off x="651825" y="1611100"/>
            <a:ext cx="9666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000"/>
              <a:buFont typeface="Arial"/>
              <a:buChar char="•"/>
            </a:pPr>
            <a:r>
              <a:rPr lang="en-CA" sz="3000"/>
              <a:t>You will need: </a:t>
            </a:r>
            <a:endParaRPr sz="3000"/>
          </a:p>
          <a:p>
            <a:pPr marL="685800" marR="0" lvl="1" indent="-266700" algn="l" rtl="0">
              <a:lnSpc>
                <a:spcPct val="90000"/>
              </a:lnSpc>
              <a:spcBef>
                <a:spcPts val="0"/>
              </a:spcBef>
              <a:spcAft>
                <a:spcPts val="0"/>
              </a:spcAft>
              <a:buSzPts val="3000"/>
              <a:buChar char="•"/>
            </a:pPr>
            <a:r>
              <a:rPr lang="en-CA" sz="3000"/>
              <a:t>A sheet of paper  </a:t>
            </a:r>
            <a:endParaRPr sz="3000"/>
          </a:p>
          <a:p>
            <a:pPr marL="685800" marR="0" lvl="1" indent="-266700" algn="l" rtl="0">
              <a:lnSpc>
                <a:spcPct val="90000"/>
              </a:lnSpc>
              <a:spcBef>
                <a:spcPts val="0"/>
              </a:spcBef>
              <a:spcAft>
                <a:spcPts val="0"/>
              </a:spcAft>
              <a:buSzPts val="3000"/>
              <a:buChar char="•"/>
            </a:pPr>
            <a:r>
              <a:rPr lang="en-CA" sz="3000"/>
              <a:t>Pencils, crayons, etc. </a:t>
            </a:r>
            <a:endParaRPr sz="3000"/>
          </a:p>
          <a:p>
            <a:pPr marL="457200" marR="0" lvl="0" indent="0" algn="l" rtl="0">
              <a:lnSpc>
                <a:spcPct val="90000"/>
              </a:lnSpc>
              <a:spcBef>
                <a:spcPts val="0"/>
              </a:spcBef>
              <a:spcAft>
                <a:spcPts val="0"/>
              </a:spcAft>
              <a:buSzPts val="2800"/>
              <a:buNone/>
            </a:pPr>
            <a:endParaRPr sz="3000"/>
          </a:p>
          <a:p>
            <a:pPr marL="0" marR="0" lvl="0" indent="0" algn="l" rtl="0">
              <a:lnSpc>
                <a:spcPct val="90000"/>
              </a:lnSpc>
              <a:spcBef>
                <a:spcPts val="0"/>
              </a:spcBef>
              <a:spcAft>
                <a:spcPts val="0"/>
              </a:spcAft>
              <a:buSzPts val="2800"/>
              <a:buNone/>
            </a:pPr>
            <a:r>
              <a:rPr lang="en-CA" sz="3000"/>
              <a:t>Instructions: </a:t>
            </a:r>
            <a:endParaRPr sz="3000"/>
          </a:p>
          <a:p>
            <a:pPr marL="457200" marR="0" lvl="0" indent="-419100" algn="l" rtl="0">
              <a:lnSpc>
                <a:spcPct val="90000"/>
              </a:lnSpc>
              <a:spcBef>
                <a:spcPts val="0"/>
              </a:spcBef>
              <a:spcAft>
                <a:spcPts val="0"/>
              </a:spcAft>
              <a:buSzPts val="3000"/>
              <a:buChar char="●"/>
            </a:pPr>
            <a:r>
              <a:rPr lang="en-CA" sz="3000"/>
              <a:t>Picture your school in your mind and </a:t>
            </a:r>
            <a:endParaRPr sz="3000"/>
          </a:p>
          <a:p>
            <a:pPr marL="0" marR="0" lvl="0" indent="0" algn="l" rtl="0">
              <a:lnSpc>
                <a:spcPct val="90000"/>
              </a:lnSpc>
              <a:spcBef>
                <a:spcPts val="0"/>
              </a:spcBef>
              <a:spcAft>
                <a:spcPts val="0"/>
              </a:spcAft>
              <a:buSzPts val="2800"/>
              <a:buNone/>
            </a:pPr>
            <a:r>
              <a:rPr lang="en-CA" sz="3000"/>
              <a:t>draw a map of it from memory.</a:t>
            </a:r>
            <a:endParaRPr sz="3000"/>
          </a:p>
          <a:p>
            <a:pPr marL="457200" marR="0" lvl="0" indent="-419100" algn="l" rtl="0">
              <a:lnSpc>
                <a:spcPct val="90000"/>
              </a:lnSpc>
              <a:spcBef>
                <a:spcPts val="0"/>
              </a:spcBef>
              <a:spcAft>
                <a:spcPts val="0"/>
              </a:spcAft>
              <a:buSzPts val="3000"/>
              <a:buChar char="●"/>
            </a:pPr>
            <a:r>
              <a:rPr lang="en-CA" sz="3000"/>
              <a:t>Try to include as many details as you </a:t>
            </a:r>
            <a:endParaRPr sz="3000"/>
          </a:p>
          <a:p>
            <a:pPr marL="0" marR="0" lvl="0" indent="0" algn="l" rtl="0">
              <a:lnSpc>
                <a:spcPct val="90000"/>
              </a:lnSpc>
              <a:spcBef>
                <a:spcPts val="0"/>
              </a:spcBef>
              <a:spcAft>
                <a:spcPts val="0"/>
              </a:spcAft>
              <a:buSzPts val="2800"/>
              <a:buNone/>
            </a:pPr>
            <a:r>
              <a:rPr lang="en-CA" sz="3000"/>
              <a:t>can remember. Be sure to keep the </a:t>
            </a:r>
            <a:endParaRPr sz="3000"/>
          </a:p>
          <a:p>
            <a:pPr marL="0" marR="0" lvl="0" indent="0" algn="l" rtl="0">
              <a:lnSpc>
                <a:spcPct val="90000"/>
              </a:lnSpc>
              <a:spcBef>
                <a:spcPts val="0"/>
              </a:spcBef>
              <a:spcAft>
                <a:spcPts val="0"/>
              </a:spcAft>
              <a:buSzPts val="2800"/>
              <a:buNone/>
            </a:pPr>
            <a:r>
              <a:rPr lang="en-CA" sz="3000"/>
              <a:t>size of everything in mind when drawing </a:t>
            </a:r>
            <a:endParaRPr sz="3000"/>
          </a:p>
          <a:p>
            <a:pPr marL="0" marR="0" lvl="0" indent="0" algn="l" rtl="0">
              <a:lnSpc>
                <a:spcPct val="90000"/>
              </a:lnSpc>
              <a:spcBef>
                <a:spcPts val="0"/>
              </a:spcBef>
              <a:spcAft>
                <a:spcPts val="0"/>
              </a:spcAft>
              <a:buSzPts val="2800"/>
              <a:buNone/>
            </a:pPr>
            <a:r>
              <a:rPr lang="en-CA" sz="3000"/>
              <a:t>(is your classroom bigger than the principal’s office?)</a:t>
            </a:r>
            <a:endParaRPr sz="3000"/>
          </a:p>
        </p:txBody>
      </p:sp>
      <p:sp>
        <p:nvSpPr>
          <p:cNvPr id="282" name="Google Shape;282;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About “Drawing a Map” </a:t>
            </a:r>
            <a:endParaRPr/>
          </a:p>
        </p:txBody>
      </p:sp>
      <p:sp>
        <p:nvSpPr>
          <p:cNvPr id="290" name="Google Shape;290;p17"/>
          <p:cNvSpPr txBox="1">
            <a:spLocks noGrp="1"/>
          </p:cNvSpPr>
          <p:nvPr>
            <p:ph type="body" idx="1"/>
          </p:nvPr>
        </p:nvSpPr>
        <p:spPr>
          <a:xfrm>
            <a:off x="549900" y="1622975"/>
            <a:ext cx="11092200" cy="15126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90000"/>
              </a:lnSpc>
              <a:spcBef>
                <a:spcPts val="0"/>
              </a:spcBef>
              <a:spcAft>
                <a:spcPts val="0"/>
              </a:spcAft>
              <a:buSzPts val="3000"/>
              <a:buChar char="●"/>
            </a:pPr>
            <a:r>
              <a:rPr lang="en-CA" sz="3000"/>
              <a:t>This activity helps you to exercise your </a:t>
            </a:r>
            <a:r>
              <a:rPr lang="en-CA" sz="3000" b="1"/>
              <a:t>spatial memory</a:t>
            </a:r>
            <a:r>
              <a:rPr lang="en-CA" sz="3000"/>
              <a:t>. This is the memory you use to figure out where you are, learn directions, and know how to get from one place to another.</a:t>
            </a:r>
            <a:endParaRPr sz="3000"/>
          </a:p>
          <a:p>
            <a:pPr marL="0" marR="0" lvl="0" indent="0" algn="l" rtl="0">
              <a:lnSpc>
                <a:spcPct val="90000"/>
              </a:lnSpc>
              <a:spcBef>
                <a:spcPts val="0"/>
              </a:spcBef>
              <a:spcAft>
                <a:spcPts val="0"/>
              </a:spcAft>
              <a:buSzPts val="2800"/>
              <a:buNone/>
            </a:pPr>
            <a:endParaRPr sz="3000"/>
          </a:p>
        </p:txBody>
      </p:sp>
      <p:sp>
        <p:nvSpPr>
          <p:cNvPr id="291" name="Google Shape;291;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pic>
        <p:nvPicPr>
          <p:cNvPr id="293" name="Google Shape;293;p17"/>
          <p:cNvPicPr preferRelativeResize="0"/>
          <p:nvPr/>
        </p:nvPicPr>
        <p:blipFill rotWithShape="1">
          <a:blip r:embed="rId3">
            <a:alphaModFix/>
          </a:blip>
          <a:srcRect/>
          <a:stretch/>
        </p:blipFill>
        <p:spPr>
          <a:xfrm>
            <a:off x="6931500" y="3143675"/>
            <a:ext cx="4674350" cy="3212675"/>
          </a:xfrm>
          <a:prstGeom prst="rect">
            <a:avLst/>
          </a:prstGeom>
          <a:noFill/>
          <a:ln>
            <a:noFill/>
          </a:ln>
        </p:spPr>
      </p:pic>
      <p:sp>
        <p:nvSpPr>
          <p:cNvPr id="294" name="Google Shape;294;p17"/>
          <p:cNvSpPr txBox="1"/>
          <p:nvPr/>
        </p:nvSpPr>
        <p:spPr>
          <a:xfrm>
            <a:off x="549900" y="3218730"/>
            <a:ext cx="6196800" cy="30822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90000"/>
              </a:lnSpc>
              <a:spcBef>
                <a:spcPts val="0"/>
              </a:spcBef>
              <a:spcAft>
                <a:spcPts val="0"/>
              </a:spcAft>
              <a:buClr>
                <a:schemeClr val="dk1"/>
              </a:buClr>
              <a:buSzPts val="3000"/>
              <a:buFont typeface="Arial"/>
              <a:buChar char="●"/>
            </a:pPr>
            <a:r>
              <a:rPr lang="en-CA" sz="3000" b="0" i="0" u="none" strike="noStrike" cap="none">
                <a:solidFill>
                  <a:schemeClr val="dk1"/>
                </a:solidFill>
                <a:latin typeface="Calibri"/>
                <a:ea typeface="Calibri"/>
                <a:cs typeface="Calibri"/>
                <a:sym typeface="Calibri"/>
              </a:rPr>
              <a:t>Next time you walk through your school, you will pay more attention to how things are set up around you.</a:t>
            </a:r>
            <a:endParaRPr/>
          </a:p>
          <a:p>
            <a:pPr marL="38100" marR="0" lvl="0" indent="0" algn="l" rtl="0">
              <a:lnSpc>
                <a:spcPct val="90000"/>
              </a:lnSpc>
              <a:spcBef>
                <a:spcPts val="0"/>
              </a:spcBef>
              <a:spcAft>
                <a:spcPts val="0"/>
              </a:spcAft>
              <a:buNone/>
            </a:pPr>
            <a:endParaRPr sz="3000" b="0" i="0" u="none" strike="noStrike" cap="none">
              <a:solidFill>
                <a:schemeClr val="dk1"/>
              </a:solidFill>
              <a:latin typeface="Calibri"/>
              <a:ea typeface="Calibri"/>
              <a:cs typeface="Calibri"/>
              <a:sym typeface="Calibri"/>
            </a:endParaRPr>
          </a:p>
          <a:p>
            <a:pPr marL="457200" marR="0" lvl="0" indent="-419100" algn="l" rtl="0">
              <a:lnSpc>
                <a:spcPct val="90000"/>
              </a:lnSpc>
              <a:spcBef>
                <a:spcPts val="0"/>
              </a:spcBef>
              <a:spcAft>
                <a:spcPts val="0"/>
              </a:spcAft>
              <a:buClr>
                <a:schemeClr val="dk1"/>
              </a:buClr>
              <a:buSzPts val="3000"/>
              <a:buFont typeface="Arial"/>
              <a:buChar char="●"/>
            </a:pPr>
            <a:r>
              <a:rPr lang="en-CA" sz="3000" b="0" i="0" u="none" strike="noStrike" cap="none">
                <a:solidFill>
                  <a:schemeClr val="dk1"/>
                </a:solidFill>
                <a:latin typeface="Calibri"/>
                <a:ea typeface="Calibri"/>
                <a:cs typeface="Calibri"/>
                <a:sym typeface="Calibri"/>
              </a:rPr>
              <a:t>This will exercise your </a:t>
            </a:r>
            <a:r>
              <a:rPr lang="en-CA" sz="3000" b="1" i="0" u="none" strike="noStrike" cap="none">
                <a:solidFill>
                  <a:schemeClr val="dk1"/>
                </a:solidFill>
                <a:highlight>
                  <a:srgbClr val="00FFFF"/>
                </a:highlight>
                <a:latin typeface="Calibri"/>
                <a:ea typeface="Calibri"/>
                <a:cs typeface="Calibri"/>
                <a:sym typeface="Calibri"/>
              </a:rPr>
              <a:t>hippocampus</a:t>
            </a:r>
            <a:r>
              <a:rPr lang="en-CA" sz="3000" b="0" i="0" u="none" strike="noStrike" cap="none">
                <a:solidFill>
                  <a:schemeClr val="dk1"/>
                </a:solidFill>
                <a:latin typeface="Calibri"/>
                <a:ea typeface="Calibri"/>
                <a:cs typeface="Calibri"/>
                <a:sym typeface="Calibri"/>
              </a:rPr>
              <a:t>, the part of your brain that remembers places.  </a:t>
            </a: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endParaRPr sz="30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100"/>
              <a:buFont typeface="Arial"/>
              <a:buNone/>
            </a:pPr>
            <a:endParaRPr sz="3000" b="0" i="0" u="none" strike="noStrike" cap="none">
              <a:solidFill>
                <a:srgbClr val="000000"/>
              </a:solidFill>
              <a:latin typeface="Arial"/>
              <a:ea typeface="Arial"/>
              <a:cs typeface="Arial"/>
              <a:sym typeface="Arial"/>
            </a:endParaRPr>
          </a:p>
        </p:txBody>
      </p:sp>
      <p:pic>
        <p:nvPicPr>
          <p:cNvPr id="8" name="Picture 7" descr="A picture containing graphical user interface&#10;&#10;Description automatically generated">
            <a:extLst>
              <a:ext uri="{FF2B5EF4-FFF2-40B4-BE49-F238E27FC236}">
                <a16:creationId xmlns:a16="http://schemas.microsoft.com/office/drawing/2014/main" id="{F53779A0-72CE-47B1-9D50-938676950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Bonus! </a:t>
            </a:r>
            <a:endParaRPr/>
          </a:p>
        </p:txBody>
      </p:sp>
      <p:sp>
        <p:nvSpPr>
          <p:cNvPr id="301" name="Google Shape;301;p18"/>
          <p:cNvSpPr txBox="1">
            <a:spLocks noGrp="1"/>
          </p:cNvSpPr>
          <p:nvPr>
            <p:ph type="body" idx="1"/>
          </p:nvPr>
        </p:nvSpPr>
        <p:spPr>
          <a:xfrm>
            <a:off x="5437414" y="1601649"/>
            <a:ext cx="6102936" cy="4234001"/>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SzPts val="3000"/>
              <a:buChar char="●"/>
            </a:pPr>
            <a:r>
              <a:rPr lang="en-CA" sz="3000"/>
              <a:t>When you go to a new place, try to make a map of the place when you get back home: close your eyes and remember being in the place, picturing where things were.</a:t>
            </a:r>
            <a:endParaRPr/>
          </a:p>
          <a:p>
            <a:pPr marL="38100" lvl="0" indent="0" algn="l" rtl="0">
              <a:lnSpc>
                <a:spcPct val="90000"/>
              </a:lnSpc>
              <a:spcBef>
                <a:spcPts val="0"/>
              </a:spcBef>
              <a:spcAft>
                <a:spcPts val="0"/>
              </a:spcAft>
              <a:buSzPts val="3000"/>
              <a:buNone/>
            </a:pPr>
            <a:endParaRPr sz="3000"/>
          </a:p>
          <a:p>
            <a:pPr marL="457200" lvl="0" indent="-419100" algn="l" rtl="0">
              <a:lnSpc>
                <a:spcPct val="90000"/>
              </a:lnSpc>
              <a:spcBef>
                <a:spcPts val="0"/>
              </a:spcBef>
              <a:spcAft>
                <a:spcPts val="0"/>
              </a:spcAft>
              <a:buSzPts val="3000"/>
              <a:buChar char="●"/>
            </a:pPr>
            <a:r>
              <a:rPr lang="en-CA" sz="3000"/>
              <a:t>With time, you’ll train your brain to become a great mapmaker (and you won’t get lost as often!) </a:t>
            </a:r>
            <a:endParaRPr sz="3000"/>
          </a:p>
          <a:p>
            <a:pPr marL="0" marR="0" lvl="0" indent="0" algn="l" rtl="0">
              <a:lnSpc>
                <a:spcPct val="90000"/>
              </a:lnSpc>
              <a:spcBef>
                <a:spcPts val="0"/>
              </a:spcBef>
              <a:spcAft>
                <a:spcPts val="0"/>
              </a:spcAft>
              <a:buSzPts val="2800"/>
              <a:buNone/>
            </a:pPr>
            <a:endParaRPr sz="3000"/>
          </a:p>
        </p:txBody>
      </p:sp>
      <p:sp>
        <p:nvSpPr>
          <p:cNvPr id="302" name="Google Shape;302;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pic>
        <p:nvPicPr>
          <p:cNvPr id="304" name="Google Shape;304;p18" descr="A close up of a sign&#10;&#10;Description automatically generated"/>
          <p:cNvPicPr preferRelativeResize="0"/>
          <p:nvPr/>
        </p:nvPicPr>
        <p:blipFill rotWithShape="1">
          <a:blip r:embed="rId3">
            <a:alphaModFix/>
          </a:blip>
          <a:srcRect/>
          <a:stretch/>
        </p:blipFill>
        <p:spPr>
          <a:xfrm>
            <a:off x="651650" y="1787700"/>
            <a:ext cx="4301880" cy="4047950"/>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BF61F799-1B51-45A1-A7D5-A35ED0A02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3621740" y="895279"/>
            <a:ext cx="7853303" cy="1325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EB2E3"/>
              </a:buClr>
              <a:buSzPts val="1400"/>
              <a:buFont typeface="Calibri"/>
              <a:buNone/>
            </a:pPr>
            <a:r>
              <a:rPr lang="en-CA" sz="6000" b="1" dirty="0">
                <a:solidFill>
                  <a:srgbClr val="3EB2E3"/>
                </a:solidFill>
              </a:rPr>
              <a:t>How do the things you do affect your brain</a:t>
            </a:r>
            <a:r>
              <a:rPr lang="en-CA" sz="6000" b="1" i="0" u="none" strike="noStrike" cap="none" dirty="0">
                <a:solidFill>
                  <a:srgbClr val="3EB2E3"/>
                </a:solidFill>
                <a:latin typeface="Calibri"/>
                <a:ea typeface="Calibri"/>
                <a:cs typeface="Calibri"/>
                <a:sym typeface="Calibri"/>
              </a:rPr>
              <a:t>?</a:t>
            </a:r>
            <a:endParaRPr sz="6000" b="1" dirty="0">
              <a:solidFill>
                <a:srgbClr val="3EB2E3"/>
              </a:solidFill>
            </a:endParaRPr>
          </a:p>
        </p:txBody>
      </p:sp>
      <p:sp>
        <p:nvSpPr>
          <p:cNvPr id="99" name="Google Shape;9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pic>
        <p:nvPicPr>
          <p:cNvPr id="101" name="Google Shape;101;p2" descr="A close up of a sign&#10;&#10;Description automatically generated"/>
          <p:cNvPicPr preferRelativeResize="0"/>
          <p:nvPr/>
        </p:nvPicPr>
        <p:blipFill rotWithShape="1">
          <a:blip r:embed="rId3">
            <a:alphaModFix/>
          </a:blip>
          <a:srcRect/>
          <a:stretch/>
        </p:blipFill>
        <p:spPr>
          <a:xfrm>
            <a:off x="4201275" y="2663759"/>
            <a:ext cx="4030494" cy="3946525"/>
          </a:xfrm>
          <a:prstGeom prst="rect">
            <a:avLst/>
          </a:prstGeom>
          <a:noFill/>
          <a:ln>
            <a:noFill/>
          </a:ln>
        </p:spPr>
      </p:pic>
      <p:pic>
        <p:nvPicPr>
          <p:cNvPr id="7" name="Picture 2">
            <a:extLst>
              <a:ext uri="{FF2B5EF4-FFF2-40B4-BE49-F238E27FC236}">
                <a16:creationId xmlns:a16="http://schemas.microsoft.com/office/drawing/2014/main" id="{E1407DB5-C1C6-4793-B15C-13EE54DCC2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97441" y="583205"/>
            <a:ext cx="3325976" cy="13745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9"/>
          <p:cNvSpPr txBox="1">
            <a:spLocks noGrp="1"/>
          </p:cNvSpPr>
          <p:nvPr>
            <p:ph type="title"/>
          </p:nvPr>
        </p:nvSpPr>
        <p:spPr>
          <a:xfrm>
            <a:off x="2092842" y="500062"/>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i="0" u="none" strike="noStrike" cap="none">
                <a:solidFill>
                  <a:srgbClr val="3EB2E3"/>
                </a:solidFill>
                <a:latin typeface="Calibri"/>
                <a:ea typeface="Calibri"/>
                <a:cs typeface="Calibri"/>
                <a:sym typeface="Calibri"/>
              </a:rPr>
              <a:t>What </a:t>
            </a:r>
            <a:r>
              <a:rPr lang="en-CA" sz="5400" b="1">
                <a:solidFill>
                  <a:srgbClr val="3EB2E3"/>
                </a:solidFill>
              </a:rPr>
              <a:t>d</a:t>
            </a:r>
            <a:r>
              <a:rPr lang="en-CA" sz="5400" b="1" i="0" u="none" strike="noStrike" cap="none">
                <a:solidFill>
                  <a:srgbClr val="3EB2E3"/>
                </a:solidFill>
                <a:latin typeface="Calibri"/>
                <a:ea typeface="Calibri"/>
                <a:cs typeface="Calibri"/>
                <a:sym typeface="Calibri"/>
              </a:rPr>
              <a:t>id We Learn Today?</a:t>
            </a:r>
            <a:endParaRPr/>
          </a:p>
        </p:txBody>
      </p:sp>
      <p:sp>
        <p:nvSpPr>
          <p:cNvPr id="311" name="Google Shape;311;p19"/>
          <p:cNvSpPr txBox="1">
            <a:spLocks noGrp="1"/>
          </p:cNvSpPr>
          <p:nvPr>
            <p:ph type="body" idx="1"/>
          </p:nvPr>
        </p:nvSpPr>
        <p:spPr>
          <a:xfrm>
            <a:off x="949040" y="2057437"/>
            <a:ext cx="10515600" cy="436137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000"/>
              <a:buFont typeface="Arial"/>
              <a:buChar char="•"/>
            </a:pPr>
            <a:r>
              <a:rPr lang="en-CA" sz="3000"/>
              <a:t>Our life experiences - even just what we think about -  can change our brains. This is called </a:t>
            </a:r>
            <a:r>
              <a:rPr lang="en-CA" sz="3000" b="1"/>
              <a:t>Brain Plasticity</a:t>
            </a:r>
            <a:r>
              <a:rPr lang="en-CA" sz="3000"/>
              <a:t> or </a:t>
            </a:r>
            <a:r>
              <a:rPr lang="en-CA" sz="3000" b="1"/>
              <a:t>Neuroplasticity</a:t>
            </a:r>
            <a:r>
              <a:rPr lang="en-CA" sz="3000"/>
              <a:t>. </a:t>
            </a:r>
            <a:endParaRPr sz="3000"/>
          </a:p>
          <a:p>
            <a:pPr marL="228600" marR="0" lvl="0" indent="-228600" algn="l" rtl="0">
              <a:lnSpc>
                <a:spcPct val="90000"/>
              </a:lnSpc>
              <a:spcBef>
                <a:spcPts val="1000"/>
              </a:spcBef>
              <a:spcAft>
                <a:spcPts val="0"/>
              </a:spcAft>
              <a:buClr>
                <a:schemeClr val="dk1"/>
              </a:buClr>
              <a:buSzPts val="3000"/>
              <a:buFont typeface="Arial"/>
              <a:buChar char="•"/>
            </a:pPr>
            <a:r>
              <a:rPr lang="en-CA" sz="3000"/>
              <a:t>We can use brain plasticity to keep our brains active and healthy by doing “brain exercises”. This is called </a:t>
            </a:r>
            <a:r>
              <a:rPr lang="en-CA" sz="3000" b="1"/>
              <a:t>Cognitive</a:t>
            </a:r>
            <a:r>
              <a:rPr lang="en-CA" sz="3000"/>
              <a:t> </a:t>
            </a:r>
            <a:r>
              <a:rPr lang="en-CA" sz="3000" b="1"/>
              <a:t>Training</a:t>
            </a:r>
            <a:r>
              <a:rPr lang="en-CA" sz="3000"/>
              <a:t> or </a:t>
            </a:r>
            <a:r>
              <a:rPr lang="en-CA" sz="3000" b="1"/>
              <a:t>Brain Training</a:t>
            </a:r>
            <a:r>
              <a:rPr lang="en-CA" sz="3000"/>
              <a:t>. </a:t>
            </a:r>
            <a:endParaRPr sz="3000"/>
          </a:p>
          <a:p>
            <a:pPr marL="228600" marR="0" lvl="0" indent="-228600" algn="l" rtl="0">
              <a:lnSpc>
                <a:spcPct val="90000"/>
              </a:lnSpc>
              <a:spcBef>
                <a:spcPts val="1000"/>
              </a:spcBef>
              <a:spcAft>
                <a:spcPts val="0"/>
              </a:spcAft>
              <a:buClr>
                <a:schemeClr val="dk1"/>
              </a:buClr>
              <a:buSzPts val="3000"/>
              <a:buFont typeface="Arial"/>
              <a:buChar char="•"/>
            </a:pPr>
            <a:r>
              <a:rPr lang="en-CA" sz="3000"/>
              <a:t>If you do it </a:t>
            </a:r>
            <a:r>
              <a:rPr lang="en-CA" sz="3000" i="1"/>
              <a:t>regularly</a:t>
            </a:r>
            <a:r>
              <a:rPr lang="en-CA" sz="3000"/>
              <a:t>, brain training can improve memory, attention, concentration, and reduce the effects of aging.</a:t>
            </a:r>
            <a:endParaRPr sz="3000"/>
          </a:p>
        </p:txBody>
      </p:sp>
      <p:sp>
        <p:nvSpPr>
          <p:cNvPr id="312" name="Google Shape;3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20</a:t>
            </a:fld>
            <a:endParaRPr sz="1200" b="0" i="0" u="none" strike="noStrike" cap="none">
              <a:solidFill>
                <a:srgbClr val="888888"/>
              </a:solidFill>
              <a:latin typeface="Calibri"/>
              <a:ea typeface="Calibri"/>
              <a:cs typeface="Calibri"/>
              <a:sym typeface="Calibri"/>
            </a:endParaRPr>
          </a:p>
        </p:txBody>
      </p:sp>
      <p:pic>
        <p:nvPicPr>
          <p:cNvPr id="6" name="Picture 5" descr="A picture containing graphical user interface&#10;&#10;Description automatically generated">
            <a:extLst>
              <a:ext uri="{FF2B5EF4-FFF2-40B4-BE49-F238E27FC236}">
                <a16:creationId xmlns:a16="http://schemas.microsoft.com/office/drawing/2014/main" id="{5A3F0806-9AD4-4542-B4D4-CCF0993F6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838192" y="419987"/>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4800" b="1">
                <a:solidFill>
                  <a:srgbClr val="3EB2E3"/>
                </a:solidFill>
              </a:rPr>
              <a:t>More things you can do to challenge your brain:</a:t>
            </a:r>
            <a:endParaRPr sz="4800"/>
          </a:p>
        </p:txBody>
      </p:sp>
      <p:sp>
        <p:nvSpPr>
          <p:cNvPr id="320" name="Google Shape;320;p20"/>
          <p:cNvSpPr txBox="1">
            <a:spLocks noGrp="1"/>
          </p:cNvSpPr>
          <p:nvPr>
            <p:ph type="body" idx="1"/>
          </p:nvPr>
        </p:nvSpPr>
        <p:spPr>
          <a:xfrm>
            <a:off x="838200" y="2090057"/>
            <a:ext cx="10161300" cy="426629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CA"/>
              <a:t>Try to </a:t>
            </a:r>
            <a:r>
              <a:rPr lang="en-CA">
                <a:highlight>
                  <a:srgbClr val="93C47D"/>
                </a:highlight>
              </a:rPr>
              <a:t>remember a list of items</a:t>
            </a:r>
            <a:r>
              <a:rPr lang="en-CA"/>
              <a:t> without a cheat sheet (like your grocery list or the names of all your classmates) </a:t>
            </a:r>
            <a:endParaRPr/>
          </a:p>
          <a:p>
            <a:pPr marL="228600" marR="0" lvl="0" indent="-50800" algn="l" rtl="0">
              <a:lnSpc>
                <a:spcPct val="90000"/>
              </a:lnSpc>
              <a:spcBef>
                <a:spcPts val="1000"/>
              </a:spcBef>
              <a:spcAft>
                <a:spcPts val="0"/>
              </a:spcAft>
              <a:buClr>
                <a:schemeClr val="dk1"/>
              </a:buClr>
              <a:buSzPts val="2800"/>
              <a:buFont typeface="Arial"/>
              <a:buNone/>
            </a:pPr>
            <a:endParaRPr/>
          </a:p>
          <a:p>
            <a:pPr marL="228600" marR="0" lvl="0" indent="-228600" algn="l" rtl="0">
              <a:lnSpc>
                <a:spcPct val="90000"/>
              </a:lnSpc>
              <a:spcBef>
                <a:spcPts val="1000"/>
              </a:spcBef>
              <a:spcAft>
                <a:spcPts val="0"/>
              </a:spcAft>
              <a:buClr>
                <a:schemeClr val="dk1"/>
              </a:buClr>
              <a:buSzPts val="2800"/>
              <a:buFont typeface="Calibri"/>
              <a:buChar char="•"/>
            </a:pPr>
            <a:r>
              <a:rPr lang="en-CA">
                <a:solidFill>
                  <a:schemeClr val="dk1"/>
                </a:solidFill>
              </a:rPr>
              <a:t>Take up a </a:t>
            </a:r>
            <a:r>
              <a:rPr lang="en-CA">
                <a:solidFill>
                  <a:schemeClr val="dk1"/>
                </a:solidFill>
                <a:highlight>
                  <a:srgbClr val="C9DAF8"/>
                </a:highlight>
              </a:rPr>
              <a:t>new hobby</a:t>
            </a:r>
            <a:r>
              <a:rPr lang="en-CA">
                <a:solidFill>
                  <a:schemeClr val="dk1"/>
                </a:solidFill>
              </a:rPr>
              <a:t> that involves a lot of hand ability, such as beadwork, drawing or painting. </a:t>
            </a:r>
            <a:endParaRPr/>
          </a:p>
          <a:p>
            <a:pPr marL="228600" marR="0" lvl="0" indent="-50800" algn="l" rtl="0">
              <a:lnSpc>
                <a:spcPct val="90000"/>
              </a:lnSpc>
              <a:spcBef>
                <a:spcPts val="1000"/>
              </a:spcBef>
              <a:spcAft>
                <a:spcPts val="0"/>
              </a:spcAft>
              <a:buClr>
                <a:schemeClr val="dk1"/>
              </a:buClr>
              <a:buSzPts val="2800"/>
              <a:buFont typeface="Calibri"/>
              <a:buNone/>
            </a:pPr>
            <a:endParaRPr>
              <a:solidFill>
                <a:schemeClr val="dk1"/>
              </a:solidFill>
            </a:endParaRPr>
          </a:p>
          <a:p>
            <a:pPr marL="228600" marR="0" lvl="0" indent="-228600" algn="l" rtl="0">
              <a:lnSpc>
                <a:spcPct val="90000"/>
              </a:lnSpc>
              <a:spcBef>
                <a:spcPts val="1000"/>
              </a:spcBef>
              <a:spcAft>
                <a:spcPts val="0"/>
              </a:spcAft>
              <a:buClr>
                <a:srgbClr val="333333"/>
              </a:buClr>
              <a:buSzPts val="2800"/>
              <a:buFont typeface="Arial"/>
              <a:buChar char="•"/>
            </a:pPr>
            <a:r>
              <a:rPr lang="en-CA">
                <a:solidFill>
                  <a:schemeClr val="dk1"/>
                </a:solidFill>
              </a:rPr>
              <a:t>Challenge yourself to </a:t>
            </a:r>
            <a:r>
              <a:rPr lang="en-CA">
                <a:solidFill>
                  <a:schemeClr val="dk1"/>
                </a:solidFill>
                <a:highlight>
                  <a:srgbClr val="EA9999"/>
                </a:highlight>
              </a:rPr>
              <a:t>do two or more things at once</a:t>
            </a:r>
            <a:r>
              <a:rPr lang="en-CA">
                <a:solidFill>
                  <a:schemeClr val="dk1"/>
                </a:solidFill>
              </a:rPr>
              <a:t>! Learn all the lyrics of a song while you do the dishes, or practice a new language while you go for a walk. </a:t>
            </a:r>
            <a:endParaRPr>
              <a:solidFill>
                <a:schemeClr val="dk1"/>
              </a:solidFill>
            </a:endParaRPr>
          </a:p>
        </p:txBody>
      </p:sp>
      <p:sp>
        <p:nvSpPr>
          <p:cNvPr id="321" name="Google Shape;321;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pic>
        <p:nvPicPr>
          <p:cNvPr id="6" name="Picture 5" descr="A picture containing graphical user interface&#10;&#10;Description automatically generated">
            <a:extLst>
              <a:ext uri="{FF2B5EF4-FFF2-40B4-BE49-F238E27FC236}">
                <a16:creationId xmlns:a16="http://schemas.microsoft.com/office/drawing/2014/main" id="{83E5AB0F-8C89-400C-B5AC-4308CDEC6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sp>
        <p:nvSpPr>
          <p:cNvPr id="329" name="Google Shape;329;p21"/>
          <p:cNvSpPr txBox="1"/>
          <p:nvPr/>
        </p:nvSpPr>
        <p:spPr>
          <a:xfrm>
            <a:off x="3823566" y="5616487"/>
            <a:ext cx="5024608"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a:solidFill>
                  <a:schemeClr val="dk1"/>
                </a:solidFill>
                <a:latin typeface="Calibri"/>
                <a:ea typeface="Calibri"/>
                <a:cs typeface="Calibri"/>
                <a:sym typeface="Calibri"/>
              </a:rPr>
              <a:t>brainreachnorth@gmail.com</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CA" sz="2800" b="0" i="0" u="none" strike="noStrike" cap="none">
                <a:solidFill>
                  <a:schemeClr val="dk1"/>
                </a:solidFill>
                <a:latin typeface="Calibri"/>
                <a:ea typeface="Calibri"/>
                <a:cs typeface="Calibri"/>
                <a:sym typeface="Calibri"/>
              </a:rPr>
              <a:t>www.brainreachnorth.ca</a:t>
            </a:r>
            <a:endParaRPr sz="2800" b="0" i="0" u="none" strike="noStrike" cap="none">
              <a:solidFill>
                <a:schemeClr val="dk1"/>
              </a:solidFill>
              <a:latin typeface="Calibri"/>
              <a:ea typeface="Calibri"/>
              <a:cs typeface="Calibri"/>
              <a:sym typeface="Calibri"/>
            </a:endParaRPr>
          </a:p>
        </p:txBody>
      </p:sp>
      <p:pic>
        <p:nvPicPr>
          <p:cNvPr id="331" name="Google Shape;331;p21"/>
          <p:cNvPicPr preferRelativeResize="0"/>
          <p:nvPr/>
        </p:nvPicPr>
        <p:blipFill rotWithShape="1">
          <a:blip r:embed="rId3">
            <a:alphaModFix/>
          </a:blip>
          <a:srcRect/>
          <a:stretch/>
        </p:blipFill>
        <p:spPr>
          <a:xfrm>
            <a:off x="3532415" y="679857"/>
            <a:ext cx="5078185" cy="4778431"/>
          </a:xfrm>
          <a:prstGeom prst="rect">
            <a:avLst/>
          </a:prstGeom>
          <a:noFill/>
          <a:ln>
            <a:noFill/>
          </a:ln>
        </p:spPr>
      </p:pic>
      <p:pic>
        <p:nvPicPr>
          <p:cNvPr id="6" name="Picture 5" descr="A picture containing graphical user interface&#10;&#10;Description automatically generated">
            <a:extLst>
              <a:ext uri="{FF2B5EF4-FFF2-40B4-BE49-F238E27FC236}">
                <a16:creationId xmlns:a16="http://schemas.microsoft.com/office/drawing/2014/main" id="{373F2A62-B4A0-416A-89F5-D13A67186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Activity: </a:t>
            </a:r>
            <a:r>
              <a:rPr lang="en-CA" sz="5400" b="1" i="0" u="none" strike="noStrike" cap="none">
                <a:solidFill>
                  <a:srgbClr val="3EB2E3"/>
                </a:solidFill>
                <a:latin typeface="Calibri"/>
                <a:ea typeface="Calibri"/>
                <a:cs typeface="Calibri"/>
                <a:sym typeface="Calibri"/>
              </a:rPr>
              <a:t>T</a:t>
            </a:r>
            <a:r>
              <a:rPr lang="en-CA" sz="5400" b="1">
                <a:solidFill>
                  <a:srgbClr val="3EB2E3"/>
                </a:solidFill>
              </a:rPr>
              <a:t>en Different Uses   </a:t>
            </a:r>
            <a:endParaRPr/>
          </a:p>
        </p:txBody>
      </p:sp>
      <p:sp>
        <p:nvSpPr>
          <p:cNvPr id="108" name="Google Shape;108;p3"/>
          <p:cNvSpPr txBox="1">
            <a:spLocks noGrp="1"/>
          </p:cNvSpPr>
          <p:nvPr>
            <p:ph type="body" idx="1"/>
          </p:nvPr>
        </p:nvSpPr>
        <p:spPr>
          <a:xfrm>
            <a:off x="838200" y="1740300"/>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000"/>
              <a:buFont typeface="Arial"/>
              <a:buChar char="•"/>
            </a:pPr>
            <a:r>
              <a:rPr lang="en-CA" sz="3000"/>
              <a:t>Look at this object. Can you imagine ten different uses for it</a:t>
            </a:r>
            <a:r>
              <a:rPr lang="en-CA" sz="3000">
                <a:solidFill>
                  <a:srgbClr val="000000"/>
                </a:solidFill>
              </a:rPr>
              <a:t>?</a:t>
            </a:r>
            <a:endParaRPr sz="3000">
              <a:solidFill>
                <a:srgbClr val="000000"/>
              </a:solidFill>
            </a:endParaRPr>
          </a:p>
          <a:p>
            <a:pPr marL="228600" marR="0" lvl="0" indent="-228600" algn="l" rtl="0">
              <a:lnSpc>
                <a:spcPct val="90000"/>
              </a:lnSpc>
              <a:spcBef>
                <a:spcPts val="0"/>
              </a:spcBef>
              <a:spcAft>
                <a:spcPts val="0"/>
              </a:spcAft>
              <a:buClr>
                <a:schemeClr val="dk1"/>
              </a:buClr>
              <a:buSzPts val="3000"/>
              <a:buFont typeface="Arial"/>
              <a:buChar char="•"/>
            </a:pPr>
            <a:r>
              <a:rPr lang="en-CA" sz="3000"/>
              <a:t>Be creative! </a:t>
            </a:r>
            <a:endParaRPr sz="3000"/>
          </a:p>
          <a:p>
            <a:pPr marL="0" marR="0" lvl="0" indent="0" algn="l" rtl="0">
              <a:lnSpc>
                <a:spcPct val="90000"/>
              </a:lnSpc>
              <a:spcBef>
                <a:spcPts val="1000"/>
              </a:spcBef>
              <a:spcAft>
                <a:spcPts val="0"/>
              </a:spcAft>
              <a:buSzPts val="2800"/>
              <a:buNone/>
            </a:pPr>
            <a:endParaRPr sz="3000"/>
          </a:p>
        </p:txBody>
      </p:sp>
      <p:sp>
        <p:nvSpPr>
          <p:cNvPr id="109" name="Google Shape;10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pic>
        <p:nvPicPr>
          <p:cNvPr id="111" name="Google Shape;111;p3" descr="Resultado de imagem para fly swatter"/>
          <p:cNvPicPr preferRelativeResize="0"/>
          <p:nvPr/>
        </p:nvPicPr>
        <p:blipFill rotWithShape="1">
          <a:blip r:embed="rId3">
            <a:alphaModFix/>
          </a:blip>
          <a:srcRect/>
          <a:stretch/>
        </p:blipFill>
        <p:spPr>
          <a:xfrm>
            <a:off x="3240725" y="2775875"/>
            <a:ext cx="5068525" cy="3836050"/>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436E6ED7-837D-4418-969F-6D3487347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Brain Plasticity</a:t>
            </a:r>
            <a:endParaRPr sz="5400" b="1">
              <a:solidFill>
                <a:srgbClr val="3EB2E3"/>
              </a:solidFill>
            </a:endParaRPr>
          </a:p>
        </p:txBody>
      </p:sp>
      <p:sp>
        <p:nvSpPr>
          <p:cNvPr id="118" name="Google Shape;118;p4"/>
          <p:cNvSpPr txBox="1">
            <a:spLocks noGrp="1"/>
          </p:cNvSpPr>
          <p:nvPr>
            <p:ph type="body" idx="1"/>
          </p:nvPr>
        </p:nvSpPr>
        <p:spPr>
          <a:xfrm>
            <a:off x="838200" y="1444900"/>
            <a:ext cx="10515600" cy="4351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SzPts val="2800"/>
              <a:buNone/>
            </a:pPr>
            <a:r>
              <a:rPr lang="en-CA" sz="3600" b="1"/>
              <a:t>Brain Plasticity</a:t>
            </a:r>
            <a:r>
              <a:rPr lang="en-CA" sz="3600"/>
              <a:t> is how the brain can change its “wiring” (the connections between the brain cells) - for better and for worse!</a:t>
            </a:r>
            <a:endParaRPr sz="3600"/>
          </a:p>
          <a:p>
            <a:pPr marL="0" marR="0" lvl="0" indent="0" algn="l" rtl="0">
              <a:lnSpc>
                <a:spcPct val="90000"/>
              </a:lnSpc>
              <a:spcBef>
                <a:spcPts val="1000"/>
              </a:spcBef>
              <a:spcAft>
                <a:spcPts val="0"/>
              </a:spcAft>
              <a:buSzPts val="2800"/>
              <a:buNone/>
            </a:pPr>
            <a:r>
              <a:rPr lang="en-CA" sz="3600"/>
              <a:t>It is also called </a:t>
            </a:r>
            <a:r>
              <a:rPr lang="en-CA" sz="3600" b="1"/>
              <a:t>Neuroplasticity</a:t>
            </a:r>
            <a:r>
              <a:rPr lang="en-CA" sz="3600"/>
              <a:t>. </a:t>
            </a:r>
            <a:endParaRPr sz="3600"/>
          </a:p>
          <a:p>
            <a:pPr marL="0" marR="0" lvl="0" indent="457200" algn="l" rtl="0">
              <a:lnSpc>
                <a:spcPct val="90000"/>
              </a:lnSpc>
              <a:spcBef>
                <a:spcPts val="1000"/>
              </a:spcBef>
              <a:spcAft>
                <a:spcPts val="0"/>
              </a:spcAft>
              <a:buSzPts val="2800"/>
              <a:buNone/>
            </a:pPr>
            <a:r>
              <a:rPr lang="en-CA" sz="3000"/>
              <a:t>“Neuro” = from </a:t>
            </a:r>
            <a:r>
              <a:rPr lang="en-CA" sz="3000" b="1"/>
              <a:t>neurons</a:t>
            </a:r>
            <a:r>
              <a:rPr lang="en-CA" sz="3000"/>
              <a:t>, the cells that send messages in the brain. </a:t>
            </a:r>
            <a:endParaRPr sz="3000"/>
          </a:p>
          <a:p>
            <a:pPr marL="0" marR="0" lvl="0" indent="457200" algn="l" rtl="0">
              <a:lnSpc>
                <a:spcPct val="90000"/>
              </a:lnSpc>
              <a:spcBef>
                <a:spcPts val="1000"/>
              </a:spcBef>
              <a:spcAft>
                <a:spcPts val="0"/>
              </a:spcAft>
              <a:buSzPts val="2800"/>
              <a:buNone/>
            </a:pPr>
            <a:r>
              <a:rPr lang="en-CA" sz="3000"/>
              <a:t>“Plasticity” = the possibility to be changed or molded</a:t>
            </a:r>
            <a:endParaRPr sz="3000"/>
          </a:p>
        </p:txBody>
      </p:sp>
      <p:sp>
        <p:nvSpPr>
          <p:cNvPr id="119" name="Google Shape;119;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pic>
        <p:nvPicPr>
          <p:cNvPr id="6" name="Picture 5" descr="A picture containing graphical user interface&#10;&#10;Description automatically generated">
            <a:extLst>
              <a:ext uri="{FF2B5EF4-FFF2-40B4-BE49-F238E27FC236}">
                <a16:creationId xmlns:a16="http://schemas.microsoft.com/office/drawing/2014/main" id="{F6AED466-DC38-4F13-94D4-3C52E9773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Why Does Brain Plasticity Matter?</a:t>
            </a:r>
            <a:endParaRPr sz="5400" b="1">
              <a:solidFill>
                <a:srgbClr val="3EB2E3"/>
              </a:solidFill>
            </a:endParaRPr>
          </a:p>
        </p:txBody>
      </p:sp>
      <p:sp>
        <p:nvSpPr>
          <p:cNvPr id="127" name="Google Shape;127;p5"/>
          <p:cNvSpPr txBox="1">
            <a:spLocks noGrp="1"/>
          </p:cNvSpPr>
          <p:nvPr>
            <p:ph type="body" idx="1"/>
          </p:nvPr>
        </p:nvSpPr>
        <p:spPr>
          <a:xfrm>
            <a:off x="838200" y="1444900"/>
            <a:ext cx="10515600" cy="4351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000"/>
              </a:spcBef>
              <a:spcAft>
                <a:spcPts val="0"/>
              </a:spcAft>
              <a:buSzPts val="3600"/>
              <a:buChar char="•"/>
            </a:pPr>
            <a:r>
              <a:rPr lang="en-CA" sz="3600"/>
              <a:t>Neuroplasticity can happen at any age.</a:t>
            </a:r>
            <a:br>
              <a:rPr lang="en-CA" sz="3600"/>
            </a:br>
            <a:endParaRPr sz="3600"/>
          </a:p>
          <a:p>
            <a:pPr marL="457200" marR="0" lvl="0" indent="-457200" algn="l" rtl="0">
              <a:lnSpc>
                <a:spcPct val="90000"/>
              </a:lnSpc>
              <a:spcBef>
                <a:spcPts val="0"/>
              </a:spcBef>
              <a:spcAft>
                <a:spcPts val="0"/>
              </a:spcAft>
              <a:buSzPts val="3600"/>
              <a:buChar char="•"/>
            </a:pPr>
            <a:r>
              <a:rPr lang="en-CA" sz="3600" b="1"/>
              <a:t>Brain Plasticity</a:t>
            </a:r>
            <a:r>
              <a:rPr lang="en-CA" sz="3600"/>
              <a:t> means that the brain can change and adapt.</a:t>
            </a:r>
            <a:endParaRPr sz="3600"/>
          </a:p>
          <a:p>
            <a:pPr marL="457200" marR="0" lvl="0" indent="-457200" algn="l" rtl="0">
              <a:lnSpc>
                <a:spcPct val="90000"/>
              </a:lnSpc>
              <a:spcBef>
                <a:spcPts val="0"/>
              </a:spcBef>
              <a:spcAft>
                <a:spcPts val="0"/>
              </a:spcAft>
              <a:buSzPts val="3600"/>
              <a:buChar char="•"/>
            </a:pPr>
            <a:r>
              <a:rPr lang="en-CA" sz="3600"/>
              <a:t>This is necessary for learning, remembering, and even shaping your personality. </a:t>
            </a:r>
            <a:r>
              <a:rPr lang="en-CA" sz="3600">
                <a:solidFill>
                  <a:srgbClr val="000000"/>
                </a:solidFill>
              </a:rPr>
              <a:t>It’s part of what makes you, you! </a:t>
            </a:r>
            <a:endParaRPr sz="3600">
              <a:solidFill>
                <a:srgbClr val="000000"/>
              </a:solidFill>
            </a:endParaRPr>
          </a:p>
          <a:p>
            <a:pPr marL="0" marR="0" lvl="0" indent="0" algn="l" rtl="0">
              <a:lnSpc>
                <a:spcPct val="90000"/>
              </a:lnSpc>
              <a:spcBef>
                <a:spcPts val="1000"/>
              </a:spcBef>
              <a:spcAft>
                <a:spcPts val="0"/>
              </a:spcAft>
              <a:buSzPts val="2800"/>
              <a:buNone/>
            </a:pPr>
            <a:endParaRPr/>
          </a:p>
        </p:txBody>
      </p:sp>
      <p:sp>
        <p:nvSpPr>
          <p:cNvPr id="128" name="Google Shape;128;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pic>
        <p:nvPicPr>
          <p:cNvPr id="6" name="Picture 5" descr="A picture containing graphical user interface&#10;&#10;Description automatically generated">
            <a:extLst>
              <a:ext uri="{FF2B5EF4-FFF2-40B4-BE49-F238E27FC236}">
                <a16:creationId xmlns:a16="http://schemas.microsoft.com/office/drawing/2014/main" id="{9BDDDA14-51C5-4E1D-9646-B1ED08A233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ef4b102ffc_0_9"/>
          <p:cNvSpPr txBox="1">
            <a:spLocks noGrp="1"/>
          </p:cNvSpPr>
          <p:nvPr>
            <p:ph type="title"/>
          </p:nvPr>
        </p:nvSpPr>
        <p:spPr>
          <a:xfrm>
            <a:off x="838200" y="32040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5400" b="1">
                <a:solidFill>
                  <a:srgbClr val="3EB2E3"/>
                </a:solidFill>
              </a:rPr>
              <a:t>Brain Plasticity</a:t>
            </a:r>
            <a:endParaRPr sz="5400" b="1">
              <a:solidFill>
                <a:srgbClr val="3EB2E3"/>
              </a:solidFill>
            </a:endParaRPr>
          </a:p>
        </p:txBody>
      </p:sp>
      <p:sp>
        <p:nvSpPr>
          <p:cNvPr id="136" name="Google Shape;136;gef4b102ffc_0_9"/>
          <p:cNvSpPr txBox="1">
            <a:spLocks noGrp="1"/>
          </p:cNvSpPr>
          <p:nvPr>
            <p:ph type="body" idx="1"/>
          </p:nvPr>
        </p:nvSpPr>
        <p:spPr>
          <a:xfrm>
            <a:off x="853200" y="1646100"/>
            <a:ext cx="8942400" cy="4891500"/>
          </a:xfrm>
          <a:prstGeom prst="rect">
            <a:avLst/>
          </a:prstGeom>
          <a:noFill/>
          <a:ln>
            <a:noFill/>
          </a:ln>
        </p:spPr>
        <p:txBody>
          <a:bodyPr spcFirstLastPara="1" wrap="square" lIns="91425" tIns="45700" rIns="91425" bIns="45700" anchor="t" anchorCtr="0">
            <a:noAutofit/>
          </a:bodyPr>
          <a:lstStyle/>
          <a:p>
            <a:pPr marL="609600" lvl="0" indent="-571500" algn="l" rtl="0">
              <a:lnSpc>
                <a:spcPct val="90000"/>
              </a:lnSpc>
              <a:spcBef>
                <a:spcPts val="1000"/>
              </a:spcBef>
              <a:spcAft>
                <a:spcPts val="0"/>
              </a:spcAft>
              <a:buSzPts val="3000"/>
              <a:buChar char="•"/>
            </a:pPr>
            <a:r>
              <a:rPr lang="en-CA"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We have billions of </a:t>
            </a:r>
            <a:r>
              <a:rPr lang="en-CA" sz="36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neurons</a:t>
            </a:r>
            <a:r>
              <a:rPr lang="en-CA"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 (brain cells) in our brain</a:t>
            </a:r>
            <a:endParaRPr sz="3600"/>
          </a:p>
          <a:p>
            <a:pPr marL="609600" lvl="0" indent="-571500" algn="l" rtl="0">
              <a:lnSpc>
                <a:spcPct val="90000"/>
              </a:lnSpc>
              <a:spcBef>
                <a:spcPts val="1000"/>
              </a:spcBef>
              <a:spcAft>
                <a:spcPts val="0"/>
              </a:spcAft>
              <a:buSzPts val="3000"/>
              <a:buChar char="•"/>
            </a:pPr>
            <a:r>
              <a:rPr lang="en-CA" sz="3600" b="1"/>
              <a:t>Neural connections </a:t>
            </a:r>
            <a:r>
              <a:rPr lang="en-CA" sz="3600"/>
              <a:t>are the connections between the neurons</a:t>
            </a:r>
            <a:endParaRPr sz="3600"/>
          </a:p>
          <a:p>
            <a:pPr marL="609600" lvl="0" indent="-571500" algn="l" rtl="0">
              <a:lnSpc>
                <a:spcPct val="90000"/>
              </a:lnSpc>
              <a:spcBef>
                <a:spcPts val="1000"/>
              </a:spcBef>
              <a:spcAft>
                <a:spcPts val="0"/>
              </a:spcAft>
              <a:buSzPts val="3000"/>
              <a:buChar char="•"/>
            </a:pPr>
            <a:r>
              <a:rPr lang="en-CA" sz="3600"/>
              <a:t>These connections are also called </a:t>
            </a:r>
            <a:r>
              <a:rPr lang="en-CA" sz="3600" b="1"/>
              <a:t>synapse</a:t>
            </a:r>
            <a:endParaRPr sz="3600"/>
          </a:p>
          <a:p>
            <a:pPr marL="609600" lvl="0" indent="-571500" algn="l" rtl="0">
              <a:lnSpc>
                <a:spcPct val="90000"/>
              </a:lnSpc>
              <a:spcBef>
                <a:spcPts val="1000"/>
              </a:spcBef>
              <a:spcAft>
                <a:spcPts val="1000"/>
              </a:spcAft>
              <a:buSzPts val="3000"/>
              <a:buChar char="•"/>
            </a:pPr>
            <a:r>
              <a:rPr lang="en-CA" sz="3600"/>
              <a:t>They can be created, changed, or even totally lost, depending on how we use our brain in everyday life. </a:t>
            </a:r>
            <a:endParaRPr sz="3600"/>
          </a:p>
        </p:txBody>
      </p:sp>
      <p:sp>
        <p:nvSpPr>
          <p:cNvPr id="137" name="Google Shape;137;gef4b102ffc_0_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pic>
        <p:nvPicPr>
          <p:cNvPr id="139" name="Google Shape;139;gef4b102ffc_0_9"/>
          <p:cNvPicPr preferRelativeResize="0"/>
          <p:nvPr/>
        </p:nvPicPr>
        <p:blipFill rotWithShape="1">
          <a:blip r:embed="rId3">
            <a:alphaModFix/>
          </a:blip>
          <a:srcRect/>
          <a:stretch/>
        </p:blipFill>
        <p:spPr>
          <a:xfrm rot="8219867">
            <a:off x="8977872" y="4116231"/>
            <a:ext cx="2787120" cy="1277430"/>
          </a:xfrm>
          <a:prstGeom prst="rect">
            <a:avLst/>
          </a:prstGeom>
          <a:noFill/>
          <a:ln>
            <a:noFill/>
          </a:ln>
        </p:spPr>
      </p:pic>
      <p:pic>
        <p:nvPicPr>
          <p:cNvPr id="140" name="Google Shape;140;gef4b102ffc_0_9"/>
          <p:cNvPicPr preferRelativeResize="0"/>
          <p:nvPr/>
        </p:nvPicPr>
        <p:blipFill rotWithShape="1">
          <a:blip r:embed="rId4">
            <a:alphaModFix/>
          </a:blip>
          <a:srcRect/>
          <a:stretch/>
        </p:blipFill>
        <p:spPr>
          <a:xfrm rot="-7179782" flipH="1">
            <a:off x="9155139" y="1562772"/>
            <a:ext cx="2771199" cy="1270133"/>
          </a:xfrm>
          <a:prstGeom prst="rect">
            <a:avLst/>
          </a:prstGeom>
          <a:noFill/>
          <a:ln>
            <a:noFill/>
          </a:ln>
        </p:spPr>
      </p:pic>
      <p:sp>
        <p:nvSpPr>
          <p:cNvPr id="141" name="Google Shape;141;gef4b102ffc_0_9"/>
          <p:cNvSpPr/>
          <p:nvPr/>
        </p:nvSpPr>
        <p:spPr>
          <a:xfrm>
            <a:off x="10504702" y="3429000"/>
            <a:ext cx="355500" cy="2847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42" name="Google Shape;142;gef4b102ffc_0_9"/>
          <p:cNvSpPr txBox="1"/>
          <p:nvPr/>
        </p:nvSpPr>
        <p:spPr>
          <a:xfrm>
            <a:off x="10860258" y="2712202"/>
            <a:ext cx="1248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000" b="0" i="0" u="none" strike="noStrike" cap="none">
                <a:solidFill>
                  <a:srgbClr val="000000"/>
                </a:solidFill>
                <a:latin typeface="Arial"/>
                <a:ea typeface="Arial"/>
                <a:cs typeface="Arial"/>
                <a:sym typeface="Arial"/>
              </a:rPr>
              <a:t>synapse</a:t>
            </a:r>
            <a:endParaRPr/>
          </a:p>
        </p:txBody>
      </p:sp>
      <p:cxnSp>
        <p:nvCxnSpPr>
          <p:cNvPr id="143" name="Google Shape;143;gef4b102ffc_0_9"/>
          <p:cNvCxnSpPr>
            <a:stCxn id="141" idx="3"/>
          </p:cNvCxnSpPr>
          <p:nvPr/>
        </p:nvCxnSpPr>
        <p:spPr>
          <a:xfrm rot="10800000" flipH="1">
            <a:off x="10860202" y="3337350"/>
            <a:ext cx="478500" cy="234000"/>
          </a:xfrm>
          <a:prstGeom prst="straightConnector1">
            <a:avLst/>
          </a:prstGeom>
          <a:noFill/>
          <a:ln w="19050" cap="flat" cmpd="sng">
            <a:solidFill>
              <a:srgbClr val="FF0000"/>
            </a:solidFill>
            <a:prstDash val="solid"/>
            <a:round/>
            <a:headEnd type="none" w="sm" len="sm"/>
            <a:tailEnd type="none" w="sm" len="sm"/>
          </a:ln>
        </p:spPr>
      </p:cxnSp>
      <p:cxnSp>
        <p:nvCxnSpPr>
          <p:cNvPr id="144" name="Google Shape;144;gef4b102ffc_0_9"/>
          <p:cNvCxnSpPr/>
          <p:nvPr/>
        </p:nvCxnSpPr>
        <p:spPr>
          <a:xfrm>
            <a:off x="11336782" y="3060935"/>
            <a:ext cx="0" cy="271200"/>
          </a:xfrm>
          <a:prstGeom prst="straightConnector1">
            <a:avLst/>
          </a:prstGeom>
          <a:noFill/>
          <a:ln w="19050" cap="flat" cmpd="sng">
            <a:solidFill>
              <a:srgbClr val="FF0000"/>
            </a:solidFill>
            <a:prstDash val="solid"/>
            <a:round/>
            <a:headEnd type="none" w="sm" len="sm"/>
            <a:tailEnd type="none" w="sm" len="sm"/>
          </a:ln>
        </p:spPr>
      </p:cxnSp>
      <p:cxnSp>
        <p:nvCxnSpPr>
          <p:cNvPr id="145" name="Google Shape;145;gef4b102ffc_0_9"/>
          <p:cNvCxnSpPr/>
          <p:nvPr/>
        </p:nvCxnSpPr>
        <p:spPr>
          <a:xfrm>
            <a:off x="8590925" y="980500"/>
            <a:ext cx="756300" cy="391800"/>
          </a:xfrm>
          <a:prstGeom prst="curvedConnector3">
            <a:avLst>
              <a:gd name="adj1" fmla="val 50000"/>
            </a:avLst>
          </a:prstGeom>
          <a:noFill/>
          <a:ln w="28575" cap="flat" cmpd="sng">
            <a:solidFill>
              <a:schemeClr val="dk2"/>
            </a:solidFill>
            <a:prstDash val="solid"/>
            <a:round/>
            <a:headEnd type="none" w="med" len="med"/>
            <a:tailEnd type="triangle" w="med" len="med"/>
          </a:ln>
        </p:spPr>
      </p:cxnSp>
      <p:sp>
        <p:nvSpPr>
          <p:cNvPr id="146" name="Google Shape;146;gef4b102ffc_0_9"/>
          <p:cNvSpPr txBox="1"/>
          <p:nvPr/>
        </p:nvSpPr>
        <p:spPr>
          <a:xfrm>
            <a:off x="7342933" y="786902"/>
            <a:ext cx="1248000" cy="400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CA" sz="2000"/>
              <a:t>neuron</a:t>
            </a:r>
            <a:endParaRPr/>
          </a:p>
        </p:txBody>
      </p:sp>
      <p:sp>
        <p:nvSpPr>
          <p:cNvPr id="147" name="Google Shape;147;gef4b102ffc_0_9"/>
          <p:cNvSpPr txBox="1"/>
          <p:nvPr/>
        </p:nvSpPr>
        <p:spPr>
          <a:xfrm>
            <a:off x="10668158" y="5462527"/>
            <a:ext cx="1248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000"/>
              <a:t>neuron</a:t>
            </a:r>
            <a:endParaRPr/>
          </a:p>
        </p:txBody>
      </p:sp>
      <p:cxnSp>
        <p:nvCxnSpPr>
          <p:cNvPr id="148" name="Google Shape;148;gef4b102ffc_0_9"/>
          <p:cNvCxnSpPr>
            <a:stCxn id="147" idx="1"/>
          </p:cNvCxnSpPr>
          <p:nvPr/>
        </p:nvCxnSpPr>
        <p:spPr>
          <a:xfrm rot="10800000">
            <a:off x="10296758" y="4738327"/>
            <a:ext cx="371400" cy="924300"/>
          </a:xfrm>
          <a:prstGeom prst="curvedConnector2">
            <a:avLst/>
          </a:prstGeom>
          <a:noFill/>
          <a:ln w="28575" cap="flat" cmpd="sng">
            <a:solidFill>
              <a:schemeClr val="dk2"/>
            </a:solidFill>
            <a:prstDash val="solid"/>
            <a:round/>
            <a:headEnd type="none" w="med" len="med"/>
            <a:tailEnd type="triangle" w="med" len="med"/>
          </a:ln>
        </p:spPr>
      </p:cxnSp>
      <p:pic>
        <p:nvPicPr>
          <p:cNvPr id="16" name="Picture 15" descr="A picture containing graphical user interface&#10;&#10;Description automatically generated">
            <a:extLst>
              <a:ext uri="{FF2B5EF4-FFF2-40B4-BE49-F238E27FC236}">
                <a16:creationId xmlns:a16="http://schemas.microsoft.com/office/drawing/2014/main" id="{A72657F0-FEEE-40C3-935D-4803A1996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1085775" y="363275"/>
            <a:ext cx="10515600" cy="1325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1400"/>
              <a:buNone/>
            </a:pPr>
            <a:r>
              <a:rPr lang="en-CA" sz="5400" b="1">
                <a:solidFill>
                  <a:srgbClr val="3EB2E3"/>
                </a:solidFill>
              </a:rPr>
              <a:t>Brain Plasticity</a:t>
            </a:r>
            <a:endParaRPr/>
          </a:p>
        </p:txBody>
      </p:sp>
      <p:grpSp>
        <p:nvGrpSpPr>
          <p:cNvPr id="155" name="Google Shape;155;p7"/>
          <p:cNvGrpSpPr/>
          <p:nvPr/>
        </p:nvGrpSpPr>
        <p:grpSpPr>
          <a:xfrm>
            <a:off x="7424273" y="116134"/>
            <a:ext cx="3525286" cy="2149465"/>
            <a:chOff x="7803925" y="376900"/>
            <a:chExt cx="2743200" cy="1659434"/>
          </a:xfrm>
        </p:grpSpPr>
        <p:sp>
          <p:nvSpPr>
            <p:cNvPr id="156" name="Google Shape;156;p7"/>
            <p:cNvSpPr/>
            <p:nvPr/>
          </p:nvSpPr>
          <p:spPr>
            <a:xfrm>
              <a:off x="7803925" y="376900"/>
              <a:ext cx="2743200" cy="1428300"/>
            </a:xfrm>
            <a:prstGeom prst="ellipse">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rot="8548924">
              <a:off x="9593255" y="1509458"/>
              <a:ext cx="206893" cy="517352"/>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7"/>
          <p:cNvSpPr/>
          <p:nvPr/>
        </p:nvSpPr>
        <p:spPr>
          <a:xfrm>
            <a:off x="-703385" y="5251294"/>
            <a:ext cx="13687865" cy="1287606"/>
          </a:xfrm>
          <a:prstGeom prst="rect">
            <a:avLst/>
          </a:prstGeom>
          <a:solidFill>
            <a:srgbClr val="83CB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9" name="Google Shape;159;p7"/>
          <p:cNvSpPr txBox="1">
            <a:spLocks noGrp="1"/>
          </p:cNvSpPr>
          <p:nvPr>
            <p:ph type="body" idx="1"/>
          </p:nvPr>
        </p:nvSpPr>
        <p:spPr>
          <a:xfrm>
            <a:off x="838200" y="1400273"/>
            <a:ext cx="7979400" cy="435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1100"/>
              <a:buFont typeface="Arial"/>
              <a:buNone/>
            </a:pPr>
            <a:r>
              <a:rPr lang="en-CA" sz="2400"/>
              <a:t>Examples:</a:t>
            </a:r>
            <a:endParaRPr sz="2400"/>
          </a:p>
          <a:p>
            <a:pPr marL="457200" lvl="0" indent="-381000" algn="l" rtl="0">
              <a:lnSpc>
                <a:spcPct val="90000"/>
              </a:lnSpc>
              <a:spcBef>
                <a:spcPts val="1000"/>
              </a:spcBef>
              <a:spcAft>
                <a:spcPts val="0"/>
              </a:spcAft>
              <a:buSzPts val="2400"/>
              <a:buChar char="-"/>
            </a:pPr>
            <a:r>
              <a:rPr lang="en-CA" sz="2400"/>
              <a:t>When we learn a </a:t>
            </a:r>
            <a:r>
              <a:rPr lang="en-CA" sz="2400">
                <a:highlight>
                  <a:srgbClr val="A4C2F4"/>
                </a:highlight>
              </a:rPr>
              <a:t>new dance step</a:t>
            </a:r>
            <a:r>
              <a:rPr lang="en-CA" sz="2400"/>
              <a:t>, a change happens in our physical brains.</a:t>
            </a:r>
            <a:endParaRPr/>
          </a:p>
          <a:p>
            <a:pPr marL="76200" lvl="0" indent="0" algn="l" rtl="0">
              <a:lnSpc>
                <a:spcPct val="90000"/>
              </a:lnSpc>
              <a:spcBef>
                <a:spcPts val="1000"/>
              </a:spcBef>
              <a:spcAft>
                <a:spcPts val="0"/>
              </a:spcAft>
              <a:buSzPts val="2400"/>
              <a:buNone/>
            </a:pPr>
            <a:endParaRPr sz="2400"/>
          </a:p>
          <a:p>
            <a:pPr marL="457200" lvl="0" indent="-381000" algn="l" rtl="0">
              <a:lnSpc>
                <a:spcPct val="90000"/>
              </a:lnSpc>
              <a:spcBef>
                <a:spcPts val="0"/>
              </a:spcBef>
              <a:spcAft>
                <a:spcPts val="0"/>
              </a:spcAft>
              <a:buSzPts val="2400"/>
              <a:buChar char="-"/>
            </a:pPr>
            <a:r>
              <a:rPr lang="en-CA" sz="2400"/>
              <a:t>When we </a:t>
            </a:r>
            <a:r>
              <a:rPr lang="en-CA" sz="2400">
                <a:highlight>
                  <a:srgbClr val="EA9999"/>
                </a:highlight>
              </a:rPr>
              <a:t>forget someone’s name,</a:t>
            </a:r>
            <a:r>
              <a:rPr lang="en-CA" sz="2400"/>
              <a:t> it’s because the connections that used to hold this information in our brains </a:t>
            </a:r>
            <a:r>
              <a:rPr lang="en-CA" sz="2400">
                <a:highlight>
                  <a:srgbClr val="EA9999"/>
                </a:highlight>
              </a:rPr>
              <a:t>got weaker</a:t>
            </a:r>
            <a:r>
              <a:rPr lang="en-CA" sz="2400"/>
              <a:t>. </a:t>
            </a:r>
            <a:endParaRPr/>
          </a:p>
        </p:txBody>
      </p:sp>
      <p:sp>
        <p:nvSpPr>
          <p:cNvPr id="160" name="Google Shape;160;p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7</a:t>
            </a:fld>
            <a:endParaRPr/>
          </a:p>
        </p:txBody>
      </p:sp>
      <p:pic>
        <p:nvPicPr>
          <p:cNvPr id="161" name="Google Shape;161;p7" descr="A picture containing lamp, food, drawing, light&#10;&#10;Description automatically generated"/>
          <p:cNvPicPr preferRelativeResize="0"/>
          <p:nvPr/>
        </p:nvPicPr>
        <p:blipFill rotWithShape="1">
          <a:blip r:embed="rId3">
            <a:alphaModFix/>
          </a:blip>
          <a:srcRect l="26951" t="17287" r="27247" b="15955"/>
          <a:stretch/>
        </p:blipFill>
        <p:spPr>
          <a:xfrm rot="887681">
            <a:off x="6472543" y="4260211"/>
            <a:ext cx="1067088" cy="1031950"/>
          </a:xfrm>
          <a:prstGeom prst="rect">
            <a:avLst/>
          </a:prstGeom>
          <a:noFill/>
          <a:ln>
            <a:noFill/>
          </a:ln>
        </p:spPr>
      </p:pic>
      <p:sp>
        <p:nvSpPr>
          <p:cNvPr id="162" name="Google Shape;162;p7"/>
          <p:cNvSpPr txBox="1"/>
          <p:nvPr/>
        </p:nvSpPr>
        <p:spPr>
          <a:xfrm>
            <a:off x="838200" y="5325710"/>
            <a:ext cx="10092397"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CA" sz="3400" b="0" i="0" u="none" strike="noStrike" cap="none">
                <a:solidFill>
                  <a:schemeClr val="dk1"/>
                </a:solidFill>
                <a:latin typeface="Arial"/>
                <a:ea typeface="Arial"/>
                <a:cs typeface="Arial"/>
                <a:sym typeface="Arial"/>
              </a:rPr>
              <a:t>Can you think of an example of brain plasticity in your own life?</a:t>
            </a:r>
            <a:endParaRPr/>
          </a:p>
        </p:txBody>
      </p:sp>
      <p:sp>
        <p:nvSpPr>
          <p:cNvPr id="163" name="Google Shape;163;p7"/>
          <p:cNvSpPr/>
          <p:nvPr/>
        </p:nvSpPr>
        <p:spPr>
          <a:xfrm>
            <a:off x="7675075" y="3589275"/>
            <a:ext cx="1989300" cy="1409400"/>
          </a:xfrm>
          <a:prstGeom prst="wedgeEllipseCallout">
            <a:avLst>
              <a:gd name="adj1" fmla="val -60666"/>
              <a:gd name="adj2" fmla="val 15286"/>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lt1"/>
              </a:highlight>
            </a:endParaRPr>
          </a:p>
        </p:txBody>
      </p:sp>
      <p:sp>
        <p:nvSpPr>
          <p:cNvPr id="164" name="Google Shape;164;p7"/>
          <p:cNvSpPr/>
          <p:nvPr/>
        </p:nvSpPr>
        <p:spPr>
          <a:xfrm>
            <a:off x="7615695" y="402770"/>
            <a:ext cx="1332900" cy="1343700"/>
          </a:xfrm>
          <a:prstGeom prst="ellipse">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9379378" y="399467"/>
            <a:ext cx="1332900" cy="1343700"/>
          </a:xfrm>
          <a:prstGeom prst="ellipse">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7"/>
          <p:cNvCxnSpPr/>
          <p:nvPr/>
        </p:nvCxnSpPr>
        <p:spPr>
          <a:xfrm>
            <a:off x="8948738" y="1071383"/>
            <a:ext cx="430800" cy="3300"/>
          </a:xfrm>
          <a:prstGeom prst="straightConnector1">
            <a:avLst/>
          </a:prstGeom>
          <a:noFill/>
          <a:ln w="28575" cap="flat" cmpd="sng">
            <a:solidFill>
              <a:srgbClr val="3EB2E3"/>
            </a:solidFill>
            <a:prstDash val="solid"/>
            <a:round/>
            <a:headEnd type="none" w="med" len="med"/>
            <a:tailEnd type="triangle" w="med" len="med"/>
          </a:ln>
        </p:spPr>
      </p:cxnSp>
      <p:pic>
        <p:nvPicPr>
          <p:cNvPr id="167" name="Google Shape;167;p7"/>
          <p:cNvPicPr preferRelativeResize="0"/>
          <p:nvPr/>
        </p:nvPicPr>
        <p:blipFill>
          <a:blip r:embed="rId4">
            <a:alphaModFix/>
          </a:blip>
          <a:stretch>
            <a:fillRect/>
          </a:stretch>
        </p:blipFill>
        <p:spPr>
          <a:xfrm rot="1265731">
            <a:off x="7721311" y="702554"/>
            <a:ext cx="455331" cy="596912"/>
          </a:xfrm>
          <a:prstGeom prst="rect">
            <a:avLst/>
          </a:prstGeom>
          <a:noFill/>
          <a:ln>
            <a:noFill/>
          </a:ln>
        </p:spPr>
      </p:pic>
      <p:pic>
        <p:nvPicPr>
          <p:cNvPr id="168" name="Google Shape;168;p7"/>
          <p:cNvPicPr preferRelativeResize="0"/>
          <p:nvPr/>
        </p:nvPicPr>
        <p:blipFill>
          <a:blip r:embed="rId5">
            <a:alphaModFix/>
          </a:blip>
          <a:stretch>
            <a:fillRect/>
          </a:stretch>
        </p:blipFill>
        <p:spPr>
          <a:xfrm rot="-3558359" flipH="1">
            <a:off x="7889815" y="1077229"/>
            <a:ext cx="479146" cy="466798"/>
          </a:xfrm>
          <a:prstGeom prst="rect">
            <a:avLst/>
          </a:prstGeom>
          <a:noFill/>
          <a:ln>
            <a:noFill/>
          </a:ln>
        </p:spPr>
      </p:pic>
      <p:pic>
        <p:nvPicPr>
          <p:cNvPr id="169" name="Google Shape;169;p7"/>
          <p:cNvPicPr preferRelativeResize="0"/>
          <p:nvPr/>
        </p:nvPicPr>
        <p:blipFill>
          <a:blip r:embed="rId5">
            <a:alphaModFix/>
          </a:blip>
          <a:stretch>
            <a:fillRect/>
          </a:stretch>
        </p:blipFill>
        <p:spPr>
          <a:xfrm rot="-3558359" flipH="1">
            <a:off x="9617189" y="1183658"/>
            <a:ext cx="479146" cy="466800"/>
          </a:xfrm>
          <a:prstGeom prst="rect">
            <a:avLst/>
          </a:prstGeom>
          <a:noFill/>
          <a:ln>
            <a:noFill/>
          </a:ln>
        </p:spPr>
      </p:pic>
      <p:pic>
        <p:nvPicPr>
          <p:cNvPr id="170" name="Google Shape;170;p7"/>
          <p:cNvPicPr preferRelativeResize="0"/>
          <p:nvPr/>
        </p:nvPicPr>
        <p:blipFill>
          <a:blip r:embed="rId6">
            <a:alphaModFix/>
          </a:blip>
          <a:stretch>
            <a:fillRect/>
          </a:stretch>
        </p:blipFill>
        <p:spPr>
          <a:xfrm rot="1246485">
            <a:off x="9435140" y="710964"/>
            <a:ext cx="571148" cy="779602"/>
          </a:xfrm>
          <a:prstGeom prst="rect">
            <a:avLst/>
          </a:prstGeom>
          <a:noFill/>
          <a:ln>
            <a:noFill/>
          </a:ln>
        </p:spPr>
      </p:pic>
      <p:pic>
        <p:nvPicPr>
          <p:cNvPr id="171" name="Google Shape;171;p7"/>
          <p:cNvPicPr preferRelativeResize="0"/>
          <p:nvPr/>
        </p:nvPicPr>
        <p:blipFill>
          <a:blip r:embed="rId4">
            <a:alphaModFix/>
          </a:blip>
          <a:stretch>
            <a:fillRect/>
          </a:stretch>
        </p:blipFill>
        <p:spPr>
          <a:xfrm rot="-4201951">
            <a:off x="8307766" y="439483"/>
            <a:ext cx="458074" cy="593339"/>
          </a:xfrm>
          <a:prstGeom prst="rect">
            <a:avLst/>
          </a:prstGeom>
          <a:noFill/>
          <a:ln>
            <a:noFill/>
          </a:ln>
        </p:spPr>
      </p:pic>
      <p:pic>
        <p:nvPicPr>
          <p:cNvPr id="172" name="Google Shape;172;p7"/>
          <p:cNvPicPr preferRelativeResize="0"/>
          <p:nvPr/>
        </p:nvPicPr>
        <p:blipFill>
          <a:blip r:embed="rId4">
            <a:alphaModFix/>
          </a:blip>
          <a:stretch>
            <a:fillRect/>
          </a:stretch>
        </p:blipFill>
        <p:spPr>
          <a:xfrm rot="4292181">
            <a:off x="10005348" y="1114156"/>
            <a:ext cx="458135" cy="593262"/>
          </a:xfrm>
          <a:prstGeom prst="rect">
            <a:avLst/>
          </a:prstGeom>
          <a:noFill/>
          <a:ln>
            <a:noFill/>
          </a:ln>
        </p:spPr>
      </p:pic>
      <p:pic>
        <p:nvPicPr>
          <p:cNvPr id="173" name="Google Shape;173;p7"/>
          <p:cNvPicPr preferRelativeResize="0"/>
          <p:nvPr/>
        </p:nvPicPr>
        <p:blipFill>
          <a:blip r:embed="rId6">
            <a:alphaModFix/>
          </a:blip>
          <a:stretch>
            <a:fillRect/>
          </a:stretch>
        </p:blipFill>
        <p:spPr>
          <a:xfrm rot="-4149723">
            <a:off x="9905793" y="289159"/>
            <a:ext cx="574559" cy="774973"/>
          </a:xfrm>
          <a:prstGeom prst="rect">
            <a:avLst/>
          </a:prstGeom>
          <a:noFill/>
          <a:ln>
            <a:noFill/>
          </a:ln>
        </p:spPr>
      </p:pic>
      <p:pic>
        <p:nvPicPr>
          <p:cNvPr id="174" name="Google Shape;174;p7"/>
          <p:cNvPicPr preferRelativeResize="0"/>
          <p:nvPr/>
        </p:nvPicPr>
        <p:blipFill>
          <a:blip r:embed="rId7">
            <a:alphaModFix/>
          </a:blip>
          <a:stretch>
            <a:fillRect/>
          </a:stretch>
        </p:blipFill>
        <p:spPr>
          <a:xfrm>
            <a:off x="9666572" y="1656375"/>
            <a:ext cx="1904449" cy="3494698"/>
          </a:xfrm>
          <a:prstGeom prst="rect">
            <a:avLst/>
          </a:prstGeom>
          <a:noFill/>
          <a:ln>
            <a:noFill/>
          </a:ln>
        </p:spPr>
      </p:pic>
      <p:pic>
        <p:nvPicPr>
          <p:cNvPr id="175" name="Google Shape;175;p7"/>
          <p:cNvPicPr preferRelativeResize="0"/>
          <p:nvPr/>
        </p:nvPicPr>
        <p:blipFill>
          <a:blip r:embed="rId8">
            <a:alphaModFix/>
          </a:blip>
          <a:stretch>
            <a:fillRect/>
          </a:stretch>
        </p:blipFill>
        <p:spPr>
          <a:xfrm rot="-2700000">
            <a:off x="7925607" y="3459161"/>
            <a:ext cx="1640330" cy="124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a:spLocks noGrp="1"/>
          </p:cNvSpPr>
          <p:nvPr>
            <p:ph type="title"/>
          </p:nvPr>
        </p:nvSpPr>
        <p:spPr>
          <a:xfrm>
            <a:off x="838200" y="2127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4800" b="1">
                <a:solidFill>
                  <a:srgbClr val="3EB2E3"/>
                </a:solidFill>
              </a:rPr>
              <a:t>From Brain Plasticity to Brain Training</a:t>
            </a:r>
            <a:endParaRPr sz="4800" b="1">
              <a:solidFill>
                <a:srgbClr val="3EB2E3"/>
              </a:solidFill>
            </a:endParaRPr>
          </a:p>
        </p:txBody>
      </p:sp>
      <p:sp>
        <p:nvSpPr>
          <p:cNvPr id="182" name="Google Shape;182;p8"/>
          <p:cNvSpPr txBox="1">
            <a:spLocks noGrp="1"/>
          </p:cNvSpPr>
          <p:nvPr>
            <p:ph type="body" idx="1"/>
          </p:nvPr>
        </p:nvSpPr>
        <p:spPr>
          <a:xfrm>
            <a:off x="4467550" y="1690825"/>
            <a:ext cx="6886200" cy="43512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90000"/>
              </a:lnSpc>
              <a:spcBef>
                <a:spcPts val="1000"/>
              </a:spcBef>
              <a:spcAft>
                <a:spcPts val="0"/>
              </a:spcAft>
              <a:buSzPts val="3600"/>
              <a:buChar char="-"/>
            </a:pPr>
            <a:r>
              <a:rPr lang="en-CA" sz="3600"/>
              <a:t>We can take advantage of </a:t>
            </a:r>
            <a:r>
              <a:rPr lang="en-CA" sz="3600" b="1"/>
              <a:t>Brain Plasticity</a:t>
            </a:r>
            <a:r>
              <a:rPr lang="en-CA" sz="3600"/>
              <a:t> to keep our brains active and functional - at any age! </a:t>
            </a:r>
            <a:endParaRPr sz="3600"/>
          </a:p>
          <a:p>
            <a:pPr marL="0" marR="0" lvl="0" indent="0" algn="l" rtl="0">
              <a:lnSpc>
                <a:spcPct val="90000"/>
              </a:lnSpc>
              <a:spcBef>
                <a:spcPts val="1000"/>
              </a:spcBef>
              <a:spcAft>
                <a:spcPts val="0"/>
              </a:spcAft>
              <a:buSzPts val="2800"/>
              <a:buNone/>
            </a:pPr>
            <a:endParaRPr sz="3600"/>
          </a:p>
          <a:p>
            <a:pPr marL="457200" marR="0" lvl="0" indent="-457200" algn="l" rtl="0">
              <a:lnSpc>
                <a:spcPct val="90000"/>
              </a:lnSpc>
              <a:spcBef>
                <a:spcPts val="1000"/>
              </a:spcBef>
              <a:spcAft>
                <a:spcPts val="0"/>
              </a:spcAft>
              <a:buSzPts val="3600"/>
              <a:buChar char="-"/>
            </a:pPr>
            <a:r>
              <a:rPr lang="en-CA" sz="3600"/>
              <a:t>Keeping your brain active is as important as keeping your body active in order to stay healthy. </a:t>
            </a:r>
            <a:endParaRPr sz="3600"/>
          </a:p>
        </p:txBody>
      </p:sp>
      <p:sp>
        <p:nvSpPr>
          <p:cNvPr id="183" name="Google Shape;183;p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185" name="Google Shape;185;p8"/>
          <p:cNvPicPr preferRelativeResize="0"/>
          <p:nvPr/>
        </p:nvPicPr>
        <p:blipFill rotWithShape="1">
          <a:blip r:embed="rId3">
            <a:alphaModFix/>
          </a:blip>
          <a:srcRect/>
          <a:stretch/>
        </p:blipFill>
        <p:spPr>
          <a:xfrm>
            <a:off x="838200" y="1551700"/>
            <a:ext cx="3404875" cy="5306299"/>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A98AC614-9932-4E72-A80E-DAA637CF76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EB2E3"/>
              </a:buClr>
              <a:buSzPts val="1400"/>
              <a:buFont typeface="Calibri"/>
              <a:buNone/>
            </a:pPr>
            <a:r>
              <a:rPr lang="en-CA" sz="4800" b="1">
                <a:solidFill>
                  <a:srgbClr val="3EB2E3"/>
                </a:solidFill>
              </a:rPr>
              <a:t>From Brain Plasticity to Brain Training</a:t>
            </a:r>
            <a:endParaRPr sz="4800" b="1">
              <a:solidFill>
                <a:srgbClr val="3EB2E3"/>
              </a:solidFill>
            </a:endParaRPr>
          </a:p>
        </p:txBody>
      </p:sp>
      <p:sp>
        <p:nvSpPr>
          <p:cNvPr id="192" name="Google Shape;192;p9"/>
          <p:cNvSpPr txBox="1">
            <a:spLocks noGrp="1"/>
          </p:cNvSpPr>
          <p:nvPr>
            <p:ph type="body" idx="1"/>
          </p:nvPr>
        </p:nvSpPr>
        <p:spPr>
          <a:xfrm>
            <a:off x="838200" y="2381750"/>
            <a:ext cx="7152000" cy="28830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SzPts val="3000"/>
              <a:buChar char="-"/>
            </a:pPr>
            <a:r>
              <a:rPr lang="en-CA" sz="3000"/>
              <a:t>The act of ‘training’ our brains is called </a:t>
            </a:r>
            <a:r>
              <a:rPr lang="en-CA" sz="3000" b="1" u="sng"/>
              <a:t>Cognitive Training</a:t>
            </a:r>
            <a:r>
              <a:rPr lang="en-CA" sz="3000"/>
              <a:t> (or </a:t>
            </a:r>
            <a:r>
              <a:rPr lang="en-CA" sz="3000" b="1"/>
              <a:t>Brain Training</a:t>
            </a:r>
            <a:r>
              <a:rPr lang="en-CA" sz="3000"/>
              <a:t>). </a:t>
            </a:r>
            <a:endParaRPr/>
          </a:p>
        </p:txBody>
      </p:sp>
      <p:sp>
        <p:nvSpPr>
          <p:cNvPr id="193" name="Google Shape;193;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SzPts val="1200"/>
              <a:buNone/>
            </a:pPr>
            <a:fld id="{00000000-1234-1234-1234-123412341234}" type="slidenum">
              <a:rPr lang="en-CA" sz="1200" b="0" i="0" u="none" strike="noStrike" cap="none">
                <a:solidFill>
                  <a:srgbClr val="888888"/>
                </a:solidFill>
                <a:latin typeface="Calibri"/>
                <a:ea typeface="Calibri"/>
                <a:cs typeface="Calibri"/>
                <a:sym typeface="Calibri"/>
              </a:rPr>
              <a:t>9</a:t>
            </a:fld>
            <a:endParaRPr sz="1200" b="0" i="0" u="none" strike="noStrike" cap="none">
              <a:solidFill>
                <a:srgbClr val="888888"/>
              </a:solidFill>
              <a:latin typeface="Calibri"/>
              <a:ea typeface="Calibri"/>
              <a:cs typeface="Calibri"/>
              <a:sym typeface="Calibri"/>
            </a:endParaRPr>
          </a:p>
        </p:txBody>
      </p:sp>
      <p:pic>
        <p:nvPicPr>
          <p:cNvPr id="195" name="Google Shape;195;p9"/>
          <p:cNvPicPr preferRelativeResize="0"/>
          <p:nvPr/>
        </p:nvPicPr>
        <p:blipFill>
          <a:blip r:embed="rId3">
            <a:alphaModFix/>
          </a:blip>
          <a:stretch>
            <a:fillRect/>
          </a:stretch>
        </p:blipFill>
        <p:spPr>
          <a:xfrm>
            <a:off x="10036251" y="1418701"/>
            <a:ext cx="1630626" cy="1417251"/>
          </a:xfrm>
          <a:prstGeom prst="rect">
            <a:avLst/>
          </a:prstGeom>
          <a:noFill/>
          <a:ln>
            <a:noFill/>
          </a:ln>
        </p:spPr>
      </p:pic>
      <p:sp>
        <p:nvSpPr>
          <p:cNvPr id="196" name="Google Shape;196;p9"/>
          <p:cNvSpPr txBox="1"/>
          <p:nvPr/>
        </p:nvSpPr>
        <p:spPr>
          <a:xfrm>
            <a:off x="838200" y="4145800"/>
            <a:ext cx="8777400" cy="1015800"/>
          </a:xfrm>
          <a:prstGeom prst="rect">
            <a:avLst/>
          </a:prstGeom>
          <a:noFill/>
          <a:ln>
            <a:noFill/>
          </a:ln>
        </p:spPr>
        <p:txBody>
          <a:bodyPr spcFirstLastPara="1" wrap="square" lIns="91425" tIns="91425" rIns="91425" bIns="91425" anchor="t" anchorCtr="0">
            <a:spAutoFit/>
          </a:bodyPr>
          <a:lstStyle/>
          <a:p>
            <a:pPr marL="457200" lvl="0" indent="-419100" algn="l" rtl="0">
              <a:lnSpc>
                <a:spcPct val="90000"/>
              </a:lnSpc>
              <a:spcBef>
                <a:spcPts val="1000"/>
              </a:spcBef>
              <a:spcAft>
                <a:spcPts val="0"/>
              </a:spcAft>
              <a:buClr>
                <a:schemeClr val="dk1"/>
              </a:buClr>
              <a:buSzPts val="3000"/>
              <a:buChar char="-"/>
            </a:pPr>
            <a:r>
              <a:rPr lang="en-CA" sz="3000">
                <a:solidFill>
                  <a:schemeClr val="dk1"/>
                </a:solidFill>
                <a:latin typeface="Calibri"/>
                <a:ea typeface="Calibri"/>
                <a:cs typeface="Calibri"/>
                <a:sym typeface="Calibri"/>
              </a:rPr>
              <a:t>We can do </a:t>
            </a:r>
            <a:r>
              <a:rPr lang="en-CA" sz="3000" u="sng">
                <a:solidFill>
                  <a:schemeClr val="dk1"/>
                </a:solidFill>
                <a:latin typeface="Calibri"/>
                <a:ea typeface="Calibri"/>
                <a:cs typeface="Calibri"/>
                <a:sym typeface="Calibri"/>
              </a:rPr>
              <a:t>exercises that will put our brains to work </a:t>
            </a:r>
            <a:r>
              <a:rPr lang="en-CA" sz="3000">
                <a:solidFill>
                  <a:schemeClr val="dk1"/>
                </a:solidFill>
                <a:latin typeface="Calibri"/>
                <a:ea typeface="Calibri"/>
                <a:cs typeface="Calibri"/>
                <a:sym typeface="Calibri"/>
              </a:rPr>
              <a:t>in different ways than we’re used to. </a:t>
            </a:r>
            <a:endParaRPr/>
          </a:p>
        </p:txBody>
      </p:sp>
      <p:pic>
        <p:nvPicPr>
          <p:cNvPr id="197" name="Google Shape;197;p9"/>
          <p:cNvPicPr preferRelativeResize="0"/>
          <p:nvPr/>
        </p:nvPicPr>
        <p:blipFill>
          <a:blip r:embed="rId4">
            <a:alphaModFix/>
          </a:blip>
          <a:stretch>
            <a:fillRect/>
          </a:stretch>
        </p:blipFill>
        <p:spPr>
          <a:xfrm>
            <a:off x="7904450" y="2309050"/>
            <a:ext cx="1690702" cy="1756124"/>
          </a:xfrm>
          <a:prstGeom prst="rect">
            <a:avLst/>
          </a:prstGeom>
          <a:noFill/>
          <a:ln>
            <a:noFill/>
          </a:ln>
        </p:spPr>
      </p:pic>
      <p:pic>
        <p:nvPicPr>
          <p:cNvPr id="198" name="Google Shape;198;p9"/>
          <p:cNvPicPr preferRelativeResize="0"/>
          <p:nvPr/>
        </p:nvPicPr>
        <p:blipFill>
          <a:blip r:embed="rId5">
            <a:alphaModFix/>
          </a:blip>
          <a:stretch>
            <a:fillRect/>
          </a:stretch>
        </p:blipFill>
        <p:spPr>
          <a:xfrm>
            <a:off x="9025425" y="4024948"/>
            <a:ext cx="2416049" cy="2015951"/>
          </a:xfrm>
          <a:prstGeom prst="rect">
            <a:avLst/>
          </a:prstGeom>
          <a:noFill/>
          <a:ln>
            <a:noFill/>
          </a:ln>
        </p:spPr>
      </p:pic>
      <p:pic>
        <p:nvPicPr>
          <p:cNvPr id="10" name="Picture 9" descr="A picture containing graphical user interface&#10;&#10;Description automatically generated">
            <a:extLst>
              <a:ext uri="{FF2B5EF4-FFF2-40B4-BE49-F238E27FC236}">
                <a16:creationId xmlns:a16="http://schemas.microsoft.com/office/drawing/2014/main" id="{491C34AE-B897-4E64-BAE8-43C8F03D23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359" y="92035"/>
            <a:ext cx="1878230" cy="7762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3660</Words>
  <Application>Microsoft Office PowerPoint</Application>
  <PresentationFormat>Widescreen</PresentationFormat>
  <Paragraphs>289</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Brain Plasticity and Brain Training </vt:lpstr>
      <vt:lpstr>How do the things you do affect your brain?</vt:lpstr>
      <vt:lpstr>Activity: Ten Different Uses   </vt:lpstr>
      <vt:lpstr>Brain Plasticity</vt:lpstr>
      <vt:lpstr>Why Does Brain Plasticity Matter?</vt:lpstr>
      <vt:lpstr>Brain Plasticity</vt:lpstr>
      <vt:lpstr>Brain Plasticity</vt:lpstr>
      <vt:lpstr>From Brain Plasticity to Brain Training</vt:lpstr>
      <vt:lpstr>From Brain Plasticity to Brain Training</vt:lpstr>
      <vt:lpstr>Remember the activity at  the start of the lesson? </vt:lpstr>
      <vt:lpstr>Let’s train our brains even more!</vt:lpstr>
      <vt:lpstr>Activity 1: Using the Other Hand</vt:lpstr>
      <vt:lpstr>About “Using the Other Hand”</vt:lpstr>
      <vt:lpstr>Activity 2: Guessing Without Sight </vt:lpstr>
      <vt:lpstr>Activity 2: Guessing Without Sight </vt:lpstr>
      <vt:lpstr>About “Guessing Without Sight” </vt:lpstr>
      <vt:lpstr>Activity 3: Drawing a Map </vt:lpstr>
      <vt:lpstr>About “Drawing a Map” </vt:lpstr>
      <vt:lpstr>Bonus! </vt:lpstr>
      <vt:lpstr>What did We Learn Today?</vt:lpstr>
      <vt:lpstr>More things you can do to challenge your brain: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Plasticity and Brain Training </dc:title>
  <cp:lastModifiedBy>Sabine Rannio</cp:lastModifiedBy>
  <cp:revision>1</cp:revision>
  <dcterms:modified xsi:type="dcterms:W3CDTF">2022-08-25T05:27:47Z</dcterms:modified>
</cp:coreProperties>
</file>