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6" r:id="rId3"/>
    <p:sldId id="313" r:id="rId4"/>
    <p:sldId id="312" r:id="rId5"/>
    <p:sldId id="314" r:id="rId6"/>
    <p:sldId id="273" r:id="rId7"/>
    <p:sldId id="287" r:id="rId8"/>
    <p:sldId id="315" r:id="rId9"/>
    <p:sldId id="369" r:id="rId10"/>
  </p:sldIdLst>
  <p:sldSz cx="9144000" cy="6858000" type="screen4x3"/>
  <p:notesSz cx="6858000" cy="9144000"/>
  <p:defaultTextStyle>
    <a:defPPr>
      <a:defRPr lang="en-US"/>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4" algn="l" defTabSz="914382" rtl="0" eaLnBrk="1" latinLnBrk="0" hangingPunct="1">
      <a:defRPr sz="1800" kern="1200">
        <a:solidFill>
          <a:schemeClr val="tx1"/>
        </a:solidFill>
        <a:latin typeface="+mn-lt"/>
        <a:ea typeface="+mn-ea"/>
        <a:cs typeface="+mn-cs"/>
      </a:defRPr>
    </a:lvl5pPr>
    <a:lvl6pPr marL="2285955" algn="l" defTabSz="914382" rtl="0" eaLnBrk="1" latinLnBrk="0" hangingPunct="1">
      <a:defRPr sz="1800" kern="1200">
        <a:solidFill>
          <a:schemeClr val="tx1"/>
        </a:solidFill>
        <a:latin typeface="+mn-lt"/>
        <a:ea typeface="+mn-ea"/>
        <a:cs typeface="+mn-cs"/>
      </a:defRPr>
    </a:lvl6pPr>
    <a:lvl7pPr marL="2743146" algn="l" defTabSz="914382" rtl="0" eaLnBrk="1" latinLnBrk="0" hangingPunct="1">
      <a:defRPr sz="1800" kern="1200">
        <a:solidFill>
          <a:schemeClr val="tx1"/>
        </a:solidFill>
        <a:latin typeface="+mn-lt"/>
        <a:ea typeface="+mn-ea"/>
        <a:cs typeface="+mn-cs"/>
      </a:defRPr>
    </a:lvl7pPr>
    <a:lvl8pPr marL="3200336" algn="l" defTabSz="914382" rtl="0" eaLnBrk="1" latinLnBrk="0" hangingPunct="1">
      <a:defRPr sz="1800" kern="1200">
        <a:solidFill>
          <a:schemeClr val="tx1"/>
        </a:solidFill>
        <a:latin typeface="+mn-lt"/>
        <a:ea typeface="+mn-ea"/>
        <a:cs typeface="+mn-cs"/>
      </a:defRPr>
    </a:lvl8pPr>
    <a:lvl9pPr marL="3657526" algn="l" defTabSz="9143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59"/>
    <a:srgbClr val="F1F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04" autoAdjust="0"/>
    <p:restoredTop sz="56881" autoAdjust="0"/>
  </p:normalViewPr>
  <p:slideViewPr>
    <p:cSldViewPr>
      <p:cViewPr varScale="1">
        <p:scale>
          <a:sx n="44" d="100"/>
          <a:sy n="44" d="100"/>
        </p:scale>
        <p:origin x="2094" y="4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98AE2-1361-46B1-B8C8-F3F3B1C64E24}" type="datetimeFigureOut">
              <a:rPr lang="en-US" smtClean="0"/>
              <a:pPr/>
              <a:t>8/8/2018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604075-5265-4E90-9802-6F1FF2275C31}" type="slidenum">
              <a:rPr lang="en-US" smtClean="0"/>
              <a:pPr/>
              <a:t>‹#›</a:t>
            </a:fld>
            <a:endParaRPr lang="en-US"/>
          </a:p>
        </p:txBody>
      </p:sp>
    </p:spTree>
    <p:extLst>
      <p:ext uri="{BB962C8B-B14F-4D97-AF65-F5344CB8AC3E}">
        <p14:creationId xmlns:p14="http://schemas.microsoft.com/office/powerpoint/2010/main" val="670167507"/>
      </p:ext>
    </p:extLst>
  </p:cSld>
  <p:clrMap bg1="lt1" tx1="dk1" bg2="lt2" tx2="dk2" accent1="accent1" accent2="accent2" accent3="accent3" accent4="accent4" accent5="accent5" accent6="accent6" hlink="hlink" folHlink="folHlink"/>
  <p:notesStyle>
    <a:lvl1pPr marL="0" algn="l" defTabSz="914382" rtl="0" eaLnBrk="1" latinLnBrk="0" hangingPunct="1">
      <a:defRPr sz="1200" kern="1200">
        <a:solidFill>
          <a:schemeClr val="tx1"/>
        </a:solidFill>
        <a:latin typeface="+mn-lt"/>
        <a:ea typeface="+mn-ea"/>
        <a:cs typeface="+mn-cs"/>
      </a:defRPr>
    </a:lvl1pPr>
    <a:lvl2pPr marL="457191" algn="l" defTabSz="914382" rtl="0" eaLnBrk="1" latinLnBrk="0" hangingPunct="1">
      <a:defRPr sz="1200" kern="1200">
        <a:solidFill>
          <a:schemeClr val="tx1"/>
        </a:solidFill>
        <a:latin typeface="+mn-lt"/>
        <a:ea typeface="+mn-ea"/>
        <a:cs typeface="+mn-cs"/>
      </a:defRPr>
    </a:lvl2pPr>
    <a:lvl3pPr marL="914382" algn="l" defTabSz="914382" rtl="0" eaLnBrk="1" latinLnBrk="0" hangingPunct="1">
      <a:defRPr sz="1200" kern="1200">
        <a:solidFill>
          <a:schemeClr val="tx1"/>
        </a:solidFill>
        <a:latin typeface="+mn-lt"/>
        <a:ea typeface="+mn-ea"/>
        <a:cs typeface="+mn-cs"/>
      </a:defRPr>
    </a:lvl3pPr>
    <a:lvl4pPr marL="1371573" algn="l" defTabSz="914382" rtl="0" eaLnBrk="1" latinLnBrk="0" hangingPunct="1">
      <a:defRPr sz="1200" kern="1200">
        <a:solidFill>
          <a:schemeClr val="tx1"/>
        </a:solidFill>
        <a:latin typeface="+mn-lt"/>
        <a:ea typeface="+mn-ea"/>
        <a:cs typeface="+mn-cs"/>
      </a:defRPr>
    </a:lvl4pPr>
    <a:lvl5pPr marL="1828764" algn="l" defTabSz="914382" rtl="0" eaLnBrk="1" latinLnBrk="0" hangingPunct="1">
      <a:defRPr sz="1200" kern="1200">
        <a:solidFill>
          <a:schemeClr val="tx1"/>
        </a:solidFill>
        <a:latin typeface="+mn-lt"/>
        <a:ea typeface="+mn-ea"/>
        <a:cs typeface="+mn-cs"/>
      </a:defRPr>
    </a:lvl5pPr>
    <a:lvl6pPr marL="2285955" algn="l" defTabSz="914382" rtl="0" eaLnBrk="1" latinLnBrk="0" hangingPunct="1">
      <a:defRPr sz="1200" kern="1200">
        <a:solidFill>
          <a:schemeClr val="tx1"/>
        </a:solidFill>
        <a:latin typeface="+mn-lt"/>
        <a:ea typeface="+mn-ea"/>
        <a:cs typeface="+mn-cs"/>
      </a:defRPr>
    </a:lvl6pPr>
    <a:lvl7pPr marL="2743146" algn="l" defTabSz="914382" rtl="0" eaLnBrk="1" latinLnBrk="0" hangingPunct="1">
      <a:defRPr sz="1200" kern="1200">
        <a:solidFill>
          <a:schemeClr val="tx1"/>
        </a:solidFill>
        <a:latin typeface="+mn-lt"/>
        <a:ea typeface="+mn-ea"/>
        <a:cs typeface="+mn-cs"/>
      </a:defRPr>
    </a:lvl7pPr>
    <a:lvl8pPr marL="3200336" algn="l" defTabSz="914382" rtl="0" eaLnBrk="1" latinLnBrk="0" hangingPunct="1">
      <a:defRPr sz="1200" kern="1200">
        <a:solidFill>
          <a:schemeClr val="tx1"/>
        </a:solidFill>
        <a:latin typeface="+mn-lt"/>
        <a:ea typeface="+mn-ea"/>
        <a:cs typeface="+mn-cs"/>
      </a:defRPr>
    </a:lvl8pPr>
    <a:lvl9pPr marL="3657526" algn="l" defTabSz="9143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google.com/forms/d/e/1FAIpQLSfVCDBSazX3cU2p74qy0y2dJhKTxkdYKCJupw_qHdDyg_zsew/viewform?usp=sf_lin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fr-FR" sz="1200" b="1" i="0" kern="1200" noProof="0" dirty="0">
                <a:solidFill>
                  <a:schemeClr val="tx1"/>
                </a:solidFill>
                <a:effectLst/>
                <a:latin typeface="+mn-lt"/>
                <a:ea typeface="+mn-ea"/>
                <a:cs typeface="+mn-cs"/>
              </a:rPr>
              <a:t>Objectifs</a:t>
            </a:r>
            <a:r>
              <a:rPr lang="fr-FR" sz="1200" b="1" i="0" kern="1200" baseline="0" noProof="0" dirty="0">
                <a:solidFill>
                  <a:schemeClr val="tx1"/>
                </a:solidFill>
                <a:effectLst/>
                <a:latin typeface="+mn-lt"/>
                <a:ea typeface="+mn-ea"/>
                <a:cs typeface="+mn-cs"/>
              </a:rPr>
              <a:t> de la présentation</a:t>
            </a:r>
            <a:r>
              <a:rPr lang="fr-FR" sz="1200" b="1" i="0" kern="1200" noProof="0" dirty="0">
                <a:solidFill>
                  <a:schemeClr val="tx1"/>
                </a:solidFill>
                <a:effectLst/>
                <a:latin typeface="+mn-lt"/>
                <a:ea typeface="+mn-ea"/>
                <a:cs typeface="+mn-cs"/>
              </a:rPr>
              <a:t>:</a:t>
            </a:r>
            <a:endParaRPr lang="fr-FR" sz="1200" i="0" kern="1200" noProof="0" dirty="0">
              <a:solidFill>
                <a:schemeClr val="tx1"/>
              </a:solidFill>
              <a:effectLst/>
              <a:latin typeface="+mn-lt"/>
              <a:ea typeface="+mn-ea"/>
              <a:cs typeface="+mn-cs"/>
            </a:endParaRPr>
          </a:p>
          <a:p>
            <a:pPr marL="171450" lvl="0" indent="-171450">
              <a:buFont typeface="Lucida Grande"/>
              <a:buChar char="-"/>
            </a:pPr>
            <a:r>
              <a:rPr lang="fr-FR" sz="1200" kern="1200" noProof="0" dirty="0">
                <a:solidFill>
                  <a:schemeClr val="tx1"/>
                </a:solidFill>
                <a:effectLst/>
                <a:latin typeface="+mn-lt"/>
                <a:ea typeface="+mn-ea"/>
                <a:cs typeface="+mn-cs"/>
              </a:rPr>
              <a:t>Il faut savoir que le cerveau est composé de cellules.</a:t>
            </a:r>
          </a:p>
          <a:p>
            <a:pPr marL="171450" lvl="0" indent="-171450">
              <a:buFont typeface="Lucida Grande"/>
              <a:buChar char="-"/>
            </a:pPr>
            <a:r>
              <a:rPr lang="fr-FR" sz="1200" kern="1200" noProof="0" dirty="0">
                <a:solidFill>
                  <a:schemeClr val="tx1"/>
                </a:solidFill>
                <a:effectLst/>
                <a:latin typeface="+mn-lt"/>
                <a:ea typeface="+mn-ea"/>
                <a:cs typeface="+mn-cs"/>
              </a:rPr>
              <a:t>Il</a:t>
            </a:r>
            <a:r>
              <a:rPr lang="fr-FR" sz="1200" kern="1200" baseline="0" noProof="0" dirty="0">
                <a:solidFill>
                  <a:schemeClr val="tx1"/>
                </a:solidFill>
                <a:effectLst/>
                <a:latin typeface="+mn-lt"/>
                <a:ea typeface="+mn-ea"/>
                <a:cs typeface="+mn-cs"/>
              </a:rPr>
              <a:t> faut savoir qu’il existe différents types de cellule</a:t>
            </a:r>
            <a:r>
              <a:rPr lang="fr-FR" sz="1200" kern="1200" noProof="0" dirty="0">
                <a:solidFill>
                  <a:schemeClr val="tx1"/>
                </a:solidFill>
                <a:effectLst/>
                <a:latin typeface="+mn-lt"/>
                <a:ea typeface="+mn-ea"/>
                <a:cs typeface="+mn-cs"/>
              </a:rPr>
              <a:t>s. (Pendant</a:t>
            </a:r>
            <a:r>
              <a:rPr lang="fr-FR" sz="1200" kern="1200" baseline="0" noProof="0" dirty="0">
                <a:solidFill>
                  <a:schemeClr val="tx1"/>
                </a:solidFill>
                <a:effectLst/>
                <a:latin typeface="+mn-lt"/>
                <a:ea typeface="+mn-ea"/>
                <a:cs typeface="+mn-cs"/>
              </a:rPr>
              <a:t> que vous introduisez les noms </a:t>
            </a:r>
            <a:r>
              <a:rPr lang="fr-FR" sz="1200" kern="1200" noProof="0" dirty="0">
                <a:solidFill>
                  <a:schemeClr val="tx1"/>
                </a:solidFill>
                <a:effectLst/>
                <a:latin typeface="+mn-lt"/>
                <a:ea typeface="+mn-ea"/>
                <a:cs typeface="+mn-cs"/>
              </a:rPr>
              <a:t>/</a:t>
            </a:r>
            <a:r>
              <a:rPr lang="fr-FR" sz="1200" kern="1200" baseline="0" noProof="0" dirty="0">
                <a:solidFill>
                  <a:schemeClr val="tx1"/>
                </a:solidFill>
                <a:effectLst/>
                <a:latin typeface="+mn-lt"/>
                <a:ea typeface="+mn-ea"/>
                <a:cs typeface="+mn-cs"/>
              </a:rPr>
              <a:t>fonctions  spécifiques, ne vous attardez pas dessus, mais vous devriez accentuer sur le fait que toutes les cellules ne sont pas les mêmes, et que chacune d’elle a une fonction spécifique) </a:t>
            </a:r>
          </a:p>
          <a:p>
            <a:pPr marL="171450" lvl="0" indent="-171450">
              <a:buFont typeface="Lucida Grande"/>
              <a:buChar char="-"/>
            </a:pPr>
            <a:r>
              <a:rPr lang="fr-FR" sz="1200" kern="1200" baseline="0" noProof="0" dirty="0">
                <a:solidFill>
                  <a:schemeClr val="tx1"/>
                </a:solidFill>
                <a:effectLst/>
                <a:latin typeface="+mn-lt"/>
                <a:ea typeface="+mn-ea"/>
                <a:cs typeface="+mn-cs"/>
              </a:rPr>
              <a:t>Introduisez le concept que les neurones envoient des signaux à notre cerveau et notre corps. </a:t>
            </a:r>
          </a:p>
          <a:p>
            <a:pPr marL="171450" lvl="0" indent="-171450">
              <a:buFont typeface="Lucida Grande"/>
              <a:buChar char="-"/>
            </a:pPr>
            <a:r>
              <a:rPr lang="fr-FR" sz="1200" kern="1200" noProof="0" dirty="0">
                <a:solidFill>
                  <a:schemeClr val="tx1"/>
                </a:solidFill>
                <a:effectLst/>
                <a:latin typeface="+mn-lt"/>
                <a:ea typeface="+mn-ea"/>
                <a:cs typeface="+mn-cs"/>
              </a:rPr>
              <a:t>Faire</a:t>
            </a:r>
            <a:r>
              <a:rPr lang="fr-FR" sz="1200" kern="1200" baseline="0" noProof="0" dirty="0">
                <a:solidFill>
                  <a:schemeClr val="tx1"/>
                </a:solidFill>
                <a:effectLst/>
                <a:latin typeface="+mn-lt"/>
                <a:ea typeface="+mn-ea"/>
                <a:cs typeface="+mn-cs"/>
              </a:rPr>
              <a:t> comprendre que les cellules sont petites, et que l’on ne peut pas les voir de nos propres yeux. </a:t>
            </a:r>
          </a:p>
          <a:p>
            <a:pPr marL="171450" lvl="0" indent="-171450">
              <a:buFont typeface="Lucida Grande"/>
              <a:buChar char="-"/>
            </a:pPr>
            <a:r>
              <a:rPr lang="fr-FR" sz="1200" kern="1200" baseline="0" noProof="0" dirty="0">
                <a:solidFill>
                  <a:schemeClr val="tx1"/>
                </a:solidFill>
                <a:effectLst/>
                <a:latin typeface="+mn-lt"/>
                <a:ea typeface="+mn-ea"/>
                <a:cs typeface="+mn-cs"/>
              </a:rPr>
              <a:t>Introduire le microscope comme un outil utilisé par les scientifiques en neurosciences pour observer les cellules. </a:t>
            </a:r>
          </a:p>
          <a:p>
            <a:endParaRPr lang="fr-FR" sz="1200" kern="1200" noProof="0" dirty="0">
              <a:solidFill>
                <a:schemeClr val="tx1"/>
              </a:solidFill>
              <a:effectLst/>
              <a:latin typeface="+mn-lt"/>
              <a:ea typeface="+mn-ea"/>
              <a:cs typeface="+mn-cs"/>
            </a:endParaRPr>
          </a:p>
          <a:p>
            <a:r>
              <a:rPr lang="fr-FR" sz="1200" b="1" i="0" kern="1200" noProof="0" dirty="0">
                <a:solidFill>
                  <a:schemeClr val="tx1"/>
                </a:solidFill>
                <a:effectLst/>
                <a:latin typeface="+mn-lt"/>
                <a:ea typeface="+mn-ea"/>
                <a:cs typeface="+mn-cs"/>
              </a:rPr>
              <a:t> Astuces pour le temps </a:t>
            </a:r>
          </a:p>
          <a:p>
            <a:r>
              <a:rPr lang="fr-FR" sz="1200" kern="1200" noProof="0" dirty="0">
                <a:solidFill>
                  <a:schemeClr val="tx1"/>
                </a:solidFill>
                <a:effectLst/>
                <a:latin typeface="+mn-lt"/>
                <a:ea typeface="+mn-ea"/>
                <a:cs typeface="+mn-cs"/>
              </a:rPr>
              <a:t>Si vous manquez</a:t>
            </a:r>
            <a:r>
              <a:rPr lang="fr-FR" sz="1200" kern="1200" baseline="0" noProof="0" dirty="0">
                <a:solidFill>
                  <a:schemeClr val="tx1"/>
                </a:solidFill>
                <a:effectLst/>
                <a:latin typeface="+mn-lt"/>
                <a:ea typeface="+mn-ea"/>
                <a:cs typeface="+mn-cs"/>
              </a:rPr>
              <a:t> de temps, vous pouvez raccourcir la présentation en coupant la description détaillée des types de cellules, et en gardant seulement celle des neurones. </a:t>
            </a:r>
          </a:p>
          <a:p>
            <a:r>
              <a:rPr lang="fr-FR" sz="1200" i="0" kern="1200" noProof="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Si vous n’avez pas présenté  l’activité « De quoi le cerveau est constitué?», passez plus de temps sur les diapositives « REVUE » antérieures.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Un autre bon exemple de réseaux neuronaux sont les médias sociaux comme Facebook. Si vous avez 4 amis sur Facebook et que chacun de ces amis ont 4 amis, alors vous êtes connectés indirectement à 16 personnes  et directement à 4. Donc si vous partagez une photo sur le mur de chacun de vos amis, vous atteindrez une 20ène de personne avec cette photo. C’est ainsi que le neurone en active pleins d’autres! </a:t>
            </a:r>
            <a:endParaRPr lang="en-CA" sz="1200" kern="1200">
              <a:solidFill>
                <a:schemeClr val="tx1"/>
              </a:solidFill>
              <a:effectLst/>
              <a:latin typeface="+mn-lt"/>
              <a:ea typeface="+mn-ea"/>
              <a:cs typeface="+mn-cs"/>
            </a:endParaRPr>
          </a:p>
          <a:p>
            <a:endParaRPr lang="fr-FR" sz="1200" i="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604075-5265-4E90-9802-6F1FF2275C31}" type="slidenum">
              <a:rPr lang="en-US" smtClean="0"/>
              <a:pPr/>
              <a:t>1</a:t>
            </a:fld>
            <a:endParaRPr lang="en-US"/>
          </a:p>
        </p:txBody>
      </p:sp>
    </p:spTree>
    <p:extLst>
      <p:ext uri="{BB962C8B-B14F-4D97-AF65-F5344CB8AC3E}">
        <p14:creationId xmlns:p14="http://schemas.microsoft.com/office/powerpoint/2010/main" val="1517855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1" kern="1200" noProof="0" dirty="0">
                <a:solidFill>
                  <a:schemeClr val="tx1"/>
                </a:solidFill>
                <a:effectLst/>
                <a:latin typeface="+mn-lt"/>
                <a:ea typeface="+mn-ea"/>
                <a:cs typeface="+mn-cs"/>
              </a:rPr>
              <a:t>Diapositive 2: </a:t>
            </a:r>
            <a:r>
              <a:rPr lang="fr-FR" sz="1200" b="0" kern="1200" noProof="0" dirty="0">
                <a:solidFill>
                  <a:schemeClr val="tx1"/>
                </a:solidFill>
                <a:effectLst/>
                <a:latin typeface="+mn-lt"/>
                <a:ea typeface="+mn-ea"/>
                <a:cs typeface="+mn-cs"/>
              </a:rPr>
              <a:t>Revue</a:t>
            </a:r>
            <a:r>
              <a:rPr lang="fr-FR" sz="1200" b="0" kern="1200" baseline="0" noProof="0" dirty="0">
                <a:solidFill>
                  <a:schemeClr val="tx1"/>
                </a:solidFill>
                <a:effectLst/>
                <a:latin typeface="+mn-lt"/>
                <a:ea typeface="+mn-ea"/>
                <a:cs typeface="+mn-cs"/>
              </a:rPr>
              <a:t> de l’activité</a:t>
            </a:r>
            <a:r>
              <a:rPr lang="fr-FR" sz="1200" b="0" kern="1200" noProof="0" dirty="0">
                <a:solidFill>
                  <a:schemeClr val="tx1"/>
                </a:solidFill>
                <a:effectLst/>
                <a:latin typeface="+mn-lt"/>
                <a:ea typeface="+mn-ea"/>
                <a:cs typeface="+mn-cs"/>
              </a:rPr>
              <a:t> </a:t>
            </a:r>
            <a:r>
              <a:rPr lang="fr-FR" sz="1200" b="0" kern="1200" baseline="0" noProof="0" dirty="0">
                <a:solidFill>
                  <a:schemeClr val="tx1"/>
                </a:solidFill>
                <a:effectLst/>
                <a:latin typeface="+mn-lt"/>
                <a:ea typeface="+mn-ea"/>
                <a:cs typeface="+mn-cs"/>
              </a:rPr>
              <a:t>“De quoi le cerveau est constitué ?” </a:t>
            </a:r>
            <a:endParaRPr lang="fr-FR" sz="1200" b="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 </a:t>
            </a:r>
          </a:p>
          <a:p>
            <a:pPr lvl="0"/>
            <a:r>
              <a:rPr lang="fr-FR" sz="1200" kern="1200" noProof="0" dirty="0">
                <a:solidFill>
                  <a:schemeClr val="tx1"/>
                </a:solidFill>
                <a:effectLst/>
                <a:latin typeface="+mn-lt"/>
                <a:ea typeface="+mn-ea"/>
                <a:cs typeface="+mn-cs"/>
              </a:rPr>
              <a:t>Ceci est un schéma d’un neurone.  Ce qui le distingue des autres cellules,</a:t>
            </a:r>
            <a:r>
              <a:rPr lang="fr-FR" sz="1200" kern="1200" baseline="0" noProof="0" dirty="0">
                <a:solidFill>
                  <a:schemeClr val="tx1"/>
                </a:solidFill>
                <a:effectLst/>
                <a:latin typeface="+mn-lt"/>
                <a:ea typeface="+mn-ea"/>
                <a:cs typeface="+mn-cs"/>
              </a:rPr>
              <a:t> ce sont ces longs procès (bras) qui sont utilisés pour communiquer avec les autres neurones et transmettre l’information le long du corps. </a:t>
            </a:r>
          </a:p>
          <a:p>
            <a:pPr lvl="0"/>
            <a:r>
              <a:rPr lang="fr-FR" sz="1200" kern="1200" baseline="0" noProof="0" dirty="0">
                <a:solidFill>
                  <a:schemeClr val="tx1"/>
                </a:solidFill>
                <a:effectLst/>
                <a:latin typeface="+mn-lt"/>
                <a:ea typeface="+mn-ea"/>
                <a:cs typeface="+mn-cs"/>
              </a:rPr>
              <a:t>Décrivez les 3 principales partie du neurone : le corps cellulaire, les dendrites et l’axone. Vous pouvez le mentionner une deuxième fois tout en les pointant,  en le répétant à voix haute avec les étudiants. </a:t>
            </a:r>
          </a:p>
          <a:p>
            <a:pPr marL="0" marR="0" lvl="0" indent="0" algn="l" defTabSz="914382" rtl="0" eaLnBrk="1" fontAlgn="auto" latinLnBrk="0" hangingPunct="1">
              <a:lnSpc>
                <a:spcPct val="100000"/>
              </a:lnSpc>
              <a:spcBef>
                <a:spcPts val="0"/>
              </a:spcBef>
              <a:spcAft>
                <a:spcPts val="0"/>
              </a:spcAft>
              <a:buClrTx/>
              <a:buSzTx/>
              <a:buFontTx/>
              <a:buNone/>
              <a:tabLst/>
              <a:defRPr/>
            </a:pPr>
            <a:r>
              <a:rPr lang="fr-FR" sz="1200" kern="1200" noProof="0" dirty="0">
                <a:solidFill>
                  <a:schemeClr val="tx1"/>
                </a:solidFill>
                <a:effectLst/>
                <a:latin typeface="+mn-lt"/>
                <a:ea typeface="+mn-ea"/>
                <a:cs typeface="+mn-cs"/>
              </a:rPr>
              <a:t>Vous devriez</a:t>
            </a:r>
            <a:r>
              <a:rPr lang="fr-FR" sz="1200" kern="1200" baseline="0" noProof="0" dirty="0">
                <a:solidFill>
                  <a:schemeClr val="tx1"/>
                </a:solidFill>
                <a:effectLst/>
                <a:latin typeface="+mn-lt"/>
                <a:ea typeface="+mn-ea"/>
                <a:cs typeface="+mn-cs"/>
              </a:rPr>
              <a:t> également utiliser des gestes de la main pour décrire les différentes parties du neurone. Ex: mettre les mains dans les airs et gesticuler les doigts pour les “dendrites” ( qui reçoivent l’information), ramener les mains près du corps et faire des mouvements cycliques pour les “ corps cellulaires”( qui traite l’information) et puis ramener les main en arrière pour les axones ( qui envoie l’information) </a:t>
            </a:r>
            <a:endParaRPr lang="fr-FR" sz="1200" kern="1200" noProof="0" dirty="0">
              <a:solidFill>
                <a:schemeClr val="tx1"/>
              </a:solidFill>
              <a:effectLst/>
              <a:latin typeface="+mn-lt"/>
              <a:ea typeface="+mn-ea"/>
              <a:cs typeface="+mn-cs"/>
            </a:endParaRPr>
          </a:p>
          <a:p>
            <a:pPr marL="0" marR="0" lvl="0" indent="0" algn="l" defTabSz="914382" rtl="0" eaLnBrk="1" fontAlgn="auto" latinLnBrk="0" hangingPunct="1">
              <a:lnSpc>
                <a:spcPct val="100000"/>
              </a:lnSpc>
              <a:spcBef>
                <a:spcPts val="0"/>
              </a:spcBef>
              <a:spcAft>
                <a:spcPts val="0"/>
              </a:spcAft>
              <a:buClrTx/>
              <a:buSzTx/>
              <a:buFontTx/>
              <a:buNone/>
              <a:tabLst/>
              <a:defRPr/>
            </a:pPr>
            <a:endParaRPr lang="fr-FR" sz="1200" kern="1200" noProof="0" dirty="0">
              <a:solidFill>
                <a:schemeClr val="tx1"/>
              </a:solidFill>
              <a:effectLst/>
              <a:latin typeface="+mn-lt"/>
              <a:ea typeface="+mn-ea"/>
              <a:cs typeface="+mn-cs"/>
            </a:endParaRPr>
          </a:p>
          <a:p>
            <a:endParaRPr lang="fr-FR" noProof="0" dirty="0"/>
          </a:p>
        </p:txBody>
      </p:sp>
      <p:sp>
        <p:nvSpPr>
          <p:cNvPr id="4" name="Slide Number Placeholder 3"/>
          <p:cNvSpPr>
            <a:spLocks noGrp="1"/>
          </p:cNvSpPr>
          <p:nvPr>
            <p:ph type="sldNum" sz="quarter" idx="10"/>
          </p:nvPr>
        </p:nvSpPr>
        <p:spPr/>
        <p:txBody>
          <a:bodyPr/>
          <a:lstStyle/>
          <a:p>
            <a:fld id="{C3604075-5265-4E90-9802-6F1FF2275C31}" type="slidenum">
              <a:rPr lang="en-US" smtClean="0"/>
              <a:pPr/>
              <a:t>2</a:t>
            </a:fld>
            <a:endParaRPr lang="en-US"/>
          </a:p>
        </p:txBody>
      </p:sp>
    </p:spTree>
    <p:extLst>
      <p:ext uri="{BB962C8B-B14F-4D97-AF65-F5344CB8AC3E}">
        <p14:creationId xmlns:p14="http://schemas.microsoft.com/office/powerpoint/2010/main" val="148307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a:noFill/>
          <a:ln/>
        </p:spPr>
        <p:txBody>
          <a:bodyPr/>
          <a:lstStyle/>
          <a:p>
            <a:r>
              <a:rPr lang="fr-FR" sz="1200" b="1" kern="1200" noProof="0" dirty="0">
                <a:solidFill>
                  <a:schemeClr val="tx1"/>
                </a:solidFill>
                <a:effectLst/>
                <a:latin typeface="+mn-lt"/>
                <a:ea typeface="+mn-ea"/>
                <a:cs typeface="+mn-cs"/>
              </a:rPr>
              <a:t>Diapositive 3: </a:t>
            </a:r>
            <a:r>
              <a:rPr lang="fr-FR" sz="1200" kern="1200" noProof="0" dirty="0">
                <a:solidFill>
                  <a:schemeClr val="tx1"/>
                </a:solidFill>
                <a:effectLst/>
                <a:latin typeface="+mn-lt"/>
                <a:ea typeface="+mn-ea"/>
                <a:cs typeface="+mn-cs"/>
              </a:rPr>
              <a:t> </a:t>
            </a:r>
            <a:r>
              <a:rPr lang="fr-FR" sz="1200" b="0" kern="1200" noProof="0" dirty="0">
                <a:solidFill>
                  <a:schemeClr val="tx1"/>
                </a:solidFill>
                <a:effectLst/>
                <a:latin typeface="+mn-lt"/>
                <a:ea typeface="+mn-ea"/>
                <a:cs typeface="+mn-cs"/>
              </a:rPr>
              <a:t>Revue de la fonction des neurones </a:t>
            </a: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Les neurones sont le système de câblage du cerveau.</a:t>
            </a:r>
            <a:r>
              <a:rPr lang="fr-FR" sz="1200" kern="1200" baseline="0" noProof="0" dirty="0">
                <a:solidFill>
                  <a:schemeClr val="tx1"/>
                </a:solidFill>
                <a:effectLst/>
                <a:latin typeface="+mn-lt"/>
                <a:ea typeface="+mn-ea"/>
                <a:cs typeface="+mn-cs"/>
              </a:rPr>
              <a:t> Ils communiquent en envoyant les signaux aux uns et aux autres. Ces signaux sont ce qui nous permettent de faire des activités tels que la marche, la vue, la pensée, et écouter. </a:t>
            </a:r>
            <a:endParaRPr lang="fr-FR" sz="1200" kern="1200" noProof="0" dirty="0">
              <a:solidFill>
                <a:schemeClr val="tx1"/>
              </a:solidFill>
              <a:effectLst/>
              <a:latin typeface="+mn-lt"/>
              <a:ea typeface="+mn-ea"/>
              <a:cs typeface="+mn-cs"/>
            </a:endParaRPr>
          </a:p>
          <a:p>
            <a:pPr lvl="0"/>
            <a:r>
              <a:rPr lang="fr-FR" sz="1200" kern="1200" noProof="0" dirty="0">
                <a:solidFill>
                  <a:schemeClr val="tx1"/>
                </a:solidFill>
                <a:effectLst/>
                <a:latin typeface="+mn-lt"/>
                <a:ea typeface="+mn-ea"/>
                <a:cs typeface="+mn-cs"/>
              </a:rPr>
              <a:t>Un neurone peut se connecter à</a:t>
            </a:r>
            <a:r>
              <a:rPr lang="fr-FR" sz="1200" kern="1200" baseline="0" noProof="0" dirty="0">
                <a:solidFill>
                  <a:schemeClr val="tx1"/>
                </a:solidFill>
                <a:effectLst/>
                <a:latin typeface="+mn-lt"/>
                <a:ea typeface="+mn-ea"/>
                <a:cs typeface="+mn-cs"/>
              </a:rPr>
              <a:t> plusieurs autres neurones formant ainsi ce qu’on appelle un réseau. </a:t>
            </a:r>
            <a:endParaRPr lang="fr-FR" sz="1200" kern="1200" noProof="0" dirty="0">
              <a:solidFill>
                <a:schemeClr val="tx1"/>
              </a:solidFill>
              <a:effectLst/>
              <a:latin typeface="+mn-lt"/>
              <a:ea typeface="+mn-ea"/>
              <a:cs typeface="+mn-cs"/>
            </a:endParaRPr>
          </a:p>
          <a:p>
            <a:pPr lvl="0"/>
            <a:r>
              <a:rPr lang="fr-FR" sz="1200" kern="1200" noProof="0" dirty="0">
                <a:solidFill>
                  <a:schemeClr val="tx1"/>
                </a:solidFill>
                <a:effectLst/>
                <a:latin typeface="+mn-lt"/>
                <a:ea typeface="+mn-ea"/>
                <a:cs typeface="+mn-cs"/>
              </a:rPr>
              <a:t>Le cerveau a environ</a:t>
            </a:r>
            <a:r>
              <a:rPr lang="fr-FR" sz="1200" kern="1200" baseline="0" noProof="0" dirty="0">
                <a:solidFill>
                  <a:schemeClr val="tx1"/>
                </a:solidFill>
                <a:effectLst/>
                <a:latin typeface="+mn-lt"/>
                <a:ea typeface="+mn-ea"/>
                <a:cs typeface="+mn-cs"/>
              </a:rPr>
              <a:t> 100 billion de neurones. Si ils étaient tous alignés, cela ferait une distance de 1000km, qui peut être parcourus en 200heures (soit 8,3jours) de marche. </a:t>
            </a:r>
          </a:p>
          <a:p>
            <a:pPr lvl="0"/>
            <a:r>
              <a:rPr lang="fr-FR" sz="1200" kern="1200" baseline="0" noProof="0" dirty="0">
                <a:solidFill>
                  <a:schemeClr val="tx1"/>
                </a:solidFill>
                <a:effectLst/>
                <a:latin typeface="+mn-lt"/>
                <a:ea typeface="+mn-ea"/>
                <a:cs typeface="+mn-cs"/>
              </a:rPr>
              <a:t>Fait amusant: Il y a plus de neurones dans le cerveau humain que d’étoiles dans la voie lactée !</a:t>
            </a:r>
            <a:endParaRPr lang="fr-FR" sz="1200" kern="1200" noProof="0" dirty="0">
              <a:solidFill>
                <a:schemeClr val="tx1"/>
              </a:solidFill>
              <a:effectLst/>
              <a:latin typeface="+mn-lt"/>
              <a:ea typeface="+mn-ea"/>
              <a:cs typeface="+mn-cs"/>
            </a:endParaRPr>
          </a:p>
          <a:p>
            <a:endParaRPr lang="fr-FR" sz="1100" noProof="0" dirty="0"/>
          </a:p>
        </p:txBody>
      </p:sp>
      <p:sp>
        <p:nvSpPr>
          <p:cNvPr id="22532" name="Slide Number Placeholder 3"/>
          <p:cNvSpPr>
            <a:spLocks noGrp="1"/>
          </p:cNvSpPr>
          <p:nvPr>
            <p:ph type="sldNum" sz="quarter" idx="5"/>
          </p:nvPr>
        </p:nvSpPr>
        <p:spPr>
          <a:noFill/>
        </p:spPr>
        <p:txBody>
          <a:bodyPr/>
          <a:lstStyle/>
          <a:p>
            <a:fld id="{01F3E686-642E-4CB7-917A-0CF54B89A515}" type="slidenum">
              <a:rPr lang="en-CA" smtClean="0"/>
              <a:pPr/>
              <a:t>3</a:t>
            </a:fld>
            <a:endParaRPr lang="en-CA"/>
          </a:p>
        </p:txBody>
      </p:sp>
    </p:spTree>
    <p:extLst>
      <p:ext uri="{BB962C8B-B14F-4D97-AF65-F5344CB8AC3E}">
        <p14:creationId xmlns:p14="http://schemas.microsoft.com/office/powerpoint/2010/main" val="64975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1" kern="1200" noProof="0" dirty="0">
                <a:solidFill>
                  <a:schemeClr val="tx1"/>
                </a:solidFill>
                <a:effectLst/>
                <a:latin typeface="+mn-lt"/>
                <a:ea typeface="+mn-ea"/>
                <a:cs typeface="+mn-cs"/>
              </a:rPr>
              <a:t>Diapositive 4: </a:t>
            </a:r>
          </a:p>
          <a:p>
            <a:r>
              <a:rPr lang="fr-FR" sz="1200" kern="1200" noProof="0" dirty="0">
                <a:solidFill>
                  <a:schemeClr val="tx1"/>
                </a:solidFill>
                <a:effectLst/>
                <a:latin typeface="+mn-lt"/>
                <a:ea typeface="+mn-ea"/>
                <a:cs typeface="+mn-cs"/>
              </a:rPr>
              <a:t> </a:t>
            </a:r>
          </a:p>
          <a:p>
            <a:r>
              <a:rPr lang="fr-FR" sz="1200" kern="1200" noProof="0" dirty="0">
                <a:solidFill>
                  <a:schemeClr val="tx1"/>
                </a:solidFill>
                <a:effectLst/>
                <a:latin typeface="+mn-lt"/>
                <a:ea typeface="+mn-ea"/>
                <a:cs typeface="+mn-cs"/>
              </a:rPr>
              <a:t>Les neurones envoient des signaux</a:t>
            </a:r>
            <a:r>
              <a:rPr lang="fr-FR" sz="1200" kern="1200" baseline="0" noProof="0" dirty="0">
                <a:solidFill>
                  <a:schemeClr val="tx1"/>
                </a:solidFill>
                <a:effectLst/>
                <a:latin typeface="+mn-lt"/>
                <a:ea typeface="+mn-ea"/>
                <a:cs typeface="+mn-cs"/>
              </a:rPr>
              <a:t> dans notre cerveau et la moelle épinière, du cerveau au corps, et du corps jusqu’au cerveau. </a:t>
            </a:r>
            <a:endParaRPr lang="fr-FR" sz="1200" kern="1200" noProof="0" dirty="0">
              <a:solidFill>
                <a:schemeClr val="tx1"/>
              </a:solidFill>
              <a:effectLst/>
              <a:latin typeface="+mn-lt"/>
              <a:ea typeface="+mn-ea"/>
              <a:cs typeface="+mn-cs"/>
            </a:endParaRPr>
          </a:p>
          <a:p>
            <a:pPr lvl="0"/>
            <a:r>
              <a:rPr lang="fr-FR" sz="1200" kern="1200" noProof="0" dirty="0">
                <a:solidFill>
                  <a:schemeClr val="tx1"/>
                </a:solidFill>
                <a:effectLst/>
                <a:latin typeface="+mn-lt"/>
                <a:ea typeface="+mn-ea"/>
                <a:cs typeface="+mn-cs"/>
              </a:rPr>
              <a:t>L’axone dans le corps</a:t>
            </a:r>
            <a:r>
              <a:rPr lang="fr-FR" sz="1200" kern="1200" baseline="0" noProof="0" dirty="0">
                <a:solidFill>
                  <a:schemeClr val="tx1"/>
                </a:solidFill>
                <a:effectLst/>
                <a:latin typeface="+mn-lt"/>
                <a:ea typeface="+mn-ea"/>
                <a:cs typeface="+mn-cs"/>
              </a:rPr>
              <a:t> humain le plus long s’étend du bas de la colonne vertébrale au plus gros orteil. Chez les adultes c’est à peu près 3 pieds. </a:t>
            </a:r>
            <a:endParaRPr lang="fr-FR" sz="1200" kern="1200" noProof="0" dirty="0">
              <a:solidFill>
                <a:schemeClr val="tx1"/>
              </a:solidFill>
              <a:effectLst/>
              <a:latin typeface="+mn-lt"/>
              <a:ea typeface="+mn-ea"/>
              <a:cs typeface="+mn-cs"/>
            </a:endParaRPr>
          </a:p>
          <a:p>
            <a:pPr lvl="0"/>
            <a:endParaRPr lang="fr-FR" sz="1200" kern="1200" noProof="0" dirty="0">
              <a:solidFill>
                <a:schemeClr val="tx1"/>
              </a:solidFill>
              <a:effectLst/>
              <a:latin typeface="+mn-lt"/>
              <a:ea typeface="+mn-ea"/>
              <a:cs typeface="+mn-cs"/>
            </a:endParaRPr>
          </a:p>
          <a:p>
            <a:pPr lvl="0"/>
            <a:r>
              <a:rPr lang="fr-FR" sz="1200" b="1" kern="1200" noProof="0" dirty="0">
                <a:solidFill>
                  <a:schemeClr val="tx1"/>
                </a:solidFill>
                <a:effectLst/>
                <a:latin typeface="+mn-lt"/>
                <a:ea typeface="+mn-ea"/>
                <a:cs typeface="+mn-cs"/>
              </a:rPr>
              <a:t>Activité rapide </a:t>
            </a:r>
            <a:r>
              <a:rPr lang="fr-FR" sz="1200" kern="1200" noProof="0" dirty="0">
                <a:solidFill>
                  <a:schemeClr val="tx1"/>
                </a:solidFill>
                <a:effectLst/>
                <a:latin typeface="+mn-lt"/>
                <a:ea typeface="+mn-ea"/>
                <a:cs typeface="+mn-cs"/>
              </a:rPr>
              <a:t>: En</a:t>
            </a:r>
            <a:r>
              <a:rPr lang="fr-FR" sz="1200" kern="1200" baseline="0" noProof="0" dirty="0">
                <a:solidFill>
                  <a:schemeClr val="tx1"/>
                </a:solidFill>
                <a:effectLst/>
                <a:latin typeface="+mn-lt"/>
                <a:ea typeface="+mn-ea"/>
                <a:cs typeface="+mn-cs"/>
              </a:rPr>
              <a:t> utilisant 2 étudiants  choisis  ( un qui mesure et l’autre qui se fait mesurer ) mesurez la longueur en utilisant une corde, et puis déterminez la longueur en utilisant un bâton gradué ou une règle. </a:t>
            </a:r>
            <a:endParaRPr lang="fr-FR" sz="1200" kern="1200" noProof="0" dirty="0">
              <a:solidFill>
                <a:schemeClr val="tx1"/>
              </a:solidFill>
              <a:effectLst/>
              <a:latin typeface="+mn-lt"/>
              <a:ea typeface="+mn-ea"/>
              <a:cs typeface="+mn-cs"/>
            </a:endParaRPr>
          </a:p>
          <a:p>
            <a:pPr lvl="0"/>
            <a:endParaRPr lang="fr-FR" sz="1200" kern="1200" noProof="0" dirty="0">
              <a:solidFill>
                <a:schemeClr val="tx1"/>
              </a:solidFill>
              <a:effectLst/>
              <a:latin typeface="+mn-lt"/>
              <a:ea typeface="+mn-ea"/>
              <a:cs typeface="+mn-cs"/>
            </a:endParaRPr>
          </a:p>
          <a:p>
            <a:endParaRPr lang="fr-FR" noProof="0" dirty="0"/>
          </a:p>
        </p:txBody>
      </p:sp>
      <p:sp>
        <p:nvSpPr>
          <p:cNvPr id="4" name="Slide Number Placeholder 3"/>
          <p:cNvSpPr>
            <a:spLocks noGrp="1"/>
          </p:cNvSpPr>
          <p:nvPr>
            <p:ph type="sldNum" sz="quarter" idx="10"/>
          </p:nvPr>
        </p:nvSpPr>
        <p:spPr/>
        <p:txBody>
          <a:bodyPr/>
          <a:lstStyle/>
          <a:p>
            <a:fld id="{C3604075-5265-4E90-9802-6F1FF2275C31}" type="slidenum">
              <a:rPr lang="en-US" smtClean="0"/>
              <a:pPr/>
              <a:t>4</a:t>
            </a:fld>
            <a:endParaRPr lang="en-US"/>
          </a:p>
        </p:txBody>
      </p:sp>
    </p:spTree>
    <p:extLst>
      <p:ext uri="{BB962C8B-B14F-4D97-AF65-F5344CB8AC3E}">
        <p14:creationId xmlns:p14="http://schemas.microsoft.com/office/powerpoint/2010/main" val="966385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FR" sz="1200" b="1" kern="1200" noProof="0" dirty="0">
                <a:solidFill>
                  <a:schemeClr val="tx1"/>
                </a:solidFill>
                <a:effectLst/>
                <a:latin typeface="+mn-lt"/>
                <a:ea typeface="+mn-ea"/>
                <a:cs typeface="+mn-cs"/>
              </a:rPr>
              <a:t>Diapositive 5: (~5-7 min)</a:t>
            </a:r>
            <a:endParaRPr lang="fr-FR" sz="1200" kern="1200" noProof="0" dirty="0">
              <a:solidFill>
                <a:schemeClr val="tx1"/>
              </a:solidFill>
              <a:effectLst/>
              <a:latin typeface="+mn-lt"/>
              <a:ea typeface="+mn-ea"/>
              <a:cs typeface="+mn-cs"/>
            </a:endParaRPr>
          </a:p>
          <a:p>
            <a:r>
              <a:rPr lang="fr-FR" sz="1200" b="1" kern="1200" noProof="0" dirty="0">
                <a:solidFill>
                  <a:schemeClr val="tx1"/>
                </a:solidFill>
                <a:effectLst/>
                <a:latin typeface="+mn-lt"/>
                <a:ea typeface="+mn-ea"/>
                <a:cs typeface="+mn-cs"/>
              </a:rPr>
              <a:t> </a:t>
            </a:r>
            <a:endParaRPr lang="fr-FR" sz="1200" kern="1200" noProof="0" dirty="0">
              <a:solidFill>
                <a:schemeClr val="tx1"/>
              </a:solidFill>
              <a:effectLst/>
              <a:latin typeface="+mn-lt"/>
              <a:ea typeface="+mn-ea"/>
              <a:cs typeface="+mn-cs"/>
            </a:endParaRPr>
          </a:p>
          <a:p>
            <a:pPr lvl="0"/>
            <a:r>
              <a:rPr lang="fr-FR" sz="1200" b="1" kern="1200" noProof="0" dirty="0">
                <a:solidFill>
                  <a:schemeClr val="tx1"/>
                </a:solidFill>
                <a:effectLst/>
                <a:latin typeface="+mn-lt"/>
                <a:ea typeface="+mn-ea"/>
                <a:cs typeface="+mn-cs"/>
              </a:rPr>
              <a:t>But de l’activit</a:t>
            </a:r>
            <a:r>
              <a:rPr lang="fr-FR" sz="1200" b="1" kern="1200" baseline="0" noProof="0" dirty="0">
                <a:solidFill>
                  <a:schemeClr val="tx1"/>
                </a:solidFill>
                <a:effectLst/>
                <a:latin typeface="+mn-lt"/>
                <a:ea typeface="+mn-ea"/>
                <a:cs typeface="+mn-cs"/>
              </a:rPr>
              <a:t>é: </a:t>
            </a:r>
            <a:r>
              <a:rPr lang="fr-FR" sz="1200" b="0" kern="1200" baseline="0" noProof="0" dirty="0">
                <a:solidFill>
                  <a:schemeClr val="tx1"/>
                </a:solidFill>
                <a:effectLst/>
                <a:latin typeface="+mn-lt"/>
                <a:ea typeface="+mn-ea"/>
                <a:cs typeface="+mn-cs"/>
              </a:rPr>
              <a:t>D’apprendre que les neurones sont un type de cellules qui sont très petites, qui se trouvent en grands nombre dans notre </a:t>
            </a:r>
            <a:r>
              <a:rPr lang="fr-FR" sz="1200" b="0" kern="1200" baseline="0" noProof="0" dirty="0" err="1">
                <a:solidFill>
                  <a:schemeClr val="tx1"/>
                </a:solidFill>
                <a:effectLst/>
                <a:latin typeface="+mn-lt"/>
                <a:ea typeface="+mn-ea"/>
                <a:cs typeface="+mn-cs"/>
              </a:rPr>
              <a:t>corp</a:t>
            </a:r>
            <a:r>
              <a:rPr lang="fr-FR" sz="1200" b="0" kern="1200" baseline="0" noProof="0" dirty="0">
                <a:solidFill>
                  <a:schemeClr val="tx1"/>
                </a:solidFill>
                <a:effectLst/>
                <a:latin typeface="+mn-lt"/>
                <a:ea typeface="+mn-ea"/>
                <a:cs typeface="+mn-cs"/>
              </a:rPr>
              <a:t>, et que les neurones sont capables de communiquer entre eux et envoient des messages </a:t>
            </a:r>
            <a:r>
              <a:rPr lang="fr-FR" sz="1200" kern="1200" baseline="0" noProof="0" dirty="0">
                <a:solidFill>
                  <a:schemeClr val="tx1"/>
                </a:solidFill>
                <a:effectLst/>
                <a:latin typeface="+mn-lt"/>
                <a:ea typeface="+mn-ea"/>
                <a:cs typeface="+mn-cs"/>
              </a:rPr>
              <a:t>à </a:t>
            </a:r>
            <a:r>
              <a:rPr lang="fr-FR" sz="1200" b="0" kern="1200" baseline="0" noProof="0" dirty="0">
                <a:solidFill>
                  <a:schemeClr val="tx1"/>
                </a:solidFill>
                <a:effectLst/>
                <a:latin typeface="+mn-lt"/>
                <a:ea typeface="+mn-ea"/>
                <a:cs typeface="+mn-cs"/>
              </a:rPr>
              <a:t>travers le corps entier.</a:t>
            </a:r>
            <a:endParaRPr lang="fr-FR" sz="1200" b="1" kern="1200" noProof="0" dirty="0">
              <a:solidFill>
                <a:schemeClr val="tx1"/>
              </a:solidFill>
              <a:effectLst/>
              <a:latin typeface="+mn-lt"/>
              <a:ea typeface="+mn-ea"/>
              <a:cs typeface="+mn-cs"/>
            </a:endParaRPr>
          </a:p>
          <a:p>
            <a:pPr lvl="0"/>
            <a:endParaRPr lang="fr-FR" sz="1200" kern="1200" noProof="0" dirty="0">
              <a:solidFill>
                <a:schemeClr val="tx1"/>
              </a:solidFill>
              <a:effectLst/>
              <a:latin typeface="+mn-lt"/>
              <a:ea typeface="+mn-ea"/>
              <a:cs typeface="+mn-cs"/>
            </a:endParaRPr>
          </a:p>
          <a:p>
            <a:pPr marL="0" marR="0" lvl="0" indent="0" algn="l" defTabSz="914382"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latin typeface="+mn-lt"/>
                <a:ea typeface="+mn-ea"/>
                <a:cs typeface="+mn-cs"/>
              </a:rPr>
              <a:t>Instructions </a:t>
            </a:r>
            <a:r>
              <a:rPr lang="en-US" sz="1200" b="1" kern="1200" baseline="0" dirty="0" err="1">
                <a:solidFill>
                  <a:schemeClr val="tx1"/>
                </a:solidFill>
                <a:latin typeface="+mn-lt"/>
                <a:ea typeface="+mn-ea"/>
                <a:cs typeface="+mn-cs"/>
              </a:rPr>
              <a:t>d’exercice</a:t>
            </a:r>
            <a:r>
              <a:rPr lang="en-US" sz="1200" b="1"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demande</a:t>
            </a:r>
            <a:r>
              <a:rPr lang="en-US" sz="1200" b="0" kern="1200" baseline="0" dirty="0">
                <a:solidFill>
                  <a:schemeClr val="tx1"/>
                </a:solidFill>
                <a:latin typeface="+mn-lt"/>
                <a:ea typeface="+mn-ea"/>
                <a:cs typeface="+mn-cs"/>
              </a:rPr>
              <a:t> aux </a:t>
            </a:r>
            <a:r>
              <a:rPr lang="fr-FR" sz="1200" b="0" kern="1200" baseline="0" noProof="0" dirty="0" err="1">
                <a:solidFill>
                  <a:schemeClr val="tx1"/>
                </a:solidFill>
                <a:effectLst/>
                <a:latin typeface="+mn-lt"/>
                <a:ea typeface="+mn-ea"/>
                <a:cs typeface="+mn-cs"/>
              </a:rPr>
              <a:t>é</a:t>
            </a:r>
            <a:r>
              <a:rPr lang="en-US" sz="1200" b="0" kern="1200" baseline="0" dirty="0" err="1">
                <a:solidFill>
                  <a:schemeClr val="tx1"/>
                </a:solidFill>
                <a:latin typeface="+mn-lt"/>
                <a:ea typeface="+mn-ea"/>
                <a:cs typeface="+mn-cs"/>
              </a:rPr>
              <a:t>tudiants</a:t>
            </a:r>
            <a:r>
              <a:rPr lang="en-US" sz="1200" b="0" kern="1200" baseline="0" dirty="0">
                <a:solidFill>
                  <a:schemeClr val="tx1"/>
                </a:solidFill>
                <a:latin typeface="+mn-lt"/>
                <a:ea typeface="+mn-ea"/>
                <a:cs typeface="+mn-cs"/>
              </a:rPr>
              <a:t> les </a:t>
            </a:r>
            <a:r>
              <a:rPr lang="en-US" sz="1200" b="0" kern="1200" baseline="0" dirty="0" err="1">
                <a:solidFill>
                  <a:schemeClr val="tx1"/>
                </a:solidFill>
                <a:latin typeface="+mn-lt"/>
                <a:ea typeface="+mn-ea"/>
                <a:cs typeface="+mn-cs"/>
              </a:rPr>
              <a:t>prochaines</a:t>
            </a:r>
            <a:r>
              <a:rPr lang="en-US" sz="1200" b="0" kern="1200" baseline="0" dirty="0">
                <a:solidFill>
                  <a:schemeClr val="tx1"/>
                </a:solidFill>
                <a:latin typeface="+mn-lt"/>
                <a:ea typeface="+mn-ea"/>
                <a:cs typeface="+mn-cs"/>
              </a:rPr>
              <a:t> questions, </a:t>
            </a:r>
            <a:r>
              <a:rPr lang="en-US" sz="1200" b="0" kern="1200" baseline="0" dirty="0" err="1">
                <a:solidFill>
                  <a:schemeClr val="tx1"/>
                </a:solidFill>
                <a:latin typeface="+mn-lt"/>
                <a:ea typeface="+mn-ea"/>
                <a:cs typeface="+mn-cs"/>
              </a:rPr>
              <a:t>donne</a:t>
            </a:r>
            <a:r>
              <a:rPr lang="en-US" sz="1200" b="0" kern="1200" baseline="0" dirty="0">
                <a:solidFill>
                  <a:schemeClr val="tx1"/>
                </a:solidFill>
                <a:latin typeface="+mn-lt"/>
                <a:ea typeface="+mn-ea"/>
                <a:cs typeface="+mn-cs"/>
              </a:rPr>
              <a:t> les du temps pour y </a:t>
            </a:r>
            <a:r>
              <a:rPr lang="en-US" sz="1200" b="0" kern="1200" baseline="0" dirty="0" err="1">
                <a:solidFill>
                  <a:schemeClr val="tx1"/>
                </a:solidFill>
                <a:latin typeface="+mn-lt"/>
                <a:ea typeface="+mn-ea"/>
                <a:cs typeface="+mn-cs"/>
              </a:rPr>
              <a:t>penser</a:t>
            </a:r>
            <a:r>
              <a:rPr lang="en-US" sz="1200" b="0" kern="1200" baseline="0" dirty="0">
                <a:solidFill>
                  <a:schemeClr val="tx1"/>
                </a:solidFill>
                <a:latin typeface="+mn-lt"/>
                <a:ea typeface="+mn-ea"/>
                <a:cs typeface="+mn-cs"/>
              </a:rPr>
              <a:t>. Après, </a:t>
            </a:r>
            <a:r>
              <a:rPr lang="en-US" sz="1200" b="0" kern="1200" baseline="0" dirty="0" err="1">
                <a:solidFill>
                  <a:schemeClr val="tx1"/>
                </a:solidFill>
                <a:latin typeface="+mn-lt"/>
                <a:ea typeface="+mn-ea"/>
                <a:cs typeface="+mn-cs"/>
              </a:rPr>
              <a:t>donne</a:t>
            </a:r>
            <a:r>
              <a:rPr lang="en-US" sz="1200" b="0" kern="1200" baseline="0" dirty="0">
                <a:solidFill>
                  <a:schemeClr val="tx1"/>
                </a:solidFill>
                <a:latin typeface="+mn-lt"/>
                <a:ea typeface="+mn-ea"/>
                <a:cs typeface="+mn-cs"/>
              </a:rPr>
              <a:t> les r</a:t>
            </a:r>
            <a:r>
              <a:rPr lang="fr-FR" sz="1200" b="0" kern="1200" baseline="0" noProof="0" dirty="0" err="1">
                <a:solidFill>
                  <a:schemeClr val="tx1"/>
                </a:solidFill>
                <a:effectLst/>
                <a:latin typeface="+mn-lt"/>
                <a:ea typeface="+mn-ea"/>
                <a:cs typeface="+mn-cs"/>
              </a:rPr>
              <a:t>é</a:t>
            </a:r>
            <a:r>
              <a:rPr lang="en-US" sz="1200" b="0" kern="1200" baseline="0" dirty="0" err="1">
                <a:solidFill>
                  <a:schemeClr val="tx1"/>
                </a:solidFill>
                <a:latin typeface="+mn-lt"/>
                <a:ea typeface="+mn-ea"/>
                <a:cs typeface="+mn-cs"/>
              </a:rPr>
              <a:t>sponses</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suivantes</a:t>
            </a:r>
            <a:r>
              <a:rPr lang="en-US" sz="1200" b="0" kern="1200" baseline="0" dirty="0">
                <a:solidFill>
                  <a:schemeClr val="tx1"/>
                </a:solidFill>
                <a:latin typeface="+mn-lt"/>
                <a:ea typeface="+mn-ea"/>
                <a:cs typeface="+mn-cs"/>
              </a:rPr>
              <a:t>. </a:t>
            </a:r>
            <a:endParaRPr lang="en-CA" b="0" baseline="0" dirty="0"/>
          </a:p>
          <a:p>
            <a:pPr lvl="0"/>
            <a:endParaRPr lang="fr-FR" sz="1200" b="1" kern="1200" baseline="0" noProof="0" dirty="0">
              <a:solidFill>
                <a:schemeClr val="tx1"/>
              </a:solidFill>
              <a:effectLst/>
              <a:latin typeface="+mn-lt"/>
              <a:ea typeface="+mn-ea"/>
              <a:cs typeface="+mn-cs"/>
            </a:endParaRPr>
          </a:p>
          <a:p>
            <a:pPr lvl="0"/>
            <a:r>
              <a:rPr lang="fr-FR" sz="1200" b="0" kern="1200" baseline="0" noProof="0" dirty="0">
                <a:solidFill>
                  <a:schemeClr val="tx1"/>
                </a:solidFill>
                <a:effectLst/>
                <a:latin typeface="+mn-lt"/>
                <a:ea typeface="+mn-ea"/>
                <a:cs typeface="+mn-cs"/>
              </a:rPr>
              <a:t>1) Quelle est la taille de la cellule </a:t>
            </a:r>
            <a:r>
              <a:rPr lang="fr-FR" sz="1200" b="0" kern="1200" noProof="0" dirty="0">
                <a:solidFill>
                  <a:schemeClr val="tx1"/>
                </a:solidFill>
                <a:effectLst/>
                <a:latin typeface="+mn-lt"/>
                <a:ea typeface="+mn-ea"/>
                <a:cs typeface="+mn-cs"/>
              </a:rPr>
              <a:t>?  </a:t>
            </a:r>
          </a:p>
          <a:p>
            <a:pPr marL="171450" indent="-171450">
              <a:buFontTx/>
              <a:buChar char="-"/>
            </a:pPr>
            <a:r>
              <a:rPr lang="fr-FR" sz="1200" b="0" kern="1200" noProof="0" dirty="0">
                <a:solidFill>
                  <a:schemeClr val="tx1"/>
                </a:solidFill>
                <a:effectLst/>
                <a:latin typeface="+mn-lt"/>
                <a:ea typeface="+mn-ea"/>
                <a:cs typeface="+mn-cs"/>
              </a:rPr>
              <a:t>Plus petite que ce que l’on voit sans aide</a:t>
            </a:r>
            <a:r>
              <a:rPr lang="fr-FR" sz="1200" b="0" kern="1200" baseline="0" noProof="0" dirty="0">
                <a:solidFill>
                  <a:schemeClr val="tx1"/>
                </a:solidFill>
                <a:effectLst/>
                <a:latin typeface="+mn-lt"/>
                <a:ea typeface="+mn-ea"/>
                <a:cs typeface="+mn-cs"/>
              </a:rPr>
              <a:t> !</a:t>
            </a:r>
            <a:endParaRPr lang="fr-FR" sz="1200" b="0" kern="1200" noProof="0" dirty="0">
              <a:solidFill>
                <a:schemeClr val="tx1"/>
              </a:solidFill>
              <a:effectLst/>
              <a:latin typeface="+mn-lt"/>
              <a:ea typeface="+mn-ea"/>
              <a:cs typeface="+mn-cs"/>
            </a:endParaRPr>
          </a:p>
          <a:p>
            <a:pPr marL="171450" indent="-171450">
              <a:buFontTx/>
              <a:buChar char="-"/>
            </a:pPr>
            <a:r>
              <a:rPr lang="fr-FR" sz="1200" b="0" kern="1200" noProof="0" dirty="0">
                <a:solidFill>
                  <a:schemeClr val="tx1"/>
                </a:solidFill>
                <a:effectLst/>
                <a:latin typeface="+mn-lt"/>
                <a:ea typeface="+mn-ea"/>
                <a:cs typeface="+mn-cs"/>
              </a:rPr>
              <a:t>Le diamètre</a:t>
            </a:r>
            <a:r>
              <a:rPr lang="fr-FR" sz="1200" b="0" kern="1200" baseline="0" noProof="0" dirty="0">
                <a:solidFill>
                  <a:schemeClr val="tx1"/>
                </a:solidFill>
                <a:effectLst/>
                <a:latin typeface="+mn-lt"/>
                <a:ea typeface="+mn-ea"/>
                <a:cs typeface="+mn-cs"/>
              </a:rPr>
              <a:t> d’un neurone est entre </a:t>
            </a:r>
            <a:r>
              <a:rPr lang="fr-FR" sz="1200" b="0" kern="1200" noProof="0" dirty="0">
                <a:solidFill>
                  <a:schemeClr val="tx1"/>
                </a:solidFill>
                <a:effectLst/>
                <a:latin typeface="+mn-lt"/>
                <a:ea typeface="+mn-ea"/>
                <a:cs typeface="+mn-cs"/>
              </a:rPr>
              <a:t>4 µm (</a:t>
            </a:r>
            <a:r>
              <a:rPr lang="fr-FR" sz="1200" b="0" i="1" kern="1200" noProof="0" dirty="0">
                <a:solidFill>
                  <a:schemeClr val="tx1"/>
                </a:solidFill>
                <a:effectLst/>
                <a:latin typeface="+mn-lt"/>
                <a:ea typeface="+mn-ea"/>
                <a:cs typeface="+mn-cs"/>
              </a:rPr>
              <a:t>=“micromètres”, =0.001mm</a:t>
            </a:r>
            <a:r>
              <a:rPr lang="fr-FR" sz="1200" b="0" i="0" kern="1200" noProof="0" dirty="0">
                <a:solidFill>
                  <a:schemeClr val="tx1"/>
                </a:solidFill>
                <a:effectLst/>
                <a:latin typeface="+mn-lt"/>
                <a:ea typeface="+mn-ea"/>
                <a:cs typeface="+mn-cs"/>
              </a:rPr>
              <a:t>)</a:t>
            </a:r>
            <a:r>
              <a:rPr lang="fr-FR" sz="1200" b="0" i="0" kern="1200" baseline="0" noProof="0" dirty="0">
                <a:solidFill>
                  <a:schemeClr val="tx1"/>
                </a:solidFill>
                <a:effectLst/>
                <a:latin typeface="+mn-lt"/>
                <a:ea typeface="+mn-ea"/>
                <a:cs typeface="+mn-cs"/>
              </a:rPr>
              <a:t> ( cellule granulaire, qui communiquent avec d’autres cellules du cerveau) et 100</a:t>
            </a:r>
            <a:r>
              <a:rPr lang="fr-FR" sz="1200" b="0" kern="1200" noProof="0" dirty="0">
                <a:solidFill>
                  <a:schemeClr val="tx1"/>
                </a:solidFill>
                <a:effectLst/>
                <a:latin typeface="+mn-lt"/>
                <a:ea typeface="+mn-ea"/>
                <a:cs typeface="+mn-cs"/>
              </a:rPr>
              <a:t>μm ( neurones</a:t>
            </a:r>
            <a:r>
              <a:rPr lang="fr-FR" sz="1200" b="0" kern="1200" baseline="0" noProof="0" dirty="0">
                <a:solidFill>
                  <a:schemeClr val="tx1"/>
                </a:solidFill>
                <a:effectLst/>
                <a:latin typeface="+mn-lt"/>
                <a:ea typeface="+mn-ea"/>
                <a:cs typeface="+mn-cs"/>
              </a:rPr>
              <a:t> moteurs qui envoient les messages du cerveau aux muscles). La longueur peut atteindre plusieurs pieds ( axones) </a:t>
            </a:r>
            <a:endParaRPr lang="fr-FR" sz="1200" b="0" kern="1200" noProof="0" dirty="0">
              <a:solidFill>
                <a:schemeClr val="tx1"/>
              </a:solidFill>
              <a:effectLst/>
              <a:latin typeface="+mn-lt"/>
              <a:ea typeface="+mn-ea"/>
              <a:cs typeface="+mn-cs"/>
            </a:endParaRPr>
          </a:p>
          <a:p>
            <a:r>
              <a:rPr lang="fr-FR" sz="1200" b="0" kern="1200" noProof="0" dirty="0">
                <a:solidFill>
                  <a:schemeClr val="tx1"/>
                </a:solidFill>
                <a:effectLst/>
                <a:latin typeface="+mn-lt"/>
                <a:ea typeface="+mn-ea"/>
                <a:cs typeface="+mn-cs"/>
              </a:rPr>
              <a:t> </a:t>
            </a:r>
          </a:p>
          <a:p>
            <a:pPr lvl="0"/>
            <a:r>
              <a:rPr lang="fr-FR" sz="1200" b="0" kern="1200" noProof="0" dirty="0">
                <a:solidFill>
                  <a:schemeClr val="tx1"/>
                </a:solidFill>
                <a:effectLst/>
                <a:latin typeface="+mn-lt"/>
                <a:ea typeface="+mn-ea"/>
                <a:cs typeface="+mn-cs"/>
              </a:rPr>
              <a:t>2) Combien de cellules sont dans le cerveau  (humain)? </a:t>
            </a:r>
          </a:p>
          <a:p>
            <a:pPr lvl="0"/>
            <a:r>
              <a:rPr lang="fr-FR" sz="1200" b="0" kern="1200" noProof="0" dirty="0">
                <a:solidFill>
                  <a:schemeClr val="tx1"/>
                </a:solidFill>
                <a:effectLst/>
                <a:latin typeface="+mn-lt"/>
                <a:ea typeface="+mn-ea"/>
                <a:cs typeface="+mn-cs"/>
              </a:rPr>
              <a:t>D’anciennes</a:t>
            </a:r>
            <a:r>
              <a:rPr lang="fr-FR" sz="1200" b="0" kern="1200" baseline="0" noProof="0" dirty="0">
                <a:solidFill>
                  <a:schemeClr val="tx1"/>
                </a:solidFill>
                <a:effectLst/>
                <a:latin typeface="+mn-lt"/>
                <a:ea typeface="+mn-ea"/>
                <a:cs typeface="+mn-cs"/>
              </a:rPr>
              <a:t> statistiques estiment que le cerveau contient environ 100 billions de neurones et 500 billion de cellules gliales ( cellules </a:t>
            </a:r>
            <a:r>
              <a:rPr lang="fr-FR" sz="1200" kern="1200" baseline="0" noProof="0" dirty="0">
                <a:solidFill>
                  <a:schemeClr val="tx1"/>
                </a:solidFill>
                <a:effectLst/>
                <a:latin typeface="+mn-lt"/>
                <a:ea typeface="+mn-ea"/>
                <a:cs typeface="+mn-cs"/>
              </a:rPr>
              <a:t>de support qui garde les neurones en bonne santé). Plus récemment, différentes études  ont suggérés que ce ratio de cellules gliales à neurones est en fait plus bas:  soit environ 1 billion de neurones et 1 billion de cellules gliales </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 </a:t>
            </a:r>
          </a:p>
          <a:p>
            <a:r>
              <a:rPr lang="fr-FR" sz="1200" b="0" kern="1200" noProof="0" dirty="0">
                <a:solidFill>
                  <a:schemeClr val="tx1"/>
                </a:solidFill>
                <a:effectLst/>
                <a:latin typeface="+mn-lt"/>
                <a:ea typeface="+mn-ea"/>
                <a:cs typeface="+mn-cs"/>
              </a:rPr>
              <a:t>3) Comment les neurones </a:t>
            </a:r>
            <a:r>
              <a:rPr lang="fr-FR" sz="1200" b="0" kern="1200" baseline="0" noProof="0" dirty="0">
                <a:solidFill>
                  <a:schemeClr val="tx1"/>
                </a:solidFill>
                <a:effectLst/>
                <a:latin typeface="+mn-lt"/>
                <a:ea typeface="+mn-ea"/>
                <a:cs typeface="+mn-cs"/>
              </a:rPr>
              <a:t>communiquent?</a:t>
            </a:r>
          </a:p>
          <a:p>
            <a:r>
              <a:rPr lang="fr-FR" sz="1200" b="0" kern="1200" baseline="0" noProof="0" dirty="0">
                <a:solidFill>
                  <a:schemeClr val="tx1"/>
                </a:solidFill>
                <a:effectLst/>
                <a:latin typeface="+mn-lt"/>
                <a:ea typeface="+mn-ea"/>
                <a:cs typeface="+mn-cs"/>
              </a:rPr>
              <a:t>A: Les neurones peuvent envoyer des signaux  électriques aux uns et aux autres, comme les circuits d’ordinateurs ou en relâchant des espèces chimiques qui active d’autres cellules ( comme les espèces chimiques de l’extérieur  qui activent les cellules dans notre nez pour nous faire sentir quelque chose). </a:t>
            </a:r>
          </a:p>
          <a:p>
            <a:pPr>
              <a:buFontTx/>
              <a:buNone/>
            </a:pPr>
            <a:endParaRPr lang="fr-FR" noProof="0" dirty="0"/>
          </a:p>
        </p:txBody>
      </p:sp>
      <p:sp>
        <p:nvSpPr>
          <p:cNvPr id="4" name="Slide Number Placeholder 3"/>
          <p:cNvSpPr>
            <a:spLocks noGrp="1"/>
          </p:cNvSpPr>
          <p:nvPr>
            <p:ph type="sldNum" sz="quarter" idx="10"/>
          </p:nvPr>
        </p:nvSpPr>
        <p:spPr/>
        <p:txBody>
          <a:bodyPr/>
          <a:lstStyle/>
          <a:p>
            <a:fld id="{C3604075-5265-4E90-9802-6F1FF2275C31}" type="slidenum">
              <a:rPr lang="en-US" smtClean="0"/>
              <a:pPr/>
              <a:t>5</a:t>
            </a:fld>
            <a:endParaRPr lang="en-US"/>
          </a:p>
        </p:txBody>
      </p:sp>
    </p:spTree>
    <p:extLst>
      <p:ext uri="{BB962C8B-B14F-4D97-AF65-F5344CB8AC3E}">
        <p14:creationId xmlns:p14="http://schemas.microsoft.com/office/powerpoint/2010/main" val="104285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FR" sz="1200" b="1" kern="1200" dirty="0">
                <a:solidFill>
                  <a:schemeClr val="tx1"/>
                </a:solidFill>
                <a:effectLst/>
                <a:latin typeface="+mn-lt"/>
                <a:ea typeface="+mn-ea"/>
                <a:cs typeface="+mn-cs"/>
              </a:rPr>
              <a:t>Diapositive 6: (~ 5 -10min)</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fr-FR" sz="1200" b="0" kern="1200" dirty="0">
              <a:solidFill>
                <a:schemeClr val="tx1"/>
              </a:solidFill>
              <a:effectLst/>
              <a:latin typeface="+mn-lt"/>
              <a:ea typeface="+mn-ea"/>
              <a:cs typeface="+mn-cs"/>
            </a:endParaRPr>
          </a:p>
          <a:p>
            <a:r>
              <a:rPr lang="fr-FR" sz="1200" b="1" kern="1200" noProof="0" dirty="0">
                <a:solidFill>
                  <a:schemeClr val="tx1"/>
                </a:solidFill>
                <a:effectLst/>
                <a:latin typeface="+mn-lt"/>
                <a:ea typeface="+mn-ea"/>
                <a:cs typeface="+mn-cs"/>
              </a:rPr>
              <a:t>But de l’activit</a:t>
            </a:r>
            <a:r>
              <a:rPr lang="fr-FR" sz="1200" b="1" kern="1200" baseline="0" noProof="0" dirty="0">
                <a:solidFill>
                  <a:schemeClr val="tx1"/>
                </a:solidFill>
                <a:effectLst/>
                <a:latin typeface="+mn-lt"/>
                <a:ea typeface="+mn-ea"/>
                <a:cs typeface="+mn-cs"/>
              </a:rPr>
              <a:t>é: </a:t>
            </a:r>
            <a:r>
              <a:rPr lang="fr-FR" sz="1200" b="0" kern="1200" baseline="0" noProof="0" dirty="0">
                <a:solidFill>
                  <a:schemeClr val="tx1"/>
                </a:solidFill>
                <a:effectLst/>
                <a:latin typeface="+mn-lt"/>
                <a:ea typeface="+mn-ea"/>
                <a:cs typeface="+mn-cs"/>
              </a:rPr>
              <a:t>De montrer comment les neurones se communiquent entre eux et de montrer que les neurones peuvent communiquer avec plus que un neurone </a:t>
            </a:r>
            <a:r>
              <a:rPr lang="fr-FR" sz="1200" b="0" kern="1200" baseline="0" dirty="0">
                <a:solidFill>
                  <a:schemeClr val="tx1"/>
                </a:solidFill>
                <a:effectLst/>
                <a:latin typeface="+mn-lt"/>
                <a:ea typeface="+mn-ea"/>
                <a:cs typeface="+mn-cs"/>
              </a:rPr>
              <a:t>à</a:t>
            </a:r>
            <a:r>
              <a:rPr lang="fr-FR" sz="1200" b="0" kern="1200" baseline="0" noProof="0" dirty="0">
                <a:solidFill>
                  <a:schemeClr val="tx1"/>
                </a:solidFill>
                <a:effectLst/>
                <a:latin typeface="+mn-lt"/>
                <a:ea typeface="+mn-ea"/>
                <a:cs typeface="+mn-cs"/>
              </a:rPr>
              <a:t> la fois.</a:t>
            </a:r>
            <a:r>
              <a:rPr lang="fr-FR" sz="1200" b="0" kern="1200" dirty="0">
                <a:solidFill>
                  <a:schemeClr val="tx1"/>
                </a:solidFill>
                <a:effectLst/>
                <a:latin typeface="+mn-lt"/>
                <a:ea typeface="+mn-ea"/>
                <a:cs typeface="+mn-cs"/>
              </a:rPr>
              <a:t> Les neurones font des connections les un</a:t>
            </a:r>
            <a:r>
              <a:rPr lang="fr-FR" sz="1200" b="0" kern="1200" baseline="0" dirty="0">
                <a:solidFill>
                  <a:schemeClr val="tx1"/>
                </a:solidFill>
                <a:effectLst/>
                <a:latin typeface="+mn-lt"/>
                <a:ea typeface="+mn-ea"/>
                <a:cs typeface="+mn-cs"/>
              </a:rPr>
              <a:t>s aux autres pour transmettre des signaux. Un neurone peut se connecter à une centaine d’autres neurones, formant ainsi un réseau neuronal. </a:t>
            </a:r>
            <a:endParaRPr lang="fr-FR" sz="1200" b="0" kern="1200" baseline="0" noProof="0" dirty="0">
              <a:solidFill>
                <a:schemeClr val="tx1"/>
              </a:solidFill>
              <a:effectLst/>
              <a:latin typeface="+mn-lt"/>
              <a:ea typeface="+mn-ea"/>
              <a:cs typeface="+mn-cs"/>
            </a:endParaRPr>
          </a:p>
          <a:p>
            <a:endParaRPr lang="fr-FR" sz="1200" b="0" kern="1200" dirty="0">
              <a:solidFill>
                <a:schemeClr val="tx1"/>
              </a:solidFill>
              <a:effectLst/>
              <a:latin typeface="+mn-lt"/>
              <a:ea typeface="+mn-ea"/>
              <a:cs typeface="+mn-cs"/>
            </a:endParaRPr>
          </a:p>
          <a:p>
            <a:r>
              <a:rPr lang="en-US" sz="1200" b="1" kern="1200" baseline="0" dirty="0">
                <a:solidFill>
                  <a:schemeClr val="tx1"/>
                </a:solidFill>
                <a:latin typeface="+mn-lt"/>
                <a:ea typeface="+mn-ea"/>
                <a:cs typeface="+mn-cs"/>
              </a:rPr>
              <a:t>Instructions </a:t>
            </a:r>
            <a:r>
              <a:rPr lang="en-US" sz="1200" b="1" kern="1200" baseline="0" dirty="0" err="1">
                <a:solidFill>
                  <a:schemeClr val="tx1"/>
                </a:solidFill>
                <a:latin typeface="+mn-lt"/>
                <a:ea typeface="+mn-ea"/>
                <a:cs typeface="+mn-cs"/>
              </a:rPr>
              <a:t>d’exercice</a:t>
            </a:r>
            <a:r>
              <a:rPr lang="en-US" sz="1200" b="1" kern="1200" baseline="0" dirty="0">
                <a:solidFill>
                  <a:schemeClr val="tx1"/>
                </a:solidFill>
                <a:latin typeface="+mn-lt"/>
                <a:ea typeface="+mn-ea"/>
                <a:cs typeface="+mn-cs"/>
              </a:rPr>
              <a:t>: </a:t>
            </a:r>
            <a:r>
              <a:rPr lang="fr-FR" sz="1200" kern="1200" dirty="0">
                <a:solidFill>
                  <a:schemeClr val="tx1"/>
                </a:solidFill>
                <a:effectLst/>
                <a:latin typeface="+mn-lt"/>
                <a:ea typeface="+mn-ea"/>
                <a:cs typeface="+mn-cs"/>
              </a:rPr>
              <a:t>Demandez</a:t>
            </a:r>
            <a:r>
              <a:rPr lang="fr-FR" sz="1200" kern="1200" baseline="0" dirty="0">
                <a:solidFill>
                  <a:schemeClr val="tx1"/>
                </a:solidFill>
                <a:effectLst/>
                <a:latin typeface="+mn-lt"/>
                <a:ea typeface="+mn-ea"/>
                <a:cs typeface="+mn-cs"/>
              </a:rPr>
              <a:t> à tout le monde de se tenir la main en ligne. Commençant à une extrémité, demander à l’étudient de presser la mai de la personne à côté, quand celle-ci la ressent elle le faire à son tour à la personne à côté d’elle Etc. Demande les questions suivantes:</a:t>
            </a:r>
          </a:p>
          <a:p>
            <a:endParaRPr lang="fr-FR" sz="1200" kern="1200" baseline="0" dirty="0">
              <a:solidFill>
                <a:schemeClr val="tx1"/>
              </a:solidFill>
              <a:effectLst/>
              <a:latin typeface="+mn-lt"/>
              <a:ea typeface="+mn-ea"/>
              <a:cs typeface="+mn-cs"/>
            </a:endParaRPr>
          </a:p>
          <a:p>
            <a:pPr marL="228600" indent="-228600">
              <a:buAutoNum type="arabicParenR"/>
            </a:pPr>
            <a:r>
              <a:rPr lang="fr-FR" sz="1200" kern="1200" baseline="0" dirty="0">
                <a:solidFill>
                  <a:schemeClr val="tx1"/>
                </a:solidFill>
                <a:effectLst/>
                <a:latin typeface="+mn-lt"/>
                <a:ea typeface="+mn-ea"/>
                <a:cs typeface="+mn-cs"/>
              </a:rPr>
              <a:t>Peuvent-ils le faire plus rapidement ? Avec quelle vitesse les signaux voyagent dans le cerveau ? </a:t>
            </a:r>
          </a:p>
          <a:p>
            <a:pPr marL="0" indent="0">
              <a:buNone/>
            </a:pPr>
            <a:r>
              <a:rPr lang="fr-FR" sz="1200" kern="1200" baseline="0" dirty="0">
                <a:solidFill>
                  <a:schemeClr val="tx1"/>
                </a:solidFill>
                <a:effectLst/>
                <a:latin typeface="+mn-lt"/>
                <a:ea typeface="+mn-ea"/>
                <a:cs typeface="+mn-cs"/>
              </a:rPr>
              <a:t>Réponse: jusqu’à 100-150m par s dépendamment de la source lue). </a:t>
            </a:r>
          </a:p>
          <a:p>
            <a:pPr marL="0" indent="0">
              <a:buNone/>
            </a:pPr>
            <a:endParaRPr lang="fr-FR" sz="1200" kern="1200" baseline="0" dirty="0">
              <a:solidFill>
                <a:schemeClr val="tx1"/>
              </a:solidFill>
              <a:effectLst/>
              <a:latin typeface="+mn-lt"/>
              <a:ea typeface="+mn-ea"/>
              <a:cs typeface="+mn-cs"/>
            </a:endParaRPr>
          </a:p>
          <a:p>
            <a:pPr marL="0" indent="0">
              <a:buNone/>
            </a:pPr>
            <a:r>
              <a:rPr lang="fr-FR" sz="1200" kern="1200" baseline="0" dirty="0">
                <a:solidFill>
                  <a:schemeClr val="tx1"/>
                </a:solidFill>
                <a:effectLst/>
                <a:latin typeface="+mn-lt"/>
                <a:ea typeface="+mn-ea"/>
                <a:cs typeface="+mn-cs"/>
              </a:rPr>
              <a:t>2) Que se passe t’il si une personne ne presse pas la main de la personne suivante ? </a:t>
            </a:r>
          </a:p>
          <a:p>
            <a:pPr marL="0" indent="0">
              <a:buNone/>
            </a:pPr>
            <a:r>
              <a:rPr lang="fr-FR" sz="1200" kern="1200" baseline="0" dirty="0">
                <a:solidFill>
                  <a:schemeClr val="tx1"/>
                </a:solidFill>
                <a:effectLst/>
                <a:latin typeface="+mn-lt"/>
                <a:ea typeface="+mn-ea"/>
                <a:cs typeface="+mn-cs"/>
              </a:rPr>
              <a:t>Réponse: le message ne sera pas envoyer a sa destination finale.</a:t>
            </a:r>
          </a:p>
          <a:p>
            <a:pPr marL="0" indent="0">
              <a:buNone/>
            </a:pPr>
            <a:endParaRPr lang="fr-FR" sz="1200" kern="1200" baseline="0" dirty="0">
              <a:solidFill>
                <a:schemeClr val="tx1"/>
              </a:solidFill>
              <a:effectLst/>
              <a:latin typeface="+mn-lt"/>
              <a:ea typeface="+mn-ea"/>
              <a:cs typeface="+mn-cs"/>
            </a:endParaRPr>
          </a:p>
          <a:p>
            <a:pPr marL="0" indent="0">
              <a:buNone/>
            </a:pPr>
            <a:r>
              <a:rPr lang="fr-FR" sz="1200" kern="1200" baseline="0" dirty="0">
                <a:solidFill>
                  <a:schemeClr val="tx1"/>
                </a:solidFill>
                <a:effectLst/>
                <a:latin typeface="+mn-lt"/>
                <a:ea typeface="+mn-ea"/>
                <a:cs typeface="+mn-cs"/>
              </a:rPr>
              <a:t>3) Est-ce que les neurones peuvent envoyer plus qu’un message à la même temps?</a:t>
            </a:r>
          </a:p>
          <a:p>
            <a:pPr marL="0" indent="0">
              <a:buNone/>
            </a:pPr>
            <a:r>
              <a:rPr lang="fr-FR" sz="1200" kern="1200" baseline="0" dirty="0">
                <a:solidFill>
                  <a:schemeClr val="tx1"/>
                </a:solidFill>
                <a:effectLst/>
                <a:latin typeface="+mn-lt"/>
                <a:ea typeface="+mn-ea"/>
                <a:cs typeface="+mn-cs"/>
              </a:rPr>
              <a:t>Réponse: Oui! Les </a:t>
            </a:r>
            <a:r>
              <a:rPr lang="fr-FR" sz="1200" kern="1200" baseline="0" dirty="0" err="1">
                <a:solidFill>
                  <a:schemeClr val="tx1"/>
                </a:solidFill>
                <a:effectLst/>
                <a:latin typeface="+mn-lt"/>
                <a:ea typeface="+mn-ea"/>
                <a:cs typeface="+mn-cs"/>
              </a:rPr>
              <a:t>neurons</a:t>
            </a:r>
            <a:r>
              <a:rPr lang="fr-FR" sz="1200" kern="1200" baseline="0" dirty="0">
                <a:solidFill>
                  <a:schemeClr val="tx1"/>
                </a:solidFill>
                <a:effectLst/>
                <a:latin typeface="+mn-lt"/>
                <a:ea typeface="+mn-ea"/>
                <a:cs typeface="+mn-cs"/>
              </a:rPr>
              <a:t> peuvent communiquer avec plusieurs autres neurones à la même temps dans un réseau. Vous pouvez répéter l’activité ( en utilisant un étudiant qui tient la main de  deux personnes et qui envoie le signal dans un ou deux sens ) pour </a:t>
            </a:r>
            <a:r>
              <a:rPr lang="fr-FR" sz="1200" kern="1200" baseline="0" noProof="0" dirty="0">
                <a:solidFill>
                  <a:schemeClr val="tx1"/>
                </a:solidFill>
                <a:effectLst/>
                <a:latin typeface="+mn-lt"/>
                <a:ea typeface="+mn-ea"/>
                <a:cs typeface="+mn-cs"/>
              </a:rPr>
              <a:t>introduire</a:t>
            </a:r>
            <a:r>
              <a:rPr lang="fr-FR" sz="1200" kern="1200" baseline="0" dirty="0">
                <a:solidFill>
                  <a:schemeClr val="tx1"/>
                </a:solidFill>
                <a:effectLst/>
                <a:latin typeface="+mn-lt"/>
                <a:ea typeface="+mn-ea"/>
                <a:cs typeface="+mn-cs"/>
              </a:rPr>
              <a:t> le concept de réseau.</a:t>
            </a:r>
            <a:endParaRPr lang="fr-FR" sz="1200" kern="1200" dirty="0">
              <a:solidFill>
                <a:schemeClr val="tx1"/>
              </a:solidFill>
              <a:effectLst/>
              <a:latin typeface="+mn-lt"/>
              <a:ea typeface="+mn-ea"/>
              <a:cs typeface="+mn-cs"/>
            </a:endParaRP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Note:</a:t>
            </a:r>
            <a:r>
              <a:rPr lang="fr-FR" sz="1200" kern="1200" baseline="0" dirty="0">
                <a:solidFill>
                  <a:schemeClr val="tx1"/>
                </a:solidFill>
                <a:effectLst/>
                <a:latin typeface="+mn-lt"/>
                <a:ea typeface="+mn-ea"/>
                <a:cs typeface="+mn-cs"/>
              </a:rPr>
              <a:t> Certains étudiants peuvent suggérer que les signaux voyagent à la vitesse de la lumière. Ce n’est pas vrai, les signaux neuronaux voyagent plus lentement. </a:t>
            </a:r>
            <a:endParaRPr lang="fr-FR"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604075-5265-4E90-9802-6F1FF2275C31}" type="slidenum">
              <a:rPr lang="en-US" smtClean="0"/>
              <a:pPr/>
              <a:t>6</a:t>
            </a:fld>
            <a:endParaRPr lang="en-US"/>
          </a:p>
        </p:txBody>
      </p:sp>
    </p:spTree>
    <p:extLst>
      <p:ext uri="{BB962C8B-B14F-4D97-AF65-F5344CB8AC3E}">
        <p14:creationId xmlns:p14="http://schemas.microsoft.com/office/powerpoint/2010/main" val="321128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n-ea"/>
                <a:cs typeface="+mn-cs"/>
              </a:rPr>
              <a:t>Diapositive </a:t>
            </a:r>
            <a:r>
              <a:rPr lang="en-CA" b="1" dirty="0"/>
              <a:t>7: </a:t>
            </a:r>
            <a:r>
              <a:rPr lang="en-CA" b="0" dirty="0"/>
              <a:t>Conclusion</a:t>
            </a:r>
            <a:endParaRPr lang="en-CA" b="0" baseline="0" dirty="0"/>
          </a:p>
          <a:p>
            <a:endParaRPr lang="en-CA"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Grande</a:t>
            </a:r>
            <a:r>
              <a:rPr lang="en-US" sz="1200" b="1" kern="1200" baseline="0" dirty="0">
                <a:solidFill>
                  <a:schemeClr val="tx1"/>
                </a:solidFill>
                <a:latin typeface="+mn-lt"/>
                <a:ea typeface="+mn-ea"/>
                <a:cs typeface="+mn-cs"/>
              </a:rPr>
              <a:t> message: </a:t>
            </a:r>
          </a:p>
          <a:p>
            <a:pPr marL="171450" lvl="0" indent="-171450">
              <a:buFont typeface="Lucida Grande"/>
              <a:buChar char="-"/>
            </a:pPr>
            <a:r>
              <a:rPr lang="fr-FR" sz="1200" kern="1200" noProof="0" dirty="0">
                <a:solidFill>
                  <a:schemeClr val="tx1"/>
                </a:solidFill>
                <a:effectLst/>
                <a:latin typeface="+mn-lt"/>
                <a:ea typeface="+mn-ea"/>
                <a:cs typeface="+mn-cs"/>
              </a:rPr>
              <a:t>Il faut savoir que le cerveau est composé de cellules.</a:t>
            </a:r>
          </a:p>
          <a:p>
            <a:pPr marL="171450" lvl="0" indent="-171450">
              <a:buFont typeface="Lucida Grande"/>
              <a:buChar char="-"/>
            </a:pPr>
            <a:r>
              <a:rPr lang="fr-FR" sz="1200" kern="1200" noProof="0" dirty="0">
                <a:solidFill>
                  <a:schemeClr val="tx1"/>
                </a:solidFill>
                <a:effectLst/>
                <a:latin typeface="+mn-lt"/>
                <a:ea typeface="+mn-ea"/>
                <a:cs typeface="+mn-cs"/>
              </a:rPr>
              <a:t>Il</a:t>
            </a:r>
            <a:r>
              <a:rPr lang="fr-FR" sz="1200" kern="1200" baseline="0" noProof="0" dirty="0">
                <a:solidFill>
                  <a:schemeClr val="tx1"/>
                </a:solidFill>
                <a:effectLst/>
                <a:latin typeface="+mn-lt"/>
                <a:ea typeface="+mn-ea"/>
                <a:cs typeface="+mn-cs"/>
              </a:rPr>
              <a:t> faut savoir qu’il existe différents types de cellule</a:t>
            </a:r>
            <a:r>
              <a:rPr lang="fr-FR" sz="1200" kern="1200" noProof="0" dirty="0">
                <a:solidFill>
                  <a:schemeClr val="tx1"/>
                </a:solidFill>
                <a:effectLst/>
                <a:latin typeface="+mn-lt"/>
                <a:ea typeface="+mn-ea"/>
                <a:cs typeface="+mn-cs"/>
              </a:rPr>
              <a:t>s. (Pendant</a:t>
            </a:r>
            <a:r>
              <a:rPr lang="fr-FR" sz="1200" kern="1200" baseline="0" noProof="0" dirty="0">
                <a:solidFill>
                  <a:schemeClr val="tx1"/>
                </a:solidFill>
                <a:effectLst/>
                <a:latin typeface="+mn-lt"/>
                <a:ea typeface="+mn-ea"/>
                <a:cs typeface="+mn-cs"/>
              </a:rPr>
              <a:t> que vous introduisez les noms </a:t>
            </a:r>
            <a:r>
              <a:rPr lang="fr-FR" sz="1200" kern="1200" noProof="0" dirty="0">
                <a:solidFill>
                  <a:schemeClr val="tx1"/>
                </a:solidFill>
                <a:effectLst/>
                <a:latin typeface="+mn-lt"/>
                <a:ea typeface="+mn-ea"/>
                <a:cs typeface="+mn-cs"/>
              </a:rPr>
              <a:t>/</a:t>
            </a:r>
            <a:r>
              <a:rPr lang="fr-FR" sz="1200" kern="1200" baseline="0" noProof="0" dirty="0">
                <a:solidFill>
                  <a:schemeClr val="tx1"/>
                </a:solidFill>
                <a:effectLst/>
                <a:latin typeface="+mn-lt"/>
                <a:ea typeface="+mn-ea"/>
                <a:cs typeface="+mn-cs"/>
              </a:rPr>
              <a:t>fonctions  spécifiques, ne vous attardez pas dessus, mais vous devriez accentuer sur le fait que toutes les cellules ne sont pas les mêmes, et que chacune d’elle a une fonction spécifique) </a:t>
            </a:r>
          </a:p>
          <a:p>
            <a:pPr marL="171450" lvl="0" indent="-171450">
              <a:buFont typeface="Lucida Grande"/>
              <a:buChar char="-"/>
            </a:pPr>
            <a:r>
              <a:rPr lang="fr-FR" sz="1200" kern="1200" baseline="0" noProof="0" dirty="0">
                <a:solidFill>
                  <a:schemeClr val="tx1"/>
                </a:solidFill>
                <a:effectLst/>
                <a:latin typeface="+mn-lt"/>
                <a:ea typeface="+mn-ea"/>
                <a:cs typeface="+mn-cs"/>
              </a:rPr>
              <a:t>Introduisez le concept que les neurones envoient des signaux à notre cerveau et notre corps. </a:t>
            </a:r>
          </a:p>
          <a:p>
            <a:pPr marL="171450" lvl="0" indent="-171450">
              <a:buFont typeface="Lucida Grande"/>
              <a:buChar char="-"/>
            </a:pPr>
            <a:r>
              <a:rPr lang="fr-FR" sz="1200" kern="1200" noProof="0" dirty="0">
                <a:solidFill>
                  <a:schemeClr val="tx1"/>
                </a:solidFill>
                <a:effectLst/>
                <a:latin typeface="+mn-lt"/>
                <a:ea typeface="+mn-ea"/>
                <a:cs typeface="+mn-cs"/>
              </a:rPr>
              <a:t>Faire</a:t>
            </a:r>
            <a:r>
              <a:rPr lang="fr-FR" sz="1200" kern="1200" baseline="0" noProof="0" dirty="0">
                <a:solidFill>
                  <a:schemeClr val="tx1"/>
                </a:solidFill>
                <a:effectLst/>
                <a:latin typeface="+mn-lt"/>
                <a:ea typeface="+mn-ea"/>
                <a:cs typeface="+mn-cs"/>
              </a:rPr>
              <a:t> comprendre que les cellules sont petites, et que l’on ne peut pas les voir de nos propres yeux. </a:t>
            </a:r>
          </a:p>
          <a:p>
            <a:pPr marL="171450" lvl="0" indent="-171450">
              <a:buFont typeface="Lucida Grande"/>
              <a:buChar char="-"/>
            </a:pPr>
            <a:r>
              <a:rPr lang="fr-FR" sz="1200" kern="1200" baseline="0" noProof="0" dirty="0">
                <a:solidFill>
                  <a:schemeClr val="tx1"/>
                </a:solidFill>
                <a:effectLst/>
                <a:latin typeface="+mn-lt"/>
                <a:ea typeface="+mn-ea"/>
                <a:cs typeface="+mn-cs"/>
              </a:rPr>
              <a:t>Introduire le microscope comme un outil utilisé par les scientifiques en neurosciences pour observer les cellules. </a:t>
            </a:r>
          </a:p>
        </p:txBody>
      </p:sp>
      <p:sp>
        <p:nvSpPr>
          <p:cNvPr id="4" name="Slide Number Placeholder 3"/>
          <p:cNvSpPr>
            <a:spLocks noGrp="1"/>
          </p:cNvSpPr>
          <p:nvPr>
            <p:ph type="sldNum" sz="quarter" idx="10"/>
          </p:nvPr>
        </p:nvSpPr>
        <p:spPr/>
        <p:txBody>
          <a:bodyPr/>
          <a:lstStyle/>
          <a:p>
            <a:fld id="{AF74BB37-C459-4D82-9BCF-8BB2219EB8D5}" type="slidenum">
              <a:rPr lang="en-CA" smtClean="0"/>
              <a:t>7</a:t>
            </a:fld>
            <a:endParaRPr lang="en-CA"/>
          </a:p>
        </p:txBody>
      </p:sp>
    </p:spTree>
    <p:extLst>
      <p:ext uri="{BB962C8B-B14F-4D97-AF65-F5344CB8AC3E}">
        <p14:creationId xmlns:p14="http://schemas.microsoft.com/office/powerpoint/2010/main" val="2979185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Merci </a:t>
            </a:r>
            <a:r>
              <a:rPr lang="en-US" b="1" dirty="0" err="1"/>
              <a:t>d’avoir</a:t>
            </a:r>
            <a:r>
              <a:rPr lang="en-US" b="1" dirty="0"/>
              <a:t> </a:t>
            </a:r>
            <a:r>
              <a:rPr lang="en-US" b="1" dirty="0" err="1"/>
              <a:t>utiliser</a:t>
            </a:r>
            <a:r>
              <a:rPr lang="en-US" b="1" dirty="0"/>
              <a:t> </a:t>
            </a:r>
            <a:r>
              <a:rPr lang="en-US" b="1" dirty="0" err="1"/>
              <a:t>cette</a:t>
            </a:r>
            <a:r>
              <a:rPr lang="en-US" b="1" dirty="0"/>
              <a:t> </a:t>
            </a:r>
            <a:r>
              <a:rPr lang="en-US" b="1" dirty="0" err="1"/>
              <a:t>leçon</a:t>
            </a:r>
            <a:r>
              <a:rPr lang="en-US" b="1" dirty="0"/>
              <a:t> ! Si </a:t>
            </a:r>
            <a:r>
              <a:rPr lang="en-US" b="1" dirty="0" err="1"/>
              <a:t>vous</a:t>
            </a:r>
            <a:r>
              <a:rPr lang="en-US" b="1" dirty="0"/>
              <a:t> </a:t>
            </a:r>
            <a:r>
              <a:rPr lang="en-US" b="1" dirty="0" err="1"/>
              <a:t>souhaitez</a:t>
            </a:r>
            <a:r>
              <a:rPr lang="en-US" b="1" dirty="0"/>
              <a:t> nous </a:t>
            </a:r>
            <a:r>
              <a:rPr lang="en-US" b="1" dirty="0" err="1"/>
              <a:t>contacter</a:t>
            </a:r>
            <a:r>
              <a:rPr lang="en-US" b="1" dirty="0"/>
              <a:t> </a:t>
            </a:r>
            <a:r>
              <a:rPr lang="en-US" b="1" dirty="0" err="1"/>
              <a:t>afin</a:t>
            </a:r>
            <a:r>
              <a:rPr lang="en-US" b="1" dirty="0"/>
              <a:t> de poser </a:t>
            </a:r>
            <a:r>
              <a:rPr lang="en-US" b="1" dirty="0" err="1"/>
              <a:t>une</a:t>
            </a:r>
            <a:r>
              <a:rPr lang="en-US" b="1" dirty="0"/>
              <a:t> question </a:t>
            </a:r>
            <a:r>
              <a:rPr lang="en-US" b="1" dirty="0" err="1"/>
              <a:t>ou</a:t>
            </a:r>
            <a:r>
              <a:rPr lang="en-US" b="1" dirty="0"/>
              <a:t> </a:t>
            </a:r>
            <a:r>
              <a:rPr lang="en-US" b="1" dirty="0" err="1"/>
              <a:t>avoir</a:t>
            </a:r>
            <a:r>
              <a:rPr lang="en-US" b="1" dirty="0"/>
              <a:t> plus </a:t>
            </a:r>
            <a:r>
              <a:rPr lang="en-US" b="1" dirty="0" err="1"/>
              <a:t>d’informations</a:t>
            </a:r>
            <a:r>
              <a:rPr lang="en-US" b="1" dirty="0"/>
              <a:t>, </a:t>
            </a:r>
            <a:r>
              <a:rPr lang="en-US" b="1" dirty="0" err="1"/>
              <a:t>vous</a:t>
            </a:r>
            <a:r>
              <a:rPr lang="en-US" b="1" dirty="0"/>
              <a:t> </a:t>
            </a:r>
            <a:r>
              <a:rPr lang="en-US" b="1" dirty="0" err="1"/>
              <a:t>pouvez</a:t>
            </a:r>
            <a:r>
              <a:rPr lang="en-US" b="1" dirty="0"/>
              <a:t> </a:t>
            </a:r>
            <a:r>
              <a:rPr lang="en-US" b="1" dirty="0" err="1"/>
              <a:t>écrire</a:t>
            </a:r>
            <a:r>
              <a:rPr lang="en-US" b="1" dirty="0"/>
              <a:t> à </a:t>
            </a:r>
            <a:r>
              <a:rPr lang="en-US" b="1" dirty="0" err="1"/>
              <a:t>l’équipe</a:t>
            </a:r>
            <a:r>
              <a:rPr lang="en-US" b="1" dirty="0"/>
              <a:t> Brain Reach North par email: </a:t>
            </a:r>
            <a:r>
              <a:rPr lang="en-US" sz="1200" b="1" u="sng" dirty="0"/>
              <a:t>brainreachnorth@gmail.com</a:t>
            </a:r>
            <a:r>
              <a:rPr lang="en-US" b="1" dirty="0"/>
              <a:t> </a:t>
            </a:r>
          </a:p>
          <a:p>
            <a:endParaRPr lang="fr-CA" b="1" noProof="0" dirty="0"/>
          </a:p>
          <a:p>
            <a:r>
              <a:rPr lang="en-US" b="1" baseline="0" dirty="0" err="1"/>
              <a:t>Vous</a:t>
            </a:r>
            <a:r>
              <a:rPr lang="en-US" b="1" baseline="0" dirty="0"/>
              <a:t> </a:t>
            </a:r>
            <a:r>
              <a:rPr lang="en-US" b="1" baseline="0" dirty="0" err="1"/>
              <a:t>pouvez</a:t>
            </a:r>
            <a:r>
              <a:rPr lang="en-US" b="1" baseline="0" dirty="0"/>
              <a:t> </a:t>
            </a:r>
            <a:r>
              <a:rPr lang="en-US" b="1" baseline="0" dirty="0" err="1"/>
              <a:t>également</a:t>
            </a:r>
            <a:r>
              <a:rPr lang="en-US" b="1" baseline="0" dirty="0"/>
              <a:t> </a:t>
            </a:r>
            <a:r>
              <a:rPr lang="en-US" b="1" baseline="0" dirty="0" err="1"/>
              <a:t>réagir</a:t>
            </a:r>
            <a:r>
              <a:rPr lang="en-US" b="1" baseline="0" dirty="0"/>
              <a:t> au </a:t>
            </a:r>
            <a:r>
              <a:rPr lang="en-US" b="1" baseline="0" dirty="0" err="1"/>
              <a:t>contenu</a:t>
            </a:r>
            <a:r>
              <a:rPr lang="en-US" b="1" baseline="0" dirty="0"/>
              <a:t> de la </a:t>
            </a:r>
            <a:r>
              <a:rPr lang="fr-CA" b="1" baseline="0" noProof="0" dirty="0"/>
              <a:t>leçon</a:t>
            </a:r>
            <a:r>
              <a:rPr lang="en-US" b="1" baseline="0" dirty="0"/>
              <a:t> </a:t>
            </a:r>
            <a:r>
              <a:rPr lang="en-US" b="1" baseline="0" dirty="0" err="1"/>
              <a:t>en</a:t>
            </a:r>
            <a:r>
              <a:rPr lang="en-US" b="1" baseline="0" dirty="0"/>
              <a:t> </a:t>
            </a:r>
            <a:r>
              <a:rPr lang="en-US" b="1" baseline="0" dirty="0" err="1"/>
              <a:t>remplissant</a:t>
            </a:r>
            <a:r>
              <a:rPr lang="en-US" b="1" baseline="0" dirty="0"/>
              <a:t> </a:t>
            </a:r>
            <a:r>
              <a:rPr lang="en-US" b="1" baseline="0" dirty="0" err="1"/>
              <a:t>ce</a:t>
            </a:r>
            <a:r>
              <a:rPr lang="en-US" b="1" baseline="0" dirty="0"/>
              <a:t> </a:t>
            </a:r>
            <a:r>
              <a:rPr lang="en-US" b="1" baseline="0" dirty="0" err="1"/>
              <a:t>formulaire</a:t>
            </a:r>
            <a:r>
              <a:rPr lang="en-US" b="1" baseline="0" dirty="0"/>
              <a:t>:</a:t>
            </a:r>
            <a:r>
              <a:rPr lang="en-CA" sz="1200" b="0"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hlinkClick r:id="rId3"/>
              </a:rPr>
              <a:t>https://docs.google.com/forms/d/e/1FAIpQLSfVCDBSazX3cU2p74qy0y2dJhKTxkdYKCJupw_qHdDyg_zsew/viewform?usp=sf_link</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74BB37-C459-4D82-9BCF-8BB2219EB8D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1077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1" indent="0" algn="ctr">
              <a:buNone/>
              <a:defRPr>
                <a:solidFill>
                  <a:schemeClr val="tx1">
                    <a:tint val="75000"/>
                  </a:schemeClr>
                </a:solidFill>
              </a:defRPr>
            </a:lvl2pPr>
            <a:lvl3pPr marL="914382" indent="0" algn="ctr">
              <a:buNone/>
              <a:defRPr>
                <a:solidFill>
                  <a:schemeClr val="tx1">
                    <a:tint val="75000"/>
                  </a:schemeClr>
                </a:solidFill>
              </a:defRPr>
            </a:lvl3pPr>
            <a:lvl4pPr marL="1371573" indent="0" algn="ctr">
              <a:buNone/>
              <a:defRPr>
                <a:solidFill>
                  <a:schemeClr val="tx1">
                    <a:tint val="75000"/>
                  </a:schemeClr>
                </a:solidFill>
              </a:defRPr>
            </a:lvl4pPr>
            <a:lvl5pPr marL="1828764" indent="0" algn="ctr">
              <a:buNone/>
              <a:defRPr>
                <a:solidFill>
                  <a:schemeClr val="tx1">
                    <a:tint val="75000"/>
                  </a:schemeClr>
                </a:solidFill>
              </a:defRPr>
            </a:lvl5pPr>
            <a:lvl6pPr marL="2285955" indent="0" algn="ctr">
              <a:buNone/>
              <a:defRPr>
                <a:solidFill>
                  <a:schemeClr val="tx1">
                    <a:tint val="75000"/>
                  </a:schemeClr>
                </a:solidFill>
              </a:defRPr>
            </a:lvl6pPr>
            <a:lvl7pPr marL="2743146" indent="0" algn="ctr">
              <a:buNone/>
              <a:defRPr>
                <a:solidFill>
                  <a:schemeClr val="tx1">
                    <a:tint val="75000"/>
                  </a:schemeClr>
                </a:solidFill>
              </a:defRPr>
            </a:lvl7pPr>
            <a:lvl8pPr marL="3200336"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FCB4AB-FF48-4488-ABE8-F1B50E37699F}" type="datetimeFigureOut">
              <a:rPr lang="en-US" smtClean="0"/>
              <a:pPr/>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FCB4AB-FF48-4488-ABE8-F1B50E37699F}" type="datetimeFigureOut">
              <a:rPr lang="en-US" smtClean="0"/>
              <a:pPr/>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FCB4AB-FF48-4488-ABE8-F1B50E37699F}" type="datetimeFigureOut">
              <a:rPr lang="en-US" smtClean="0"/>
              <a:pPr/>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88DA61-085F-4B1E-BC7C-473BDF0FE3F9}" type="datetimeFigureOut">
              <a:rPr lang="en-US" smtClean="0"/>
              <a:pPr/>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3361666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88DA61-085F-4B1E-BC7C-473BDF0FE3F9}" type="datetimeFigureOut">
              <a:rPr lang="en-US" smtClean="0"/>
              <a:pPr/>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2317941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88DA61-085F-4B1E-BC7C-473BDF0FE3F9}" type="datetimeFigureOut">
              <a:rPr lang="en-US" smtClean="0"/>
              <a:pPr/>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642712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88DA61-085F-4B1E-BC7C-473BDF0FE3F9}" type="datetimeFigureOut">
              <a:rPr lang="en-US" smtClean="0"/>
              <a:pPr/>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4030368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88DA61-085F-4B1E-BC7C-473BDF0FE3F9}" type="datetimeFigureOut">
              <a:rPr lang="en-US" smtClean="0"/>
              <a:pPr/>
              <a:t>8/8/2018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3120913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88DA61-085F-4B1E-BC7C-473BDF0FE3F9}" type="datetimeFigureOut">
              <a:rPr lang="en-US" smtClean="0"/>
              <a:pPr/>
              <a:t>8/8/2018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321827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8DA61-085F-4B1E-BC7C-473BDF0FE3F9}" type="datetimeFigureOut">
              <a:rPr lang="en-US" smtClean="0"/>
              <a:pPr/>
              <a:t>8/8/2018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3092907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88DA61-085F-4B1E-BC7C-473BDF0FE3F9}" type="datetimeFigureOut">
              <a:rPr lang="en-US" smtClean="0"/>
              <a:pPr/>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252257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FCB4AB-FF48-4488-ABE8-F1B50E37699F}" type="datetimeFigureOut">
              <a:rPr lang="en-US" smtClean="0"/>
              <a:pPr/>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88DA61-085F-4B1E-BC7C-473BDF0FE3F9}" type="datetimeFigureOut">
              <a:rPr lang="en-US" smtClean="0"/>
              <a:pPr/>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2739960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88DA61-085F-4B1E-BC7C-473BDF0FE3F9}" type="datetimeFigureOut">
              <a:rPr lang="en-US" smtClean="0"/>
              <a:pPr/>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672245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88DA61-085F-4B1E-BC7C-473BDF0FE3F9}" type="datetimeFigureOut">
              <a:rPr lang="en-US" smtClean="0"/>
              <a:pPr/>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1777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91" indent="0">
              <a:buNone/>
              <a:defRPr sz="1800">
                <a:solidFill>
                  <a:schemeClr val="tx1">
                    <a:tint val="75000"/>
                  </a:schemeClr>
                </a:solidFill>
              </a:defRPr>
            </a:lvl2pPr>
            <a:lvl3pPr marL="914382" indent="0">
              <a:buNone/>
              <a:defRPr sz="1600">
                <a:solidFill>
                  <a:schemeClr val="tx1">
                    <a:tint val="75000"/>
                  </a:schemeClr>
                </a:solidFill>
              </a:defRPr>
            </a:lvl3pPr>
            <a:lvl4pPr marL="1371573" indent="0">
              <a:buNone/>
              <a:defRPr sz="1400">
                <a:solidFill>
                  <a:schemeClr val="tx1">
                    <a:tint val="75000"/>
                  </a:schemeClr>
                </a:solidFill>
              </a:defRPr>
            </a:lvl4pPr>
            <a:lvl5pPr marL="1828764" indent="0">
              <a:buNone/>
              <a:defRPr sz="1400">
                <a:solidFill>
                  <a:schemeClr val="tx1">
                    <a:tint val="75000"/>
                  </a:schemeClr>
                </a:solidFill>
              </a:defRPr>
            </a:lvl5pPr>
            <a:lvl6pPr marL="2285955" indent="0">
              <a:buNone/>
              <a:defRPr sz="1400">
                <a:solidFill>
                  <a:schemeClr val="tx1">
                    <a:tint val="75000"/>
                  </a:schemeClr>
                </a:solidFill>
              </a:defRPr>
            </a:lvl6pPr>
            <a:lvl7pPr marL="2743146" indent="0">
              <a:buNone/>
              <a:defRPr sz="1400">
                <a:solidFill>
                  <a:schemeClr val="tx1">
                    <a:tint val="75000"/>
                  </a:schemeClr>
                </a:solidFill>
              </a:defRPr>
            </a:lvl7pPr>
            <a:lvl8pPr marL="3200336" indent="0">
              <a:buNone/>
              <a:defRPr sz="1400">
                <a:solidFill>
                  <a:schemeClr val="tx1">
                    <a:tint val="75000"/>
                  </a:schemeClr>
                </a:solidFill>
              </a:defRPr>
            </a:lvl8pPr>
            <a:lvl9pPr marL="365752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FCB4AB-FF48-4488-ABE8-F1B50E37699F}" type="datetimeFigureOut">
              <a:rPr lang="en-US" smtClean="0"/>
              <a:pPr/>
              <a:t>8/8/2018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FCB4AB-FF48-4488-ABE8-F1B50E37699F}" type="datetimeFigureOut">
              <a:rPr lang="en-US" smtClean="0"/>
              <a:pPr/>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1" indent="0">
              <a:buNone/>
              <a:defRPr sz="2000" b="1"/>
            </a:lvl2pPr>
            <a:lvl3pPr marL="914382" indent="0">
              <a:buNone/>
              <a:defRPr sz="1800" b="1"/>
            </a:lvl3pPr>
            <a:lvl4pPr marL="1371573" indent="0">
              <a:buNone/>
              <a:defRPr sz="1600" b="1"/>
            </a:lvl4pPr>
            <a:lvl5pPr marL="1828764" indent="0">
              <a:buNone/>
              <a:defRPr sz="1600" b="1"/>
            </a:lvl5pPr>
            <a:lvl6pPr marL="2285955" indent="0">
              <a:buNone/>
              <a:defRPr sz="1600" b="1"/>
            </a:lvl6pPr>
            <a:lvl7pPr marL="2743146" indent="0">
              <a:buNone/>
              <a:defRPr sz="1600" b="1"/>
            </a:lvl7pPr>
            <a:lvl8pPr marL="3200336" indent="0">
              <a:buNone/>
              <a:defRPr sz="1600" b="1"/>
            </a:lvl8pPr>
            <a:lvl9pPr marL="36575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91" indent="0">
              <a:buNone/>
              <a:defRPr sz="2000" b="1"/>
            </a:lvl2pPr>
            <a:lvl3pPr marL="914382" indent="0">
              <a:buNone/>
              <a:defRPr sz="1800" b="1"/>
            </a:lvl3pPr>
            <a:lvl4pPr marL="1371573" indent="0">
              <a:buNone/>
              <a:defRPr sz="1600" b="1"/>
            </a:lvl4pPr>
            <a:lvl5pPr marL="1828764" indent="0">
              <a:buNone/>
              <a:defRPr sz="1600" b="1"/>
            </a:lvl5pPr>
            <a:lvl6pPr marL="2285955" indent="0">
              <a:buNone/>
              <a:defRPr sz="1600" b="1"/>
            </a:lvl6pPr>
            <a:lvl7pPr marL="2743146" indent="0">
              <a:buNone/>
              <a:defRPr sz="1600" b="1"/>
            </a:lvl7pPr>
            <a:lvl8pPr marL="3200336" indent="0">
              <a:buNone/>
              <a:defRPr sz="1600" b="1"/>
            </a:lvl8pPr>
            <a:lvl9pPr marL="36575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FCB4AB-FF48-4488-ABE8-F1B50E37699F}" type="datetimeFigureOut">
              <a:rPr lang="en-US" smtClean="0"/>
              <a:pPr/>
              <a:t>8/8/2018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FCB4AB-FF48-4488-ABE8-F1B50E37699F}" type="datetimeFigureOut">
              <a:rPr lang="en-US" smtClean="0"/>
              <a:pPr/>
              <a:t>8/8/2018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CB4AB-FF48-4488-ABE8-F1B50E37699F}" type="datetimeFigureOut">
              <a:rPr lang="en-US" smtClean="0"/>
              <a:pPr/>
              <a:t>8/8/2018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2"/>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0"/>
            <a:ext cx="3008313" cy="4691063"/>
          </a:xfrm>
        </p:spPr>
        <p:txBody>
          <a:bodyPr/>
          <a:lstStyle>
            <a:lvl1pPr marL="0" indent="0">
              <a:buNone/>
              <a:defRPr sz="1400"/>
            </a:lvl1pPr>
            <a:lvl2pPr marL="457191" indent="0">
              <a:buNone/>
              <a:defRPr sz="1200"/>
            </a:lvl2pPr>
            <a:lvl3pPr marL="914382" indent="0">
              <a:buNone/>
              <a:defRPr sz="1000"/>
            </a:lvl3pPr>
            <a:lvl4pPr marL="1371573" indent="0">
              <a:buNone/>
              <a:defRPr sz="900"/>
            </a:lvl4pPr>
            <a:lvl5pPr marL="1828764" indent="0">
              <a:buNone/>
              <a:defRPr sz="900"/>
            </a:lvl5pPr>
            <a:lvl6pPr marL="2285955" indent="0">
              <a:buNone/>
              <a:defRPr sz="900"/>
            </a:lvl6pPr>
            <a:lvl7pPr marL="2743146" indent="0">
              <a:buNone/>
              <a:defRPr sz="900"/>
            </a:lvl7pPr>
            <a:lvl8pPr marL="3200336" indent="0">
              <a:buNone/>
              <a:defRPr sz="900"/>
            </a:lvl8pPr>
            <a:lvl9pPr marL="36575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FCB4AB-FF48-4488-ABE8-F1B50E37699F}" type="datetimeFigureOut">
              <a:rPr lang="en-US" smtClean="0"/>
              <a:pPr/>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1" indent="0">
              <a:buNone/>
              <a:defRPr sz="2800"/>
            </a:lvl2pPr>
            <a:lvl3pPr marL="914382" indent="0">
              <a:buNone/>
              <a:defRPr sz="2400"/>
            </a:lvl3pPr>
            <a:lvl4pPr marL="1371573" indent="0">
              <a:buNone/>
              <a:defRPr sz="2000"/>
            </a:lvl4pPr>
            <a:lvl5pPr marL="1828764" indent="0">
              <a:buNone/>
              <a:defRPr sz="2000"/>
            </a:lvl5pPr>
            <a:lvl6pPr marL="2285955" indent="0">
              <a:buNone/>
              <a:defRPr sz="2000"/>
            </a:lvl6pPr>
            <a:lvl7pPr marL="2743146" indent="0">
              <a:buNone/>
              <a:defRPr sz="2000"/>
            </a:lvl7pPr>
            <a:lvl8pPr marL="3200336" indent="0">
              <a:buNone/>
              <a:defRPr sz="2000"/>
            </a:lvl8pPr>
            <a:lvl9pPr marL="3657526"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1" indent="0">
              <a:buNone/>
              <a:defRPr sz="1200"/>
            </a:lvl2pPr>
            <a:lvl3pPr marL="914382" indent="0">
              <a:buNone/>
              <a:defRPr sz="1000"/>
            </a:lvl3pPr>
            <a:lvl4pPr marL="1371573" indent="0">
              <a:buNone/>
              <a:defRPr sz="900"/>
            </a:lvl4pPr>
            <a:lvl5pPr marL="1828764" indent="0">
              <a:buNone/>
              <a:defRPr sz="900"/>
            </a:lvl5pPr>
            <a:lvl6pPr marL="2285955" indent="0">
              <a:buNone/>
              <a:defRPr sz="900"/>
            </a:lvl6pPr>
            <a:lvl7pPr marL="2743146" indent="0">
              <a:buNone/>
              <a:defRPr sz="900"/>
            </a:lvl7pPr>
            <a:lvl8pPr marL="3200336" indent="0">
              <a:buNone/>
              <a:defRPr sz="900"/>
            </a:lvl8pPr>
            <a:lvl9pPr marL="36575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FCB4AB-FF48-4488-ABE8-F1B50E37699F}" type="datetimeFigureOut">
              <a:rPr lang="en-US" smtClean="0"/>
              <a:pPr/>
              <a:t>8/8/2018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8" tIns="45718" rIns="91438"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38" tIns="45718" rIns="91438"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2" y="6356352"/>
            <a:ext cx="2133600" cy="365125"/>
          </a:xfrm>
          <a:prstGeom prst="rect">
            <a:avLst/>
          </a:prstGeom>
        </p:spPr>
        <p:txBody>
          <a:bodyPr vert="horz" lIns="91438" tIns="45718" rIns="91438" bIns="45718" rtlCol="0" anchor="ctr"/>
          <a:lstStyle>
            <a:lvl1pPr algn="l">
              <a:defRPr sz="1200">
                <a:solidFill>
                  <a:schemeClr val="tx1">
                    <a:tint val="75000"/>
                  </a:schemeClr>
                </a:solidFill>
              </a:defRPr>
            </a:lvl1pPr>
          </a:lstStyle>
          <a:p>
            <a:fld id="{FBFCB4AB-FF48-4488-ABE8-F1B50E37699F}" type="datetimeFigureOut">
              <a:rPr lang="en-US" smtClean="0"/>
              <a:pPr/>
              <a:t>8/8/2018</a:t>
            </a:fld>
            <a:endParaRPr lang="en-US"/>
          </a:p>
        </p:txBody>
      </p:sp>
      <p:sp>
        <p:nvSpPr>
          <p:cNvPr id="5" name="Footer Placeholder 4"/>
          <p:cNvSpPr>
            <a:spLocks noGrp="1"/>
          </p:cNvSpPr>
          <p:nvPr>
            <p:ph type="ftr" sz="quarter" idx="3"/>
          </p:nvPr>
        </p:nvSpPr>
        <p:spPr>
          <a:xfrm>
            <a:off x="3124202" y="6356352"/>
            <a:ext cx="2895600" cy="365125"/>
          </a:xfrm>
          <a:prstGeom prst="rect">
            <a:avLst/>
          </a:prstGeom>
        </p:spPr>
        <p:txBody>
          <a:bodyPr vert="horz" lIns="91438" tIns="45718" rIns="91438"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8" tIns="45718" rIns="91438" bIns="45718" rtlCol="0" anchor="ctr"/>
          <a:lstStyle>
            <a:lvl1pPr algn="r">
              <a:defRPr sz="1200">
                <a:solidFill>
                  <a:schemeClr val="tx1">
                    <a:tint val="75000"/>
                  </a:schemeClr>
                </a:solidFill>
              </a:defRPr>
            </a:lvl1pPr>
          </a:lstStyle>
          <a:p>
            <a:fld id="{9049E20B-B096-4B5C-AFCB-3D6F55F4A0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82" rtl="0" eaLnBrk="1" latinLnBrk="0" hangingPunct="1">
        <a:spcBef>
          <a:spcPct val="0"/>
        </a:spcBef>
        <a:buNone/>
        <a:defRPr sz="4400" kern="1200">
          <a:solidFill>
            <a:schemeClr val="tx1"/>
          </a:solidFill>
          <a:latin typeface="+mj-lt"/>
          <a:ea typeface="+mj-ea"/>
          <a:cs typeface="+mj-cs"/>
        </a:defRPr>
      </a:lvl1pPr>
    </p:titleStyle>
    <p:bodyStyle>
      <a:lvl1pPr marL="342893" indent="-342893" algn="l" defTabSz="9143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6" indent="-285744" algn="l" defTabSz="9143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7" indent="-228595" algn="l" defTabSz="9143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8"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59"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50"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1"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32"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22"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4" algn="l" defTabSz="914382" rtl="0" eaLnBrk="1" latinLnBrk="0" hangingPunct="1">
        <a:defRPr sz="1800" kern="1200">
          <a:solidFill>
            <a:schemeClr val="tx1"/>
          </a:solidFill>
          <a:latin typeface="+mn-lt"/>
          <a:ea typeface="+mn-ea"/>
          <a:cs typeface="+mn-cs"/>
        </a:defRPr>
      </a:lvl5pPr>
      <a:lvl6pPr marL="2285955" algn="l" defTabSz="914382" rtl="0" eaLnBrk="1" latinLnBrk="0" hangingPunct="1">
        <a:defRPr sz="1800" kern="1200">
          <a:solidFill>
            <a:schemeClr val="tx1"/>
          </a:solidFill>
          <a:latin typeface="+mn-lt"/>
          <a:ea typeface="+mn-ea"/>
          <a:cs typeface="+mn-cs"/>
        </a:defRPr>
      </a:lvl6pPr>
      <a:lvl7pPr marL="2743146" algn="l" defTabSz="914382" rtl="0" eaLnBrk="1" latinLnBrk="0" hangingPunct="1">
        <a:defRPr sz="1800" kern="1200">
          <a:solidFill>
            <a:schemeClr val="tx1"/>
          </a:solidFill>
          <a:latin typeface="+mn-lt"/>
          <a:ea typeface="+mn-ea"/>
          <a:cs typeface="+mn-cs"/>
        </a:defRPr>
      </a:lvl7pPr>
      <a:lvl8pPr marL="3200336" algn="l" defTabSz="914382" rtl="0" eaLnBrk="1" latinLnBrk="0" hangingPunct="1">
        <a:defRPr sz="1800" kern="1200">
          <a:solidFill>
            <a:schemeClr val="tx1"/>
          </a:solidFill>
          <a:latin typeface="+mn-lt"/>
          <a:ea typeface="+mn-ea"/>
          <a:cs typeface="+mn-cs"/>
        </a:defRPr>
      </a:lvl8pPr>
      <a:lvl9pPr marL="3657526" algn="l" defTabSz="91438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8DA61-085F-4B1E-BC7C-473BDF0FE3F9}" type="datetimeFigureOut">
              <a:rPr lang="en-US" smtClean="0"/>
              <a:pPr/>
              <a:t>8/8/2018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37286-5CA9-409B-8104-3EE804DD53DF}" type="slidenum">
              <a:rPr lang="en-US" smtClean="0"/>
              <a:pPr/>
              <a:t>‹#›</a:t>
            </a:fld>
            <a:endParaRPr lang="en-US"/>
          </a:p>
        </p:txBody>
      </p:sp>
    </p:spTree>
    <p:extLst>
      <p:ext uri="{BB962C8B-B14F-4D97-AF65-F5344CB8AC3E}">
        <p14:creationId xmlns:p14="http://schemas.microsoft.com/office/powerpoint/2010/main" val="53474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9"/>
          <p:cNvSpPr txBox="1">
            <a:spLocks/>
          </p:cNvSpPr>
          <p:nvPr/>
        </p:nvSpPr>
        <p:spPr>
          <a:xfrm>
            <a:off x="2370953" y="151037"/>
            <a:ext cx="6881567" cy="2047879"/>
          </a:xfrm>
          <a:prstGeom prst="rect">
            <a:avLst/>
          </a:prstGeom>
        </p:spPr>
        <p:txBody>
          <a:bodyPr vert="horz" lIns="91438" tIns="45718" rIns="91438" bIns="45718" rtlCol="0">
            <a:noAutofit/>
            <a:scene3d>
              <a:camera prst="orthographicFront"/>
              <a:lightRig rig="threePt" dir="t"/>
            </a:scene3d>
            <a:sp3d extrusionH="57150">
              <a:bevelT w="38100" h="38100"/>
            </a:sp3d>
          </a:bodyPr>
          <a:lstStyle/>
          <a:p>
            <a:pPr algn="ctr">
              <a:spcBef>
                <a:spcPct val="20000"/>
              </a:spcBef>
              <a:defRPr/>
            </a:pPr>
            <a:r>
              <a:rPr lang="fr-FR" sz="5200" b="1" dirty="0">
                <a:solidFill>
                  <a:srgbClr val="3EB2E3"/>
                </a:solidFill>
                <a:effectLst>
                  <a:outerShdw blurRad="38100" dist="38100" dir="2700000" algn="tl">
                    <a:srgbClr val="000000">
                      <a:alpha val="43137"/>
                    </a:srgbClr>
                  </a:outerShdw>
                </a:effectLst>
              </a:rPr>
              <a:t>Comment les neurones communiquent?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7517" y="2556857"/>
            <a:ext cx="5893524" cy="4053229"/>
          </a:xfrm>
          <a:prstGeom prst="rect">
            <a:avLst/>
          </a:prstGeom>
        </p:spPr>
      </p:pic>
      <p:pic>
        <p:nvPicPr>
          <p:cNvPr id="1026" name="Picture 2" descr="http://www.mcgill.ca/ipn/sites/mcgill.ca.ipn/files/resize/images/brainreachnorthlogo_white-color-592x4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78925"/>
            <a:ext cx="2544217" cy="191246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rain cells_Neuron.jpg"/>
          <p:cNvPicPr>
            <a:picLocks noChangeAspect="1"/>
          </p:cNvPicPr>
          <p:nvPr/>
        </p:nvPicPr>
        <p:blipFill>
          <a:blip r:embed="rId3" cstate="print"/>
          <a:stretch>
            <a:fillRect/>
          </a:stretch>
        </p:blipFill>
        <p:spPr>
          <a:xfrm rot="19699537" flipH="1">
            <a:off x="1641929" y="1192971"/>
            <a:ext cx="5982991" cy="5073207"/>
          </a:xfrm>
          <a:prstGeom prst="rect">
            <a:avLst/>
          </a:prstGeom>
        </p:spPr>
      </p:pic>
      <p:sp>
        <p:nvSpPr>
          <p:cNvPr id="2" name="Title 1"/>
          <p:cNvSpPr>
            <a:spLocks noGrp="1"/>
          </p:cNvSpPr>
          <p:nvPr>
            <p:ph type="title"/>
          </p:nvPr>
        </p:nvSpPr>
        <p:spPr>
          <a:xfrm>
            <a:off x="457200" y="44624"/>
            <a:ext cx="8229600" cy="1143000"/>
          </a:xfrm>
        </p:spPr>
        <p:txBody>
          <a:bodyPr>
            <a:normAutofit/>
            <a:scene3d>
              <a:camera prst="orthographicFront"/>
              <a:lightRig rig="threePt" dir="t"/>
            </a:scene3d>
            <a:sp3d extrusionH="57150">
              <a:bevelT w="38100" h="38100"/>
            </a:sp3d>
          </a:bodyPr>
          <a:lstStyle/>
          <a:p>
            <a:r>
              <a:rPr lang="fr-FR" sz="5400" b="1" dirty="0">
                <a:solidFill>
                  <a:srgbClr val="3EB2E3"/>
                </a:solidFill>
                <a:effectLst>
                  <a:outerShdw blurRad="38100" dist="38100" dir="2700000" algn="tl">
                    <a:srgbClr val="000000">
                      <a:alpha val="43137"/>
                    </a:srgbClr>
                  </a:outerShdw>
                </a:effectLst>
                <a:latin typeface="+mn-lt"/>
                <a:ea typeface="+mn-ea"/>
                <a:cs typeface="+mn-cs"/>
              </a:rPr>
              <a:t>Neurones</a:t>
            </a:r>
          </a:p>
        </p:txBody>
      </p:sp>
      <p:cxnSp>
        <p:nvCxnSpPr>
          <p:cNvPr id="6" name="Straight Connector 5"/>
          <p:cNvCxnSpPr/>
          <p:nvPr/>
        </p:nvCxnSpPr>
        <p:spPr>
          <a:xfrm>
            <a:off x="3491880" y="4005064"/>
            <a:ext cx="1512168" cy="16561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1223028" y="1844824"/>
            <a:ext cx="828692" cy="23042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23028" y="1844824"/>
            <a:ext cx="792088" cy="792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23028" y="1844824"/>
            <a:ext cx="2124836"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23028" y="1484784"/>
            <a:ext cx="0"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6002" y="1052736"/>
            <a:ext cx="1431226" cy="461665"/>
          </a:xfrm>
          <a:prstGeom prst="rect">
            <a:avLst/>
          </a:prstGeom>
          <a:noFill/>
        </p:spPr>
        <p:txBody>
          <a:bodyPr wrap="none" rtlCol="0">
            <a:spAutoFit/>
          </a:bodyPr>
          <a:lstStyle/>
          <a:p>
            <a:r>
              <a:rPr lang="en-US" sz="2400" b="1" dirty="0"/>
              <a:t>Dendrites</a:t>
            </a:r>
          </a:p>
        </p:txBody>
      </p:sp>
      <p:sp>
        <p:nvSpPr>
          <p:cNvPr id="24" name="TextBox 23"/>
          <p:cNvSpPr txBox="1"/>
          <p:nvPr/>
        </p:nvSpPr>
        <p:spPr>
          <a:xfrm>
            <a:off x="5004048" y="5805264"/>
            <a:ext cx="2210733" cy="461665"/>
          </a:xfrm>
          <a:prstGeom prst="rect">
            <a:avLst/>
          </a:prstGeom>
          <a:noFill/>
        </p:spPr>
        <p:txBody>
          <a:bodyPr wrap="none" rtlCol="0">
            <a:spAutoFit/>
          </a:bodyPr>
          <a:lstStyle/>
          <a:p>
            <a:r>
              <a:rPr lang="fr-FR" sz="2400" b="1" dirty="0"/>
              <a:t>Corps cellulaire </a:t>
            </a:r>
          </a:p>
        </p:txBody>
      </p:sp>
      <p:cxnSp>
        <p:nvCxnSpPr>
          <p:cNvPr id="8" name="Straight Connector 7"/>
          <p:cNvCxnSpPr/>
          <p:nvPr/>
        </p:nvCxnSpPr>
        <p:spPr>
          <a:xfrm flipV="1">
            <a:off x="3995936" y="3284984"/>
            <a:ext cx="432048"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27984" y="3281982"/>
            <a:ext cx="3168352" cy="30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596336" y="3284984"/>
            <a:ext cx="576064"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156176" y="2996952"/>
            <a:ext cx="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724128" y="2492896"/>
            <a:ext cx="990336" cy="461665"/>
          </a:xfrm>
          <a:prstGeom prst="rect">
            <a:avLst/>
          </a:prstGeom>
          <a:noFill/>
          <a:ln w="19050">
            <a:noFill/>
          </a:ln>
        </p:spPr>
        <p:txBody>
          <a:bodyPr wrap="none" rtlCol="0">
            <a:spAutoFit/>
          </a:bodyPr>
          <a:lstStyle/>
          <a:p>
            <a:r>
              <a:rPr lang="fr-FR" sz="2400" b="1" dirty="0"/>
              <a:t>Axone</a:t>
            </a:r>
          </a:p>
        </p:txBody>
      </p:sp>
    </p:spTree>
    <p:extLst>
      <p:ext uri="{BB962C8B-B14F-4D97-AF65-F5344CB8AC3E}">
        <p14:creationId xmlns:p14="http://schemas.microsoft.com/office/powerpoint/2010/main" val="2983295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ctrTitle"/>
          </p:nvPr>
        </p:nvSpPr>
        <p:spPr>
          <a:xfrm>
            <a:off x="683568" y="333355"/>
            <a:ext cx="7812360" cy="1051560"/>
          </a:xfrm>
        </p:spPr>
        <p:txBody>
          <a:bodyPr lIns="0" tIns="0" rIns="0" bIns="0">
            <a:normAutofit fontScale="90000"/>
            <a:scene3d>
              <a:camera prst="orthographicFront"/>
              <a:lightRig rig="threePt" dir="t"/>
            </a:scene3d>
            <a:sp3d extrusionH="57150">
              <a:bevelT w="38100" h="38100"/>
            </a:sp3d>
          </a:bodyPr>
          <a:lstStyle/>
          <a:p>
            <a:pPr>
              <a:lnSpc>
                <a:spcPct val="95000"/>
              </a:lnSpc>
            </a:pPr>
            <a:r>
              <a:rPr lang="fr-FR" sz="6000" b="1" dirty="0">
                <a:solidFill>
                  <a:srgbClr val="3EB2E3"/>
                </a:solidFill>
                <a:effectLst>
                  <a:outerShdw blurRad="38100" dist="38100" dir="2700000" algn="tl">
                    <a:srgbClr val="000000">
                      <a:alpha val="43137"/>
                    </a:srgbClr>
                  </a:outerShdw>
                </a:effectLst>
                <a:latin typeface="+mn-lt"/>
                <a:ea typeface="+mn-ea"/>
                <a:cs typeface="+mn-cs"/>
              </a:rPr>
              <a:t>Qu’est-ce qu’un Neurone?</a:t>
            </a:r>
            <a:br>
              <a:rPr lang="fr-FR" sz="6000" b="1" dirty="0">
                <a:solidFill>
                  <a:srgbClr val="3EB2E3"/>
                </a:solidFill>
                <a:effectLst>
                  <a:outerShdw blurRad="38100" dist="38100" dir="2700000" algn="tl">
                    <a:srgbClr val="000000">
                      <a:alpha val="43137"/>
                    </a:srgbClr>
                  </a:outerShdw>
                </a:effectLst>
                <a:latin typeface="+mn-lt"/>
                <a:ea typeface="+mn-ea"/>
                <a:cs typeface="+mn-cs"/>
              </a:rPr>
            </a:br>
            <a:r>
              <a:rPr lang="fr-FR" sz="4900" b="1" dirty="0">
                <a:effectLst>
                  <a:outerShdw blurRad="38100" dist="38100" dir="2700000" algn="tl">
                    <a:srgbClr val="000000">
                      <a:alpha val="43137"/>
                    </a:srgbClr>
                  </a:outerShdw>
                </a:effectLst>
              </a:rPr>
              <a:t>“Le  Messager”</a:t>
            </a:r>
            <a:endParaRPr lang="fr-FR" sz="4900" b="1" dirty="0">
              <a:effectLst>
                <a:outerShdw blurRad="38100" dist="38100" dir="2700000" algn="tl">
                  <a:srgbClr val="000000">
                    <a:alpha val="43137"/>
                  </a:srgbClr>
                </a:outerShdw>
              </a:effectLst>
              <a:latin typeface="Lucida Bright" pitchFamily="18" charset="0"/>
            </a:endParaRPr>
          </a:p>
        </p:txBody>
      </p:sp>
      <p:sp>
        <p:nvSpPr>
          <p:cNvPr id="6150" name="Rectangle 6"/>
          <p:cNvSpPr>
            <a:spLocks noChangeArrowheads="1"/>
          </p:cNvSpPr>
          <p:nvPr/>
        </p:nvSpPr>
        <p:spPr bwMode="auto">
          <a:xfrm>
            <a:off x="6580823" y="6497955"/>
            <a:ext cx="6999447" cy="360099"/>
          </a:xfrm>
          <a:prstGeom prst="rect">
            <a:avLst/>
          </a:prstGeom>
          <a:noFill/>
          <a:ln w="9525">
            <a:noFill/>
            <a:miter lim="800000"/>
            <a:headEnd/>
            <a:tailEnd/>
          </a:ln>
        </p:spPr>
        <p:txBody>
          <a:bodyPr lIns="82296" tIns="41148" rIns="82296" bIns="41148">
            <a:spAutoFit/>
          </a:bodyPr>
          <a:lstStyle/>
          <a:p>
            <a:r>
              <a:rPr lang="en-CA" sz="900" dirty="0">
                <a:solidFill>
                  <a:schemeClr val="bg1"/>
                </a:solidFill>
                <a:latin typeface="Lucida Bright" pitchFamily="18" charset="0"/>
              </a:rPr>
              <a:t>http://www.fmengert.net/</a:t>
            </a:r>
          </a:p>
          <a:p>
            <a:r>
              <a:rPr lang="en-CA" sz="900" dirty="0">
                <a:solidFill>
                  <a:schemeClr val="bg1"/>
                </a:solidFill>
                <a:latin typeface="Lucida Bright" pitchFamily="18" charset="0"/>
              </a:rPr>
              <a:t>http://i1-news.softpedia-static.com/images/</a:t>
            </a:r>
          </a:p>
        </p:txBody>
      </p:sp>
      <p:sp>
        <p:nvSpPr>
          <p:cNvPr id="7" name="TextBox 6"/>
          <p:cNvSpPr txBox="1"/>
          <p:nvPr/>
        </p:nvSpPr>
        <p:spPr>
          <a:xfrm>
            <a:off x="179512" y="1973122"/>
            <a:ext cx="8964488" cy="1560427"/>
          </a:xfrm>
          <a:prstGeom prst="rect">
            <a:avLst/>
          </a:prstGeom>
          <a:noFill/>
        </p:spPr>
        <p:txBody>
          <a:bodyPr wrap="square" lIns="82296" tIns="41148" rIns="82296" bIns="41148" rtlCol="0">
            <a:spAutoFit/>
          </a:bodyPr>
          <a:lstStyle/>
          <a:p>
            <a:r>
              <a:rPr lang="fr-FR" sz="3200" dirty="0"/>
              <a:t>Transmet l’information pour nous aider à accomplir nos activités quotidiennes comme marcher, voir, écouter, et penser.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5682184"/>
            <a:ext cx="1996730" cy="91516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31304" flipV="1">
            <a:off x="3798972" y="4536105"/>
            <a:ext cx="1985324" cy="90994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105869">
            <a:off x="5173425" y="3645977"/>
            <a:ext cx="1347351" cy="617536"/>
          </a:xfrm>
          <a:prstGeom prst="rect">
            <a:avLst/>
          </a:prstGeom>
        </p:spPr>
      </p:pic>
    </p:spTree>
    <p:extLst>
      <p:ext uri="{BB962C8B-B14F-4D97-AF65-F5344CB8AC3E}">
        <p14:creationId xmlns:p14="http://schemas.microsoft.com/office/powerpoint/2010/main" val="4254951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866" y="-1"/>
            <a:ext cx="3277994" cy="68856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3" name="Oval 22"/>
          <p:cNvSpPr/>
          <p:nvPr/>
        </p:nvSpPr>
        <p:spPr>
          <a:xfrm>
            <a:off x="1460399" y="3021557"/>
            <a:ext cx="180099" cy="15130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1259632" y="3657227"/>
            <a:ext cx="1584176" cy="7798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843808" y="4260145"/>
            <a:ext cx="936104" cy="923330"/>
          </a:xfrm>
          <a:prstGeom prst="rect">
            <a:avLst/>
          </a:prstGeom>
          <a:noFill/>
        </p:spPr>
        <p:txBody>
          <a:bodyPr wrap="square" rtlCol="0">
            <a:spAutoFit/>
          </a:bodyPr>
          <a:lstStyle/>
          <a:p>
            <a:r>
              <a:rPr lang="en-US" b="1" dirty="0" err="1"/>
              <a:t>Axone</a:t>
            </a:r>
            <a:r>
              <a:rPr lang="en-US" b="1" dirty="0"/>
              <a:t> le plus long</a:t>
            </a:r>
          </a:p>
        </p:txBody>
      </p:sp>
      <p:sp>
        <p:nvSpPr>
          <p:cNvPr id="11" name="Freeform 10"/>
          <p:cNvSpPr/>
          <p:nvPr/>
        </p:nvSpPr>
        <p:spPr>
          <a:xfrm>
            <a:off x="459843" y="3075554"/>
            <a:ext cx="1087821" cy="3342290"/>
          </a:xfrm>
          <a:custGeom>
            <a:avLst/>
            <a:gdLst>
              <a:gd name="connsiteX0" fmla="*/ 1087821 w 1087821"/>
              <a:gd name="connsiteY0" fmla="*/ 0 h 3342290"/>
              <a:gd name="connsiteX1" fmla="*/ 1056290 w 1087821"/>
              <a:gd name="connsiteY1" fmla="*/ 47296 h 3342290"/>
              <a:gd name="connsiteX2" fmla="*/ 961697 w 1087821"/>
              <a:gd name="connsiteY2" fmla="*/ 173421 h 3342290"/>
              <a:gd name="connsiteX3" fmla="*/ 930166 w 1087821"/>
              <a:gd name="connsiteY3" fmla="*/ 268014 h 3342290"/>
              <a:gd name="connsiteX4" fmla="*/ 914400 w 1087821"/>
              <a:gd name="connsiteY4" fmla="*/ 315310 h 3342290"/>
              <a:gd name="connsiteX5" fmla="*/ 882869 w 1087821"/>
              <a:gd name="connsiteY5" fmla="*/ 362607 h 3342290"/>
              <a:gd name="connsiteX6" fmla="*/ 851338 w 1087821"/>
              <a:gd name="connsiteY6" fmla="*/ 457200 h 3342290"/>
              <a:gd name="connsiteX7" fmla="*/ 819807 w 1087821"/>
              <a:gd name="connsiteY7" fmla="*/ 567559 h 3342290"/>
              <a:gd name="connsiteX8" fmla="*/ 804042 w 1087821"/>
              <a:gd name="connsiteY8" fmla="*/ 662152 h 3342290"/>
              <a:gd name="connsiteX9" fmla="*/ 772511 w 1087821"/>
              <a:gd name="connsiteY9" fmla="*/ 772510 h 3342290"/>
              <a:gd name="connsiteX10" fmla="*/ 756745 w 1087821"/>
              <a:gd name="connsiteY10" fmla="*/ 882869 h 3342290"/>
              <a:gd name="connsiteX11" fmla="*/ 740980 w 1087821"/>
              <a:gd name="connsiteY11" fmla="*/ 945931 h 3342290"/>
              <a:gd name="connsiteX12" fmla="*/ 709449 w 1087821"/>
              <a:gd name="connsiteY12" fmla="*/ 1213945 h 3342290"/>
              <a:gd name="connsiteX13" fmla="*/ 693683 w 1087821"/>
              <a:gd name="connsiteY13" fmla="*/ 1324303 h 3342290"/>
              <a:gd name="connsiteX14" fmla="*/ 677917 w 1087821"/>
              <a:gd name="connsiteY14" fmla="*/ 1497724 h 3342290"/>
              <a:gd name="connsiteX15" fmla="*/ 646386 w 1087821"/>
              <a:gd name="connsiteY15" fmla="*/ 1686910 h 3342290"/>
              <a:gd name="connsiteX16" fmla="*/ 614855 w 1087821"/>
              <a:gd name="connsiteY16" fmla="*/ 1939159 h 3342290"/>
              <a:gd name="connsiteX17" fmla="*/ 599090 w 1087821"/>
              <a:gd name="connsiteY17" fmla="*/ 1986455 h 3342290"/>
              <a:gd name="connsiteX18" fmla="*/ 567559 w 1087821"/>
              <a:gd name="connsiteY18" fmla="*/ 2207172 h 3342290"/>
              <a:gd name="connsiteX19" fmla="*/ 551793 w 1087821"/>
              <a:gd name="connsiteY19" fmla="*/ 2254469 h 3342290"/>
              <a:gd name="connsiteX20" fmla="*/ 536028 w 1087821"/>
              <a:gd name="connsiteY20" fmla="*/ 2333296 h 3342290"/>
              <a:gd name="connsiteX21" fmla="*/ 520262 w 1087821"/>
              <a:gd name="connsiteY21" fmla="*/ 2396359 h 3342290"/>
              <a:gd name="connsiteX22" fmla="*/ 504497 w 1087821"/>
              <a:gd name="connsiteY22" fmla="*/ 2475186 h 3342290"/>
              <a:gd name="connsiteX23" fmla="*/ 488731 w 1087821"/>
              <a:gd name="connsiteY23" fmla="*/ 2538248 h 3342290"/>
              <a:gd name="connsiteX24" fmla="*/ 472966 w 1087821"/>
              <a:gd name="connsiteY24" fmla="*/ 2648607 h 3342290"/>
              <a:gd name="connsiteX25" fmla="*/ 441435 w 1087821"/>
              <a:gd name="connsiteY25" fmla="*/ 2806262 h 3342290"/>
              <a:gd name="connsiteX26" fmla="*/ 409904 w 1087821"/>
              <a:gd name="connsiteY26" fmla="*/ 2979683 h 3342290"/>
              <a:gd name="connsiteX27" fmla="*/ 346842 w 1087821"/>
              <a:gd name="connsiteY27" fmla="*/ 3121572 h 3342290"/>
              <a:gd name="connsiteX28" fmla="*/ 299545 w 1087821"/>
              <a:gd name="connsiteY28" fmla="*/ 3153103 h 3342290"/>
              <a:gd name="connsiteX29" fmla="*/ 220717 w 1087821"/>
              <a:gd name="connsiteY29" fmla="*/ 3216165 h 3342290"/>
              <a:gd name="connsiteX30" fmla="*/ 173421 w 1087821"/>
              <a:gd name="connsiteY30" fmla="*/ 3263462 h 3342290"/>
              <a:gd name="connsiteX31" fmla="*/ 78828 w 1087821"/>
              <a:gd name="connsiteY31" fmla="*/ 3294993 h 3342290"/>
              <a:gd name="connsiteX32" fmla="*/ 31531 w 1087821"/>
              <a:gd name="connsiteY32" fmla="*/ 3310759 h 3342290"/>
              <a:gd name="connsiteX33" fmla="*/ 0 w 1087821"/>
              <a:gd name="connsiteY33" fmla="*/ 3342290 h 334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821" h="3342290">
                <a:moveTo>
                  <a:pt x="1087821" y="0"/>
                </a:moveTo>
                <a:cubicBezTo>
                  <a:pt x="1077311" y="15765"/>
                  <a:pt x="1068126" y="32500"/>
                  <a:pt x="1056290" y="47296"/>
                </a:cubicBezTo>
                <a:cubicBezTo>
                  <a:pt x="1013605" y="100652"/>
                  <a:pt x="993125" y="79138"/>
                  <a:pt x="961697" y="173421"/>
                </a:cubicBezTo>
                <a:lnTo>
                  <a:pt x="930166" y="268014"/>
                </a:lnTo>
                <a:cubicBezTo>
                  <a:pt x="924911" y="283779"/>
                  <a:pt x="923618" y="301483"/>
                  <a:pt x="914400" y="315310"/>
                </a:cubicBezTo>
                <a:lnTo>
                  <a:pt x="882869" y="362607"/>
                </a:lnTo>
                <a:cubicBezTo>
                  <a:pt x="872359" y="394138"/>
                  <a:pt x="859399" y="424956"/>
                  <a:pt x="851338" y="457200"/>
                </a:cubicBezTo>
                <a:cubicBezTo>
                  <a:pt x="831543" y="536384"/>
                  <a:pt x="842425" y="499706"/>
                  <a:pt x="819807" y="567559"/>
                </a:cubicBezTo>
                <a:cubicBezTo>
                  <a:pt x="814552" y="599090"/>
                  <a:pt x="810311" y="630807"/>
                  <a:pt x="804042" y="662152"/>
                </a:cubicBezTo>
                <a:cubicBezTo>
                  <a:pt x="794145" y="711636"/>
                  <a:pt x="787535" y="727437"/>
                  <a:pt x="772511" y="772510"/>
                </a:cubicBezTo>
                <a:cubicBezTo>
                  <a:pt x="767256" y="809296"/>
                  <a:pt x="763392" y="846309"/>
                  <a:pt x="756745" y="882869"/>
                </a:cubicBezTo>
                <a:cubicBezTo>
                  <a:pt x="752869" y="904187"/>
                  <a:pt x="743373" y="924396"/>
                  <a:pt x="740980" y="945931"/>
                </a:cubicBezTo>
                <a:cubicBezTo>
                  <a:pt x="709906" y="1225598"/>
                  <a:pt x="751720" y="1087126"/>
                  <a:pt x="709449" y="1213945"/>
                </a:cubicBezTo>
                <a:cubicBezTo>
                  <a:pt x="704194" y="1250731"/>
                  <a:pt x="697787" y="1287371"/>
                  <a:pt x="693683" y="1324303"/>
                </a:cubicBezTo>
                <a:cubicBezTo>
                  <a:pt x="687273" y="1381993"/>
                  <a:pt x="685425" y="1440166"/>
                  <a:pt x="677917" y="1497724"/>
                </a:cubicBezTo>
                <a:cubicBezTo>
                  <a:pt x="669648" y="1561119"/>
                  <a:pt x="653446" y="1623369"/>
                  <a:pt x="646386" y="1686910"/>
                </a:cubicBezTo>
                <a:cubicBezTo>
                  <a:pt x="640920" y="1736110"/>
                  <a:pt x="626105" y="1882909"/>
                  <a:pt x="614855" y="1939159"/>
                </a:cubicBezTo>
                <a:cubicBezTo>
                  <a:pt x="611596" y="1955454"/>
                  <a:pt x="604345" y="1970690"/>
                  <a:pt x="599090" y="1986455"/>
                </a:cubicBezTo>
                <a:cubicBezTo>
                  <a:pt x="592273" y="2040988"/>
                  <a:pt x="580546" y="2148731"/>
                  <a:pt x="567559" y="2207172"/>
                </a:cubicBezTo>
                <a:cubicBezTo>
                  <a:pt x="563954" y="2223395"/>
                  <a:pt x="555824" y="2238347"/>
                  <a:pt x="551793" y="2254469"/>
                </a:cubicBezTo>
                <a:cubicBezTo>
                  <a:pt x="545294" y="2280465"/>
                  <a:pt x="541841" y="2307138"/>
                  <a:pt x="536028" y="2333296"/>
                </a:cubicBezTo>
                <a:cubicBezTo>
                  <a:pt x="531328" y="2354448"/>
                  <a:pt x="524962" y="2375207"/>
                  <a:pt x="520262" y="2396359"/>
                </a:cubicBezTo>
                <a:cubicBezTo>
                  <a:pt x="514449" y="2422517"/>
                  <a:pt x="510310" y="2449028"/>
                  <a:pt x="504497" y="2475186"/>
                </a:cubicBezTo>
                <a:cubicBezTo>
                  <a:pt x="499797" y="2496338"/>
                  <a:pt x="492607" y="2516930"/>
                  <a:pt x="488731" y="2538248"/>
                </a:cubicBezTo>
                <a:cubicBezTo>
                  <a:pt x="482084" y="2574808"/>
                  <a:pt x="479424" y="2612013"/>
                  <a:pt x="472966" y="2648607"/>
                </a:cubicBezTo>
                <a:cubicBezTo>
                  <a:pt x="463653" y="2701384"/>
                  <a:pt x="450246" y="2753399"/>
                  <a:pt x="441435" y="2806262"/>
                </a:cubicBezTo>
                <a:cubicBezTo>
                  <a:pt x="436287" y="2837152"/>
                  <a:pt x="419344" y="2945068"/>
                  <a:pt x="409904" y="2979683"/>
                </a:cubicBezTo>
                <a:cubicBezTo>
                  <a:pt x="398196" y="3022612"/>
                  <a:pt x="382093" y="3086322"/>
                  <a:pt x="346842" y="3121572"/>
                </a:cubicBezTo>
                <a:cubicBezTo>
                  <a:pt x="333444" y="3134970"/>
                  <a:pt x="315311" y="3142593"/>
                  <a:pt x="299545" y="3153103"/>
                </a:cubicBezTo>
                <a:cubicBezTo>
                  <a:pt x="229026" y="3258882"/>
                  <a:pt x="312099" y="3155243"/>
                  <a:pt x="220717" y="3216165"/>
                </a:cubicBezTo>
                <a:cubicBezTo>
                  <a:pt x="202166" y="3228532"/>
                  <a:pt x="192911" y="3252634"/>
                  <a:pt x="173421" y="3263462"/>
                </a:cubicBezTo>
                <a:cubicBezTo>
                  <a:pt x="144367" y="3279603"/>
                  <a:pt x="110359" y="3284483"/>
                  <a:pt x="78828" y="3294993"/>
                </a:cubicBezTo>
                <a:cubicBezTo>
                  <a:pt x="63062" y="3300248"/>
                  <a:pt x="43282" y="3299008"/>
                  <a:pt x="31531" y="3310759"/>
                </a:cubicBezTo>
                <a:lnTo>
                  <a:pt x="0" y="3342290"/>
                </a:lnTo>
              </a:path>
            </a:pathLst>
          </a:custGeom>
          <a:ln w="571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 name="Group 5"/>
          <p:cNvGrpSpPr/>
          <p:nvPr/>
        </p:nvGrpSpPr>
        <p:grpSpPr>
          <a:xfrm>
            <a:off x="6336704" y="945679"/>
            <a:ext cx="2771800" cy="4994311"/>
            <a:chOff x="6372200" y="1160071"/>
            <a:chExt cx="2771800" cy="4994311"/>
          </a:xfrm>
        </p:grpSpPr>
        <p:pic>
          <p:nvPicPr>
            <p:cNvPr id="1028" name="Picture 4" descr="http://upload.wikimedia.org/wikipedia/commons/6/6f/Neuronal_signal_transmission.gif"/>
            <p:cNvPicPr>
              <a:picLocks noChangeAspect="1" noChangeArrowheads="1"/>
            </p:cNvPicPr>
            <p:nvPr/>
          </p:nvPicPr>
          <p:blipFill rotWithShape="1">
            <a:blip r:embed="rId4">
              <a:extLst>
                <a:ext uri="{28A0092B-C50C-407E-A947-70E740481C1C}">
                  <a14:useLocalDpi xmlns:a14="http://schemas.microsoft.com/office/drawing/2010/main" val="0"/>
                </a:ext>
              </a:extLst>
            </a:blip>
            <a:srcRect l="62958" r="2712"/>
            <a:stretch/>
          </p:blipFill>
          <p:spPr bwMode="auto">
            <a:xfrm>
              <a:off x="6572198" y="1160071"/>
              <a:ext cx="2571802" cy="499431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6372200" y="3442835"/>
              <a:ext cx="720080" cy="604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 name="Content Placeholder 2"/>
          <p:cNvSpPr>
            <a:spLocks noGrp="1"/>
          </p:cNvSpPr>
          <p:nvPr>
            <p:ph idx="1"/>
          </p:nvPr>
        </p:nvSpPr>
        <p:spPr>
          <a:xfrm>
            <a:off x="3491880" y="774407"/>
            <a:ext cx="3132348" cy="5643437"/>
          </a:xfrm>
        </p:spPr>
        <p:txBody>
          <a:bodyPr>
            <a:normAutofit/>
          </a:bodyPr>
          <a:lstStyle/>
          <a:p>
            <a:pPr marL="0" indent="0">
              <a:buNone/>
            </a:pPr>
            <a:r>
              <a:rPr lang="fr-FR" dirty="0"/>
              <a:t>Les neurones envoient des signaux :</a:t>
            </a:r>
          </a:p>
          <a:p>
            <a:endParaRPr lang="fr-FR" sz="1900" dirty="0"/>
          </a:p>
          <a:p>
            <a:pPr lvl="1"/>
            <a:r>
              <a:rPr lang="fr-FR" dirty="0"/>
              <a:t>A l’intérieur du cerveau </a:t>
            </a:r>
          </a:p>
          <a:p>
            <a:pPr lvl="1"/>
            <a:endParaRPr lang="fr-FR" sz="1800" dirty="0"/>
          </a:p>
          <a:p>
            <a:pPr lvl="1"/>
            <a:r>
              <a:rPr lang="fr-FR" dirty="0"/>
              <a:t>Du cerveau au corps.</a:t>
            </a:r>
          </a:p>
          <a:p>
            <a:pPr lvl="1"/>
            <a:endParaRPr lang="fr-FR" sz="1600" dirty="0"/>
          </a:p>
          <a:p>
            <a:pPr lvl="1"/>
            <a:r>
              <a:rPr lang="fr-FR" dirty="0"/>
              <a:t>Du corps au cerveau.</a:t>
            </a:r>
          </a:p>
        </p:txBody>
      </p:sp>
    </p:spTree>
    <p:extLst>
      <p:ext uri="{BB962C8B-B14F-4D97-AF65-F5344CB8AC3E}">
        <p14:creationId xmlns:p14="http://schemas.microsoft.com/office/powerpoint/2010/main" val="2214946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scene3d>
              <a:camera prst="orthographicFront"/>
              <a:lightRig rig="threePt" dir="t"/>
            </a:scene3d>
            <a:sp3d extrusionH="57150">
              <a:bevelT w="38100" h="38100"/>
            </a:sp3d>
          </a:bodyPr>
          <a:lstStyle/>
          <a:p>
            <a:r>
              <a:rPr lang="fr-FR" sz="5400" b="1" dirty="0">
                <a:solidFill>
                  <a:srgbClr val="3EB2E3"/>
                </a:solidFill>
                <a:effectLst>
                  <a:outerShdw blurRad="38100" dist="38100" dir="2700000" algn="tl">
                    <a:srgbClr val="000000">
                      <a:alpha val="43137"/>
                    </a:srgbClr>
                  </a:outerShdw>
                </a:effectLst>
                <a:latin typeface="+mn-lt"/>
                <a:ea typeface="+mn-ea"/>
                <a:cs typeface="+mn-cs"/>
              </a:rPr>
              <a:t>Brainstorming! </a:t>
            </a:r>
          </a:p>
        </p:txBody>
      </p:sp>
      <p:sp>
        <p:nvSpPr>
          <p:cNvPr id="3" name="Content Placeholder 2"/>
          <p:cNvSpPr>
            <a:spLocks noGrp="1"/>
          </p:cNvSpPr>
          <p:nvPr>
            <p:ph idx="1"/>
          </p:nvPr>
        </p:nvSpPr>
        <p:spPr>
          <a:xfrm>
            <a:off x="251520" y="1988840"/>
            <a:ext cx="4680520" cy="1687681"/>
          </a:xfrm>
        </p:spPr>
        <p:txBody>
          <a:bodyPr>
            <a:normAutofit lnSpcReduction="10000"/>
          </a:bodyPr>
          <a:lstStyle/>
          <a:p>
            <a:pPr marL="0" indent="0">
              <a:buNone/>
            </a:pPr>
            <a:r>
              <a:rPr lang="fr-FR" sz="3600" dirty="0"/>
              <a:t>A votre avis, comment les neurones font pour communiquer?</a:t>
            </a:r>
          </a:p>
        </p:txBody>
      </p:sp>
      <p:pic>
        <p:nvPicPr>
          <p:cNvPr id="6" name="Picture 5" descr="MrBrain_Thinking Super brain.png"/>
          <p:cNvPicPr>
            <a:picLocks noChangeAspect="1"/>
          </p:cNvPicPr>
          <p:nvPr/>
        </p:nvPicPr>
        <p:blipFill>
          <a:blip r:embed="rId3" cstate="print"/>
          <a:stretch>
            <a:fillRect/>
          </a:stretch>
        </p:blipFill>
        <p:spPr>
          <a:xfrm>
            <a:off x="3626695" y="2276872"/>
            <a:ext cx="5517305" cy="3782491"/>
          </a:xfrm>
          <a:prstGeom prst="rect">
            <a:avLst/>
          </a:prstGeom>
        </p:spPr>
      </p:pic>
      <p:pic>
        <p:nvPicPr>
          <p:cNvPr id="8" name="Picture 7" descr="lightning.png"/>
          <p:cNvPicPr>
            <a:picLocks noChangeAspect="1"/>
          </p:cNvPicPr>
          <p:nvPr/>
        </p:nvPicPr>
        <p:blipFill>
          <a:blip r:embed="rId4" cstate="print"/>
          <a:stretch>
            <a:fillRect/>
          </a:stretch>
        </p:blipFill>
        <p:spPr>
          <a:xfrm>
            <a:off x="6804248" y="764704"/>
            <a:ext cx="2592288" cy="25922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76872"/>
            <a:ext cx="3852936" cy="1143000"/>
          </a:xfrm>
          <a:ln>
            <a:noFill/>
          </a:ln>
        </p:spPr>
        <p:txBody>
          <a:bodyPr>
            <a:noAutofit/>
            <a:scene3d>
              <a:camera prst="orthographicFront"/>
              <a:lightRig rig="threePt" dir="t"/>
            </a:scene3d>
            <a:sp3d extrusionH="57150">
              <a:bevelT w="38100" h="38100"/>
            </a:sp3d>
          </a:bodyPr>
          <a:lstStyle/>
          <a:p>
            <a:r>
              <a:rPr lang="fr-CA" sz="5400" b="1" dirty="0">
                <a:solidFill>
                  <a:srgbClr val="3EB2E3"/>
                </a:solidFill>
                <a:effectLst>
                  <a:outerShdw blurRad="38100" dist="38100" dir="2700000" algn="tl">
                    <a:srgbClr val="000000">
                      <a:alpha val="43137"/>
                    </a:srgbClr>
                  </a:outerShdw>
                </a:effectLst>
                <a:latin typeface="+mn-lt"/>
                <a:ea typeface="+mn-ea"/>
                <a:cs typeface="+mn-cs"/>
              </a:rPr>
              <a:t>Activité! </a:t>
            </a:r>
            <a:br>
              <a:rPr lang="fr-CA" sz="5400" b="1" dirty="0">
                <a:solidFill>
                  <a:srgbClr val="3EB2E3"/>
                </a:solidFill>
                <a:effectLst>
                  <a:outerShdw blurRad="38100" dist="38100" dir="2700000" algn="tl">
                    <a:srgbClr val="000000">
                      <a:alpha val="43137"/>
                    </a:srgbClr>
                  </a:outerShdw>
                </a:effectLst>
                <a:latin typeface="+mn-lt"/>
                <a:ea typeface="+mn-ea"/>
                <a:cs typeface="+mn-cs"/>
              </a:rPr>
            </a:br>
            <a:r>
              <a:rPr lang="fr-CA" sz="5400" b="1" dirty="0">
                <a:solidFill>
                  <a:srgbClr val="3EB2E3"/>
                </a:solidFill>
                <a:effectLst>
                  <a:outerShdw blurRad="38100" dist="38100" dir="2700000" algn="tl">
                    <a:srgbClr val="000000">
                      <a:alpha val="43137"/>
                    </a:srgbClr>
                  </a:outerShdw>
                </a:effectLst>
                <a:latin typeface="+mn-lt"/>
                <a:ea typeface="+mn-ea"/>
                <a:cs typeface="+mn-cs"/>
              </a:rPr>
              <a:t>Le réseau neuronal</a:t>
            </a:r>
          </a:p>
        </p:txBody>
      </p:sp>
      <p:pic>
        <p:nvPicPr>
          <p:cNvPr id="2051" name="Picture 3" descr="C:\Users\HP\AppData\Local\Microsoft\Windows\Temporary Internet Files\Content.IE5\YHI3B5B0\MC90043874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105" y="1412776"/>
            <a:ext cx="4751851" cy="35638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5" y="188640"/>
            <a:ext cx="7886700" cy="1325563"/>
          </a:xfrm>
        </p:spPr>
        <p:txBody>
          <a:bodyPr>
            <a:normAutofit fontScale="90000"/>
          </a:bodyPr>
          <a:lstStyle/>
          <a:p>
            <a:r>
              <a:rPr lang="en-US" sz="4800" b="1" dirty="0" err="1">
                <a:solidFill>
                  <a:srgbClr val="79B6FF"/>
                </a:solidFill>
                <a:effectLst>
                  <a:outerShdw blurRad="38100" dist="38100" dir="2700000" algn="tl">
                    <a:srgbClr val="000000">
                      <a:alpha val="43137"/>
                    </a:srgbClr>
                  </a:outerShdw>
                </a:effectLst>
              </a:rPr>
              <a:t>Quels</a:t>
            </a:r>
            <a:r>
              <a:rPr lang="en-US" sz="4800" b="1" dirty="0">
                <a:solidFill>
                  <a:srgbClr val="79B6FF"/>
                </a:solidFill>
                <a:effectLst>
                  <a:outerShdw blurRad="38100" dist="38100" dir="2700000" algn="tl">
                    <a:srgbClr val="000000">
                      <a:alpha val="43137"/>
                    </a:srgbClr>
                  </a:outerShdw>
                </a:effectLst>
              </a:rPr>
              <a:t> </a:t>
            </a:r>
            <a:r>
              <a:rPr lang="en-US" sz="4800" b="1" dirty="0" err="1">
                <a:solidFill>
                  <a:srgbClr val="79B6FF"/>
                </a:solidFill>
                <a:effectLst>
                  <a:outerShdw blurRad="38100" dist="38100" dir="2700000" algn="tl">
                    <a:srgbClr val="000000">
                      <a:alpha val="43137"/>
                    </a:srgbClr>
                  </a:outerShdw>
                </a:effectLst>
              </a:rPr>
              <a:t>mystères</a:t>
            </a:r>
            <a:r>
              <a:rPr lang="en-US" sz="4800" b="1" dirty="0">
                <a:solidFill>
                  <a:srgbClr val="79B6FF"/>
                </a:solidFill>
                <a:effectLst>
                  <a:outerShdw blurRad="38100" dist="38100" dir="2700000" algn="tl">
                    <a:srgbClr val="000000">
                      <a:alpha val="43137"/>
                    </a:srgbClr>
                  </a:outerShdw>
                </a:effectLst>
              </a:rPr>
              <a:t> </a:t>
            </a:r>
            <a:r>
              <a:rPr lang="en-US" sz="4800" b="1" dirty="0" err="1">
                <a:solidFill>
                  <a:srgbClr val="79B6FF"/>
                </a:solidFill>
                <a:effectLst>
                  <a:outerShdw blurRad="38100" dist="38100" dir="2700000" algn="tl">
                    <a:srgbClr val="000000">
                      <a:alpha val="43137"/>
                    </a:srgbClr>
                  </a:outerShdw>
                </a:effectLst>
              </a:rPr>
              <a:t>avons</a:t>
            </a:r>
            <a:r>
              <a:rPr lang="en-US" sz="4800" b="1" dirty="0">
                <a:solidFill>
                  <a:srgbClr val="79B6FF"/>
                </a:solidFill>
                <a:effectLst>
                  <a:outerShdw blurRad="38100" dist="38100" dir="2700000" algn="tl">
                    <a:srgbClr val="000000">
                      <a:alpha val="43137"/>
                    </a:srgbClr>
                  </a:outerShdw>
                </a:effectLst>
              </a:rPr>
              <a:t>-nous </a:t>
            </a:r>
            <a:r>
              <a:rPr lang="en-US" sz="4800" b="1" dirty="0" err="1">
                <a:solidFill>
                  <a:srgbClr val="79B6FF"/>
                </a:solidFill>
                <a:effectLst>
                  <a:outerShdw blurRad="38100" dist="38100" dir="2700000" algn="tl">
                    <a:srgbClr val="000000">
                      <a:alpha val="43137"/>
                    </a:srgbClr>
                  </a:outerShdw>
                </a:effectLst>
              </a:rPr>
              <a:t>résolus</a:t>
            </a:r>
            <a:r>
              <a:rPr lang="en-US" sz="4800" b="1" dirty="0">
                <a:solidFill>
                  <a:srgbClr val="79B6FF"/>
                </a:solidFill>
                <a:effectLst>
                  <a:outerShdw blurRad="38100" dist="38100" dir="2700000" algn="tl">
                    <a:srgbClr val="000000">
                      <a:alpha val="43137"/>
                    </a:srgbClr>
                  </a:outerShdw>
                </a:effectLst>
              </a:rPr>
              <a:t> </a:t>
            </a:r>
            <a:r>
              <a:rPr lang="en-US" sz="4800" b="1" dirty="0" err="1">
                <a:solidFill>
                  <a:srgbClr val="79B6FF"/>
                </a:solidFill>
                <a:effectLst>
                  <a:outerShdw blurRad="38100" dist="38100" dir="2700000" algn="tl">
                    <a:srgbClr val="000000">
                      <a:alpha val="43137"/>
                    </a:srgbClr>
                  </a:outerShdw>
                </a:effectLst>
              </a:rPr>
              <a:t>aujourd’hui</a:t>
            </a:r>
            <a:r>
              <a:rPr lang="en-US" sz="4800" b="1" dirty="0">
                <a:solidFill>
                  <a:srgbClr val="79B6FF"/>
                </a:solidFill>
                <a:effectLst>
                  <a:outerShdw blurRad="38100" dist="38100" dir="2700000" algn="tl">
                    <a:srgbClr val="000000">
                      <a:alpha val="43137"/>
                    </a:srgbClr>
                  </a:outerShdw>
                </a:effectLst>
              </a:rPr>
              <a:t>?</a:t>
            </a:r>
            <a:endParaRPr lang="en-CA" sz="5400" b="1" dirty="0">
              <a:solidFill>
                <a:srgbClr val="3EB2E3"/>
              </a:solidFill>
              <a:effectLst>
                <a:outerShdw blurRad="38100" dist="38100" dir="2700000" algn="tl">
                  <a:srgbClr val="000000">
                    <a:alpha val="43137"/>
                  </a:srgbClr>
                </a:outerShdw>
              </a:effectLst>
              <a:latin typeface="+mn-lt"/>
              <a:ea typeface="+mn-ea"/>
              <a:cs typeface="+mn-cs"/>
            </a:endParaRPr>
          </a:p>
        </p:txBody>
      </p:sp>
      <p:sp>
        <p:nvSpPr>
          <p:cNvPr id="3" name="Content Placeholder 2"/>
          <p:cNvSpPr>
            <a:spLocks noGrp="1"/>
          </p:cNvSpPr>
          <p:nvPr>
            <p:ph idx="1"/>
          </p:nvPr>
        </p:nvSpPr>
        <p:spPr>
          <a:xfrm>
            <a:off x="3491880" y="1772816"/>
            <a:ext cx="5436096" cy="4813995"/>
          </a:xfrm>
        </p:spPr>
        <p:txBody>
          <a:bodyPr>
            <a:normAutofit/>
          </a:bodyPr>
          <a:lstStyle/>
          <a:p>
            <a:r>
              <a:rPr lang="fr-FR" dirty="0"/>
              <a:t>le cerveau est composé de cellules: Neurones</a:t>
            </a:r>
          </a:p>
          <a:p>
            <a:r>
              <a:rPr lang="fr-FR" dirty="0"/>
              <a:t>qu’il existe différents types de neurones</a:t>
            </a:r>
          </a:p>
          <a:p>
            <a:r>
              <a:rPr lang="fr-FR" dirty="0"/>
              <a:t>les neurones envoient des signaux à notre cerveau et notre corps</a:t>
            </a:r>
          </a:p>
        </p:txBody>
      </p:sp>
      <p:sp>
        <p:nvSpPr>
          <p:cNvPr id="4" name="Slide Number Placeholder 3"/>
          <p:cNvSpPr>
            <a:spLocks noGrp="1"/>
          </p:cNvSpPr>
          <p:nvPr>
            <p:ph type="sldNum" sz="quarter" idx="12"/>
          </p:nvPr>
        </p:nvSpPr>
        <p:spPr/>
        <p:txBody>
          <a:bodyPr/>
          <a:lstStyle/>
          <a:p>
            <a:fld id="{FAA2F9D3-5D89-4E72-A852-96C175555602}" type="slidenum">
              <a:rPr lang="en-CA" smtClean="0"/>
              <a:t>7</a:t>
            </a:fld>
            <a:endParaRPr lang="en-CA"/>
          </a:p>
        </p:txBody>
      </p:sp>
      <p:pic>
        <p:nvPicPr>
          <p:cNvPr id="5" name="Picture 2" descr="http://www.mcgill.ca/ipn/sites/mcgill.ca.ipn/files/resize/images/brainreachnorthlogo_white-color-592x4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48680"/>
            <a:ext cx="991039" cy="99327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MrBrain_detective_mag_thinking.png"/>
          <p:cNvPicPr>
            <a:picLocks noChangeAspect="1"/>
          </p:cNvPicPr>
          <p:nvPr/>
        </p:nvPicPr>
        <p:blipFill>
          <a:blip r:embed="rId4" cstate="print"/>
          <a:stretch>
            <a:fillRect/>
          </a:stretch>
        </p:blipFill>
        <p:spPr>
          <a:xfrm>
            <a:off x="323528" y="1196752"/>
            <a:ext cx="3153109" cy="3708504"/>
          </a:xfrm>
          <a:prstGeom prst="rect">
            <a:avLst/>
          </a:prstGeom>
        </p:spPr>
      </p:pic>
    </p:spTree>
    <p:extLst>
      <p:ext uri="{BB962C8B-B14F-4D97-AF65-F5344CB8AC3E}">
        <p14:creationId xmlns:p14="http://schemas.microsoft.com/office/powerpoint/2010/main" val="1221957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2F9D3-5D89-4E72-A852-96C175555602}"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3570" y="1399972"/>
            <a:ext cx="5127020" cy="3526070"/>
          </a:xfrm>
          <a:prstGeom prst="rect">
            <a:avLst/>
          </a:prstGeom>
        </p:spPr>
      </p:pic>
      <p:sp>
        <p:nvSpPr>
          <p:cNvPr id="2" name="TextBox 1"/>
          <p:cNvSpPr txBox="1"/>
          <p:nvPr/>
        </p:nvSpPr>
        <p:spPr>
          <a:xfrm>
            <a:off x="2559155" y="5069615"/>
            <a:ext cx="4385496"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brainreachnorth@gmail.com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www.brainreachnorth.ca</a:t>
            </a:r>
          </a:p>
        </p:txBody>
      </p:sp>
      <p:pic>
        <p:nvPicPr>
          <p:cNvPr id="6" name="Picture 2" descr="http://www.mcgill.ca/ipn/sites/mcgill.ca.ipn/files/resize/images/brainreachnorthlogo_white-color-592x4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584779"/>
            <a:ext cx="1518759" cy="11416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57523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2856</TotalTime>
  <Words>510</Words>
  <Application>Microsoft Office PowerPoint</Application>
  <PresentationFormat>On-screen Show (4:3)</PresentationFormat>
  <Paragraphs>107</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Lucida Grande</vt:lpstr>
      <vt:lpstr>Arial</vt:lpstr>
      <vt:lpstr>Calibri</vt:lpstr>
      <vt:lpstr>Lucida Bright</vt:lpstr>
      <vt:lpstr>Office Theme</vt:lpstr>
      <vt:lpstr>1_Office Theme</vt:lpstr>
      <vt:lpstr>PowerPoint Presentation</vt:lpstr>
      <vt:lpstr>Neurones</vt:lpstr>
      <vt:lpstr>Qu’est-ce qu’un Neurone? “Le  Messager”</vt:lpstr>
      <vt:lpstr>PowerPoint Presentation</vt:lpstr>
      <vt:lpstr>Brainstorming! </vt:lpstr>
      <vt:lpstr>Activité!  Le réseau neuronal</vt:lpstr>
      <vt:lpstr>Quels mystères avons-nous résolus aujourd’hui?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Jenea</dc:creator>
  <cp:lastModifiedBy>Shuang Wu</cp:lastModifiedBy>
  <cp:revision>122</cp:revision>
  <dcterms:created xsi:type="dcterms:W3CDTF">2012-02-16T16:13:33Z</dcterms:created>
  <dcterms:modified xsi:type="dcterms:W3CDTF">2018-08-08T17:57:15Z</dcterms:modified>
</cp:coreProperties>
</file>