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3"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4" roundtripDataSignature="AMtx7mihx+g33WXiIov9D4JfGerrMWvB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C9934F-85ED-09C1-E342-E28CD1CA7345}" v="2" dt="2021-04-03T23:08:05.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Rannio" userId="S::sabine.rannio@mail.mcgill.ca::6f2dfddc-e109-4a88-aaf2-e83a921df962" providerId="AD" clId="Web-{41C9934F-85ED-09C1-E342-E28CD1CA7345}"/>
    <pc:docChg chg="modSld">
      <pc:chgData name="Sabine Rannio" userId="S::sabine.rannio@mail.mcgill.ca::6f2dfddc-e109-4a88-aaf2-e83a921df962" providerId="AD" clId="Web-{41C9934F-85ED-09C1-E342-E28CD1CA7345}" dt="2021-04-03T23:10:57.940" v="32"/>
      <pc:docMkLst>
        <pc:docMk/>
      </pc:docMkLst>
      <pc:sldChg chg="modNotes">
        <pc:chgData name="Sabine Rannio" userId="S::sabine.rannio@mail.mcgill.ca::6f2dfddc-e109-4a88-aaf2-e83a921df962" providerId="AD" clId="Web-{41C9934F-85ED-09C1-E342-E28CD1CA7345}" dt="2021-04-03T23:08:02.772" v="21"/>
        <pc:sldMkLst>
          <pc:docMk/>
          <pc:sldMk cId="0" sldId="259"/>
        </pc:sldMkLst>
      </pc:sldChg>
      <pc:sldChg chg="modNotes">
        <pc:chgData name="Sabine Rannio" userId="S::sabine.rannio@mail.mcgill.ca::6f2dfddc-e109-4a88-aaf2-e83a921df962" providerId="AD" clId="Web-{41C9934F-85ED-09C1-E342-E28CD1CA7345}" dt="2021-04-03T23:10:57.940" v="32"/>
        <pc:sldMkLst>
          <pc:docMk/>
          <pc:sldMk cId="0" sldId="260"/>
        </pc:sldMkLst>
      </pc:sldChg>
      <pc:sldChg chg="modNotes">
        <pc:chgData name="Sabine Rannio" userId="S::sabine.rannio@mail.mcgill.ca::6f2dfddc-e109-4a88-aaf2-e83a921df962" providerId="AD" clId="Web-{41C9934F-85ED-09C1-E342-E28CD1CA7345}" dt="2021-04-03T23:05:03.526" v="2"/>
        <pc:sldMkLst>
          <pc:docMk/>
          <pc:sldMk cId="0"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change.mcgill.ca/owa/redir.aspx?C=yCvVQIykiEGbnuOecJbC-B10KWY2xNAIVqWPwQONZnicFFbl1FLPnEQwebMsokUXCAFkevqzdcc.&amp;URL=http://www.youtube.com/watch?v=1pJPnZFSy5o" TargetMode="External"/><Relationship Id="rId7" Type="http://schemas.openxmlformats.org/officeDocument/2006/relationships/hyperlink" Target="https://exchange.mcgill.ca/owa/redir.aspx?C=R1SvXTQLt0u82fgbqgvGuS3C6pV6zdAI41XNd72Ct4EJWIfGFylnILeJyXZO-S-UN5_rMxCxTFM.&amp;URL=http://faculty.washington.edu/chudler/amaze.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cracked.com/article_19821_the-5-stupidest-looking-superpowers-in-animal-kingdom.html" TargetMode="External"/><Relationship Id="rId5" Type="http://schemas.openxmlformats.org/officeDocument/2006/relationships/hyperlink" Target="https://exchange.mcgill.ca/owa/redir.aspx?C=yCvVQIykiEGbnuOecJbC-B10KWY2xNAIVqWPwQONZnicFFbl1FLPnEQwebMsokUXCAFkevqzdcc.&amp;URL=http://theoatmeal.com/comics/mantis_shrimp" TargetMode="External"/><Relationship Id="rId4" Type="http://schemas.openxmlformats.org/officeDocument/2006/relationships/hyperlink" Target="https://exchange.mcgill.ca/owa/redir.aspx?C=yCvVQIykiEGbnuOecJbC-B10KWY2xNAIVqWPwQONZnicFFbl1FLPnEQwebMsokUXCAFkevqzdcc.&amp;URL=http://www.youtube.com/watch?v=eS-USrwuUfA"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1e12913ef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71e12913ef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Découvrir les cinq sens et comprendre la façon dont nos cerveaux reçoivent les informations du monde. </a:t>
            </a:r>
            <a:endParaRPr/>
          </a:p>
          <a:p>
            <a:pPr marL="0" lvl="0" indent="0" algn="l" rtl="0">
              <a:lnSpc>
                <a:spcPct val="100000"/>
              </a:lnSpc>
              <a:spcBef>
                <a:spcPts val="0"/>
              </a:spcBef>
              <a:spcAft>
                <a:spcPts val="0"/>
              </a:spcAft>
              <a:buClr>
                <a:schemeClr val="dk1"/>
              </a:buClr>
              <a:buSzPts val="1400"/>
              <a:buFont typeface="Arial"/>
              <a:buNone/>
            </a:pPr>
            <a:r>
              <a:rPr lang="en-US"/>
              <a:t>Renforcer le concept de la dernière session qui expliquait que des "signaux" sont transmis par les neurones en montrant que les informations provenant des oreilles/yeux/peau/langue/nez voyagent dans les nerfs via les neurones.</a:t>
            </a:r>
            <a:endParaRPr/>
          </a:p>
          <a:p>
            <a:pPr marL="0" lvl="0" indent="0" algn="l" rtl="0">
              <a:lnSpc>
                <a:spcPct val="100000"/>
              </a:lnSpc>
              <a:spcBef>
                <a:spcPts val="0"/>
              </a:spcBef>
              <a:spcAft>
                <a:spcPts val="0"/>
              </a:spcAft>
              <a:buClr>
                <a:schemeClr val="dk1"/>
              </a:buClr>
              <a:buSzPts val="1400"/>
              <a:buFont typeface="Arial"/>
              <a:buNone/>
            </a:pPr>
            <a:r>
              <a:rPr lang="en-US"/>
              <a:t>Apprendre sur la discrimination en deux-points</a:t>
            </a:r>
            <a:endParaRPr/>
          </a:p>
          <a:p>
            <a:pPr marL="0" lvl="0" indent="0" algn="l" rtl="0">
              <a:lnSpc>
                <a:spcPct val="100000"/>
              </a:lnSpc>
              <a:spcBef>
                <a:spcPts val="0"/>
              </a:spcBef>
              <a:spcAft>
                <a:spcPts val="0"/>
              </a:spcAft>
              <a:buClr>
                <a:schemeClr val="dk1"/>
              </a:buClr>
              <a:buSzPts val="1400"/>
              <a:buFont typeface="Arial"/>
              <a:buNone/>
            </a:pPr>
            <a:r>
              <a:rPr lang="en-US"/>
              <a:t>Comprendre comment les personnes sourds entendent</a:t>
            </a:r>
            <a:endParaRPr/>
          </a:p>
          <a:p>
            <a:pPr marL="0" lvl="0" indent="0" algn="l" rtl="0">
              <a:lnSpc>
                <a:spcPct val="100000"/>
              </a:lnSpc>
              <a:spcBef>
                <a:spcPts val="0"/>
              </a:spcBef>
              <a:spcAft>
                <a:spcPts val="0"/>
              </a:spcAft>
              <a:buClr>
                <a:schemeClr val="dk1"/>
              </a:buClr>
              <a:buSzPts val="1400"/>
              <a:buFont typeface="Arial"/>
              <a:buNone/>
            </a:pPr>
            <a:r>
              <a:rPr lang="en-US"/>
              <a:t>Appliquer ce qui a été appris en créant un nouvel animal avec un «super-sens."</a:t>
            </a:r>
            <a:endParaRPr/>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Matériaux requis: </a:t>
            </a:r>
            <a:endParaRPr/>
          </a:p>
          <a:p>
            <a:pPr marL="0" lvl="0" indent="0" algn="l" rtl="0">
              <a:lnSpc>
                <a:spcPct val="100000"/>
              </a:lnSpc>
              <a:spcBef>
                <a:spcPts val="0"/>
              </a:spcBef>
              <a:spcAft>
                <a:spcPts val="0"/>
              </a:spcAft>
              <a:buClr>
                <a:schemeClr val="dk1"/>
              </a:buClr>
              <a:buSzPts val="1400"/>
              <a:buFont typeface="Arial"/>
              <a:buNone/>
            </a:pPr>
            <a:r>
              <a:rPr lang="en-US"/>
              <a:t>Plans d'activité</a:t>
            </a:r>
            <a:endParaRPr/>
          </a:p>
          <a:p>
            <a:pPr marL="0" lvl="0" indent="0" algn="l" rtl="0">
              <a:lnSpc>
                <a:spcPct val="100000"/>
              </a:lnSpc>
              <a:spcBef>
                <a:spcPts val="0"/>
              </a:spcBef>
              <a:spcAft>
                <a:spcPts val="0"/>
              </a:spcAft>
              <a:buClr>
                <a:schemeClr val="dk1"/>
              </a:buClr>
              <a:buSzPts val="1400"/>
              <a:buFont typeface="Arial"/>
              <a:buNone/>
            </a:pPr>
            <a:r>
              <a:rPr lang="en-US"/>
              <a:t>Affiche</a:t>
            </a:r>
            <a:endParaRPr/>
          </a:p>
          <a:p>
            <a:pPr marL="0" lvl="0" indent="0" algn="l" rtl="0">
              <a:lnSpc>
                <a:spcPct val="115000"/>
              </a:lnSpc>
              <a:spcBef>
                <a:spcPts val="0"/>
              </a:spcBef>
              <a:spcAft>
                <a:spcPts val="0"/>
              </a:spcAft>
              <a:buClr>
                <a:schemeClr val="dk1"/>
              </a:buClr>
              <a:buSzPts val="1100"/>
              <a:buFont typeface="Arial"/>
              <a:buNone/>
            </a:pPr>
            <a:r>
              <a:rPr lang="en-US"/>
              <a:t>Any object with two pointed ends immediately next to each other, pointing in the same direction,e.g. an opened paperclip (so it forms a U-shape), two sharpened pencils or two feathers tied together, etc. (one object for each group of 2-3 students)</a:t>
            </a:r>
            <a:endParaRPr/>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b="1"/>
              <a:t>Diapositive 1: (~ 1min) </a:t>
            </a:r>
            <a:endParaRPr/>
          </a:p>
          <a:p>
            <a:pPr marL="0" lvl="0" indent="0" algn="l" rtl="0">
              <a:lnSpc>
                <a:spcPct val="100000"/>
              </a:lnSpc>
              <a:spcBef>
                <a:spcPts val="0"/>
              </a:spcBef>
              <a:spcAft>
                <a:spcPts val="0"/>
              </a:spcAft>
              <a:buClr>
                <a:schemeClr val="dk1"/>
              </a:buClr>
              <a:buSzPts val="1400"/>
              <a:buFont typeface="Arial"/>
              <a:buNone/>
            </a:pPr>
            <a:r>
              <a:rPr lang="en-US"/>
              <a:t>Le sujet du jour: Comment le cerveau obtient-il les informations fournises par le monde environnant?</a:t>
            </a:r>
            <a:endParaRPr/>
          </a:p>
          <a:p>
            <a:pPr marL="0" lvl="0" indent="0" algn="l" rtl="0">
              <a:lnSpc>
                <a:spcPct val="100000"/>
              </a:lnSpc>
              <a:spcBef>
                <a:spcPts val="0"/>
              </a:spcBef>
              <a:spcAft>
                <a:spcPts val="0"/>
              </a:spcAft>
              <a:buSzPts val="1400"/>
              <a:buNone/>
            </a:pPr>
            <a:endParaRPr b="1"/>
          </a:p>
        </p:txBody>
      </p:sp>
      <p:sp>
        <p:nvSpPr>
          <p:cNvPr id="211" name="Google Shape;211;g71e12913ef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4d4db38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74d4db382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Diapositive</a:t>
            </a:r>
            <a:r>
              <a:rPr lang="en-US" sz="1200" b="1">
                <a:solidFill>
                  <a:schemeClr val="dk1"/>
                </a:solidFill>
                <a:latin typeface="Calibri"/>
                <a:ea typeface="Calibri"/>
                <a:cs typeface="Calibri"/>
                <a:sym typeface="Calibri"/>
              </a:rPr>
              <a:t> </a:t>
            </a:r>
            <a:r>
              <a:rPr lang="en-US" b="1"/>
              <a:t>9</a:t>
            </a:r>
            <a:r>
              <a:rPr lang="en-US" sz="1200" b="1">
                <a:solidFill>
                  <a:schemeClr val="dk1"/>
                </a:solidFill>
                <a:latin typeface="Calibri"/>
                <a:ea typeface="Calibri"/>
                <a:cs typeface="Calibri"/>
                <a:sym typeface="Calibri"/>
              </a:rPr>
              <a:t>: </a:t>
            </a:r>
            <a:r>
              <a:rPr lang="en-US"/>
              <a:t>Cette diapositive permet de présenter l’activité</a:t>
            </a:r>
            <a:r>
              <a:rPr lang="en-US" sz="1200">
                <a:solidFill>
                  <a:schemeClr val="dk1"/>
                </a:solidFill>
                <a:latin typeface="Calibri"/>
                <a:ea typeface="Calibri"/>
                <a:cs typeface="Calibri"/>
                <a:sym typeface="Calibri"/>
              </a:rPr>
              <a:t>. </a:t>
            </a:r>
            <a:r>
              <a:rPr lang="en-US"/>
              <a:t>Elle peut également servir à titre de rappel pour prendre une pause, au besoin.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b="1"/>
              <a:t>Diapositive 10 (~ 2min pour les diapositives 11-12)</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Activité.</a:t>
            </a:r>
            <a:endParaRPr/>
          </a:p>
          <a:p>
            <a:pPr marL="0" lvl="0" indent="0" algn="l" rtl="0">
              <a:lnSpc>
                <a:spcPct val="100000"/>
              </a:lnSpc>
              <a:spcBef>
                <a:spcPts val="0"/>
              </a:spcBef>
              <a:spcAft>
                <a:spcPts val="0"/>
              </a:spcAft>
              <a:buSzPts val="1400"/>
              <a:buNone/>
            </a:pPr>
            <a:r>
              <a:rPr lang="en-US" b="0"/>
              <a:t>Demandez aux élèves de se concentrer sur le point noir au centre pendant 30 secondes. Puis passez à la diapositive suivante. Cette image apparaîtra en couleur pour les enfants (les couleurs correctes, pas celles de cette diapositive), même si l'image est en noir et blanc, S'ils détournent le regard pendant 30 secondes, l'image restera en noir et blanc, et même s'ils regardent quelque part qui est pas le point noir, l'image restera en noir et blanc.</a:t>
            </a:r>
            <a:endParaRPr b="0"/>
          </a:p>
        </p:txBody>
      </p:sp>
      <p:sp>
        <p:nvSpPr>
          <p:cNvPr id="360" name="Google Shape;36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400"/>
              <a:buNone/>
            </a:pPr>
            <a:r>
              <a:rPr lang="en-US" sz="1110" b="1"/>
              <a:t>Diapositive 11 (~ 2min pour les diapositives 11-12)</a:t>
            </a:r>
            <a:endParaRPr/>
          </a:p>
          <a:p>
            <a:pPr marL="0" lvl="0" indent="0" algn="l" rtl="0">
              <a:lnSpc>
                <a:spcPct val="100000"/>
              </a:lnSpc>
              <a:spcBef>
                <a:spcPts val="0"/>
              </a:spcBef>
              <a:spcAft>
                <a:spcPts val="0"/>
              </a:spcAft>
              <a:buSzPts val="1400"/>
              <a:buNone/>
            </a:pPr>
            <a:endParaRPr sz="1110" b="1"/>
          </a:p>
          <a:p>
            <a:pPr marL="0" lvl="0" indent="0" algn="l" rtl="0">
              <a:lnSpc>
                <a:spcPct val="100000"/>
              </a:lnSpc>
              <a:spcBef>
                <a:spcPts val="0"/>
              </a:spcBef>
              <a:spcAft>
                <a:spcPts val="0"/>
              </a:spcAft>
              <a:buSzPts val="1400"/>
              <a:buNone/>
            </a:pPr>
            <a:r>
              <a:rPr lang="en-US" sz="1110" b="0"/>
              <a:t>Activité.</a:t>
            </a:r>
            <a:endParaRPr/>
          </a:p>
          <a:p>
            <a:pPr marL="0" lvl="0" indent="0" algn="l" rtl="0">
              <a:lnSpc>
                <a:spcPct val="100000"/>
              </a:lnSpc>
              <a:spcBef>
                <a:spcPts val="0"/>
              </a:spcBef>
              <a:spcAft>
                <a:spcPts val="0"/>
              </a:spcAft>
              <a:buSzPts val="1400"/>
              <a:buNone/>
            </a:pPr>
            <a:r>
              <a:rPr lang="en-US" sz="1110" b="0"/>
              <a:t>Demandez aux élèves de se concentrer sur le point noir au centre pendant 30 secondes. Puis passez à la diapositive suivante. Cette image apparaîtra en couleur pour les enfants (les couleurs correctes, pas celles de cette diapositive), même si l'image est en noir et blanc, S'ils détournent le regard pendant 30 secondes, l'image restera en noir et blanc, et même s'ils regardent quelque part qui est pas le point noir, l'image restera en noir et blanc.</a:t>
            </a:r>
            <a:endParaRPr/>
          </a:p>
          <a:p>
            <a:pPr marL="0" lvl="0" indent="0" algn="l" rtl="0">
              <a:lnSpc>
                <a:spcPct val="100000"/>
              </a:lnSpc>
              <a:spcBef>
                <a:spcPts val="0"/>
              </a:spcBef>
              <a:spcAft>
                <a:spcPts val="0"/>
              </a:spcAft>
              <a:buSzPts val="1400"/>
              <a:buNone/>
            </a:pPr>
            <a:endParaRPr sz="1110" b="0"/>
          </a:p>
          <a:p>
            <a:pPr marL="0" lvl="0" indent="0" algn="l" rtl="0">
              <a:lnSpc>
                <a:spcPct val="100000"/>
              </a:lnSpc>
              <a:spcBef>
                <a:spcPts val="0"/>
              </a:spcBef>
              <a:spcAft>
                <a:spcPts val="0"/>
              </a:spcAft>
              <a:buSzPts val="1400"/>
              <a:buNone/>
            </a:pPr>
            <a:r>
              <a:rPr lang="en-US" sz="1110" b="0"/>
              <a:t>Ceci se produit, car les neurones dans l'œil détectent des couleurs spécifiques et envoient des signaux quand ils voient leurs couleurs. Les étudiants regardent une image qui a les couleurs inversées initialement. Lorsque ces couleurs disparaissent (lorsque vous allez à la diapositive noir et blanc), les cellules qui détectent les couleurs originales inversées sont fatiguées. Les signaux des cellules nerveuses qui répondent à la bonne couleur sont beaucoup plus forts, même si ces couleurs ne sont pas réellement dans la photo. Quand il n'y a pas d'informations de couleur de l'image, les signaux forts sont envoyés au cerveau, de sorte que vous pouvez tromper votre cerveau en voyant des couleurs qui ne sont pas là.</a:t>
            </a:r>
            <a:endParaRPr/>
          </a:p>
          <a:p>
            <a:pPr marL="0" lvl="0" indent="0" algn="l" rtl="0">
              <a:lnSpc>
                <a:spcPct val="100000"/>
              </a:lnSpc>
              <a:spcBef>
                <a:spcPts val="0"/>
              </a:spcBef>
              <a:spcAft>
                <a:spcPts val="0"/>
              </a:spcAft>
              <a:buSzPts val="1400"/>
              <a:buNone/>
            </a:pPr>
            <a:endParaRPr sz="1110" b="0"/>
          </a:p>
          <a:p>
            <a:pPr marL="0" lvl="0" indent="0" algn="l" rtl="0">
              <a:lnSpc>
                <a:spcPct val="100000"/>
              </a:lnSpc>
              <a:spcBef>
                <a:spcPts val="0"/>
              </a:spcBef>
              <a:spcAft>
                <a:spcPts val="0"/>
              </a:spcAft>
              <a:buSzPts val="1400"/>
              <a:buNone/>
            </a:pPr>
            <a:r>
              <a:rPr lang="en-US" sz="1110" b="0"/>
              <a:t>Que se passe-t-il lorsque vous regardez ailleurs que le point? Quand les élèves regardent un mur blanc? (Les couleurs peuvent sembler apparaître sur le mur blanc ou sur d'autres parties de l'écran).</a:t>
            </a:r>
            <a:endParaRPr/>
          </a:p>
          <a:p>
            <a:pPr marL="0" lvl="0" indent="0" algn="l" rtl="0">
              <a:lnSpc>
                <a:spcPct val="100000"/>
              </a:lnSpc>
              <a:spcBef>
                <a:spcPts val="0"/>
              </a:spcBef>
              <a:spcAft>
                <a:spcPts val="0"/>
              </a:spcAft>
              <a:buSzPts val="1400"/>
              <a:buNone/>
            </a:pPr>
            <a:endParaRPr sz="1110" b="0"/>
          </a:p>
          <a:p>
            <a:pPr marL="0" lvl="0" indent="0" algn="l" rtl="0">
              <a:lnSpc>
                <a:spcPct val="100000"/>
              </a:lnSpc>
              <a:spcBef>
                <a:spcPts val="0"/>
              </a:spcBef>
              <a:spcAft>
                <a:spcPts val="0"/>
              </a:spcAft>
              <a:buSzPts val="1400"/>
              <a:buNone/>
            </a:pPr>
            <a:r>
              <a:rPr lang="en-US" sz="1110" b="0"/>
              <a:t>Ceci ne fonctionnera pas si les élèves ne fixent pas le point noir, parce que les récepteurs de couleur ne se fatiguent pas.</a:t>
            </a:r>
            <a:endParaRPr sz="1110" b="0"/>
          </a:p>
        </p:txBody>
      </p:sp>
      <p:sp>
        <p:nvSpPr>
          <p:cNvPr id="367" name="Google Shape;36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Diapositive 1</a:t>
            </a:r>
            <a:r>
              <a:rPr lang="en-US" b="1"/>
              <a:t>2</a:t>
            </a:r>
            <a:r>
              <a:rPr lang="en-US" sz="1200" b="1">
                <a:solidFill>
                  <a:schemeClr val="dk1"/>
                </a:solidFill>
                <a:latin typeface="Calibri"/>
                <a:ea typeface="Calibri"/>
                <a:cs typeface="Calibri"/>
                <a:sym typeface="Calibri"/>
              </a:rPr>
              <a:t>: (~ 3min pour les diapositives 13-14)</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Le prochain sens que nous allons explorer est le toucher!</a:t>
            </a:r>
            <a:endParaRPr b="0"/>
          </a:p>
        </p:txBody>
      </p:sp>
      <p:sp>
        <p:nvSpPr>
          <p:cNvPr id="374" name="Google Shape;37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Diapositive 1</a:t>
            </a:r>
            <a:r>
              <a:rPr lang="en-US" b="1"/>
              <a:t>3</a:t>
            </a:r>
            <a:r>
              <a:rPr lang="en-US" sz="1200" b="1">
                <a:solidFill>
                  <a:schemeClr val="dk1"/>
                </a:solidFill>
                <a:latin typeface="Calibri"/>
                <a:ea typeface="Calibri"/>
                <a:cs typeface="Calibri"/>
                <a:sym typeface="Calibri"/>
              </a:rPr>
              <a:t>: (~ 3min pour les diapositives 13-14)</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Qu'avez-vous besoin pour être en mesure de toucher des choses?</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Peau</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Cerveau</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Encore une fois, les neurones qui transmettent les messages de la peau au cerveau!</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Il y a des cellules, ou "récepteurs", qui peut sentir la pression (comme quelqu'un qui tient votre main), la température (comme un bain chaud ou un vent froid), ou la douleur (comme une piqûre d'abeille) et changez cette sensation en messages électriques qui sont transmis par les neurones vers le cerveau. Ces récepteurs se trouvent sous la surface de la peau. Où va cette information? La partie du cerveau qui traite les sensations du toucher est dans le lobe pariétal (ceci est sur le dessus de la tête, vers l'arrière)</a:t>
            </a:r>
            <a:endParaRPr/>
          </a:p>
          <a:p>
            <a:pPr marL="0" marR="0" lvl="0" indent="0" algn="l" rtl="0">
              <a:lnSpc>
                <a:spcPct val="100000"/>
              </a:lnSpc>
              <a:spcBef>
                <a:spcPts val="0"/>
              </a:spcBef>
              <a:spcAft>
                <a:spcPts val="0"/>
              </a:spcAft>
              <a:buClr>
                <a:schemeClr val="dk1"/>
              </a:buClr>
              <a:buSzPts val="1200"/>
              <a:buFont typeface="Calibri"/>
              <a:buNone/>
            </a:pP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Résumé de la voie:</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Organe sensoriel: la peau </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Nerf </a:t>
            </a:r>
            <a:endParaRPr/>
          </a:p>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Cerveau: le cortex somatosensoriel/lobe pariétal</a:t>
            </a:r>
            <a:endParaRPr b="0"/>
          </a:p>
        </p:txBody>
      </p:sp>
      <p:sp>
        <p:nvSpPr>
          <p:cNvPr id="391" name="Google Shape;39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34559d8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734559d8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Diapositive 14: (~15 min)</a:t>
            </a:r>
            <a:endParaRPr b="1"/>
          </a:p>
          <a:p>
            <a:pPr marL="0" lvl="0" indent="0" algn="l" rtl="0">
              <a:lnSpc>
                <a:spcPct val="100000"/>
              </a:lnSpc>
              <a:spcBef>
                <a:spcPts val="0"/>
              </a:spcBef>
              <a:spcAft>
                <a:spcPts val="0"/>
              </a:spcAft>
              <a:buSzPts val="1400"/>
              <a:buNone/>
            </a:pPr>
            <a:endParaRPr b="1"/>
          </a:p>
          <a:p>
            <a:pPr marL="0" lvl="0" indent="0" algn="l" rtl="0">
              <a:lnSpc>
                <a:spcPct val="115000"/>
              </a:lnSpc>
              <a:spcBef>
                <a:spcPts val="0"/>
              </a:spcBef>
              <a:spcAft>
                <a:spcPts val="0"/>
              </a:spcAft>
              <a:buClr>
                <a:schemeClr val="dk1"/>
              </a:buClr>
              <a:buSzPts val="1100"/>
              <a:buFont typeface="Arial"/>
              <a:buNone/>
            </a:pPr>
            <a:r>
              <a:rPr lang="en-US" i="1" u="sng"/>
              <a:t>Activité:</a:t>
            </a:r>
            <a:r>
              <a:rPr lang="en-US"/>
              <a:t> Discrimination de deux points</a:t>
            </a:r>
            <a:endParaRPr/>
          </a:p>
          <a:p>
            <a:pPr marL="0" lvl="0" indent="0" algn="l" rtl="0">
              <a:lnSpc>
                <a:spcPct val="115000"/>
              </a:lnSpc>
              <a:spcBef>
                <a:spcPts val="0"/>
              </a:spcBef>
              <a:spcAft>
                <a:spcPts val="0"/>
              </a:spcAft>
              <a:buClr>
                <a:schemeClr val="dk1"/>
              </a:buClr>
              <a:buSzPts val="1100"/>
              <a:buFont typeface="Arial"/>
              <a:buNone/>
            </a:pPr>
            <a:r>
              <a:rPr lang="en-US"/>
              <a:t>Cette tâche est la tâche de discrimination de deux points et elle enseignera aux élèves à apprendre les différences au niveau de la sensibilité au toucher de différentes parties du corps.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Chaque groupe d'élèves aura besoin de n'importe quel objet avec deux extrémités pointues immédiatement côte à côte, pointant dans la même direction, par exemple: un trombone ouvert (qui forme un U), deux crayons aiguisés ou deux plumes attachées ensemble, etc.</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Avant de commencer l'activité, </a:t>
            </a:r>
            <a:r>
              <a:rPr lang="en-US" b="1"/>
              <a:t>demandez aux élèves s'ils sont à l'aise d'être touchés par un autre élève</a:t>
            </a:r>
            <a:r>
              <a:rPr lang="en-US"/>
              <a:t>. La participation à toutes ces activités est </a:t>
            </a:r>
            <a:r>
              <a:rPr lang="en-US" b="1"/>
              <a:t>volontaire</a:t>
            </a:r>
            <a:r>
              <a:rPr lang="en-US"/>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Demandez aux élèves de faire des équipes de 2. Des équipes de trois peuvent fonctionner aussi. En groupes de trois, en alternance, deux élèves peuvent effectuer l'activité et une personne peut noter toutes les observations. Cela peut être un bon moyen d'engager les étudiants qui ne souhaitent pas participer.</a:t>
            </a:r>
            <a:endParaRPr/>
          </a:p>
          <a:p>
            <a:pPr marL="0" lvl="0" indent="0" algn="l" rtl="0">
              <a:lnSpc>
                <a:spcPct val="115000"/>
              </a:lnSpc>
              <a:spcBef>
                <a:spcPts val="0"/>
              </a:spcBef>
              <a:spcAft>
                <a:spcPts val="0"/>
              </a:spcAft>
              <a:buClr>
                <a:schemeClr val="dk1"/>
              </a:buClr>
              <a:buSzPts val="1100"/>
              <a:buFont typeface="Arial"/>
              <a:buNone/>
            </a:pPr>
            <a:r>
              <a:rPr lang="en-US"/>
              <a:t>Demandez à un élève de chaque groupe de fermer les yeux, tandis qu'un autre élève prend le trombone, les deux crayons, etc. et l'utilise doucement pour toucher différentes parties du corps de l'élève dont les yeux sont fermés. De bons exemples sont le bout des doigts, la paume de la main, le dos de la main et l'avant-bras. Il est important que les deux points de l'objet touchent la peau en même temps.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400"/>
              <a:buNone/>
            </a:pPr>
            <a:r>
              <a:rPr lang="en-US"/>
              <a:t>Pour chaque partie du corps, demandez à l'élève s'il ressent un ou deux points de contact avec sa peau. Ils devraient facilement sentir deux points sur le bout de leurs doigts et un point sur leurs avant-bras. Sur la paume de leur main, certains élèves peuvent ressentir deux points, d'autres ressentir un point de contact.</a:t>
            </a:r>
            <a:endParaRPr/>
          </a:p>
        </p:txBody>
      </p:sp>
      <p:sp>
        <p:nvSpPr>
          <p:cNvPr id="445" name="Google Shape;445;g734559d85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34559d85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734559d85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Slide 15: (~2 min)</a:t>
            </a:r>
            <a:endParaRPr b="1"/>
          </a:p>
          <a:p>
            <a:pPr marL="0" lvl="0" indent="0" algn="l" rtl="0">
              <a:lnSpc>
                <a:spcPct val="100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i="1" u="sng"/>
              <a:t>Activité:</a:t>
            </a:r>
            <a:r>
              <a:rPr lang="en-US" i="1"/>
              <a:t> </a:t>
            </a:r>
            <a:r>
              <a:rPr lang="en-US"/>
              <a:t>Discrimination de deux points</a:t>
            </a:r>
            <a:endParaRPr/>
          </a:p>
          <a:p>
            <a:pPr marL="0" lvl="0" indent="0" algn="l" rtl="0">
              <a:lnSpc>
                <a:spcPct val="100000"/>
              </a:lnSpc>
              <a:spcBef>
                <a:spcPts val="0"/>
              </a:spcBef>
              <a:spcAft>
                <a:spcPts val="0"/>
              </a:spcAft>
              <a:buSzPts val="1400"/>
              <a:buNone/>
            </a:pPr>
            <a:r>
              <a:rPr lang="en-US" b="1"/>
              <a:t>Diapositive 14: (~15 min)</a:t>
            </a:r>
            <a:endParaRPr b="1"/>
          </a:p>
          <a:p>
            <a:pPr marL="0" lvl="0" indent="0" algn="l" rtl="0">
              <a:lnSpc>
                <a:spcPct val="100000"/>
              </a:lnSpc>
              <a:spcBef>
                <a:spcPts val="0"/>
              </a:spcBef>
              <a:spcAft>
                <a:spcPts val="0"/>
              </a:spcAft>
              <a:buSzPts val="1400"/>
              <a:buNone/>
            </a:pPr>
            <a:endParaRPr b="1"/>
          </a:p>
          <a:p>
            <a:pPr marL="0" lvl="0" indent="0" algn="l" rtl="0">
              <a:lnSpc>
                <a:spcPct val="115000"/>
              </a:lnSpc>
              <a:spcBef>
                <a:spcPts val="0"/>
              </a:spcBef>
              <a:spcAft>
                <a:spcPts val="0"/>
              </a:spcAft>
              <a:buClr>
                <a:schemeClr val="dk1"/>
              </a:buClr>
              <a:buSzPts val="1100"/>
              <a:buFont typeface="Arial"/>
              <a:buNone/>
            </a:pPr>
            <a:r>
              <a:rPr lang="en-US" i="1" u="sng"/>
              <a:t>Activité:</a:t>
            </a:r>
            <a:r>
              <a:rPr lang="en-US"/>
              <a:t> Discrimination de deux points</a:t>
            </a:r>
            <a:endParaRPr/>
          </a:p>
          <a:p>
            <a:pPr marL="0" lvl="0" indent="0" algn="l" rtl="0">
              <a:lnSpc>
                <a:spcPct val="115000"/>
              </a:lnSpc>
              <a:spcBef>
                <a:spcPts val="0"/>
              </a:spcBef>
              <a:spcAft>
                <a:spcPts val="0"/>
              </a:spcAft>
              <a:buClr>
                <a:schemeClr val="dk1"/>
              </a:buClr>
              <a:buSzPts val="1100"/>
              <a:buFont typeface="Arial"/>
              <a:buNone/>
            </a:pPr>
            <a:r>
              <a:rPr lang="en-US"/>
              <a:t>Cette tâche est la tâche de discrimination de deux points et elle enseignera aux élèves à apprendre les différences au niveau de la sensibilité au toucher de différentes parties du corps.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Chaque groupe d'élèves aura besoin de n'importe quel objet avec deux extrémités pointues immédiatement côte à côte, pointant dans la même direction, par exemple: un trombone ouvert (qui forme un U), deux crayons aiguisés ou deux plumes attachées ensemble, etc.</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Avant de commencer l'activité, </a:t>
            </a:r>
            <a:r>
              <a:rPr lang="en-US" b="1"/>
              <a:t>demandez aux élèves s'ils sont à l'aise d'être touchés par un autre élève</a:t>
            </a:r>
            <a:r>
              <a:rPr lang="en-US"/>
              <a:t>. La participation à toutes ces activités est </a:t>
            </a:r>
            <a:r>
              <a:rPr lang="en-US" b="1"/>
              <a:t>volontaire</a:t>
            </a:r>
            <a:r>
              <a:rPr lang="en-US"/>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Demandez aux élèves de faire des équipes de 2. Des équipes de trois peuvent fonctionner aussi. En groupes de trois, en alternance, deux élèves peuvent effectuer l'activité et une personne peut noter toutes les observations. Cela peut être un bon moyen d'engager les étudiants qui ne souhaitent pas participer.</a:t>
            </a:r>
            <a:endParaRPr/>
          </a:p>
          <a:p>
            <a:pPr marL="0" lvl="0" indent="0" algn="l" rtl="0">
              <a:lnSpc>
                <a:spcPct val="115000"/>
              </a:lnSpc>
              <a:spcBef>
                <a:spcPts val="0"/>
              </a:spcBef>
              <a:spcAft>
                <a:spcPts val="0"/>
              </a:spcAft>
              <a:buClr>
                <a:schemeClr val="dk1"/>
              </a:buClr>
              <a:buSzPts val="1100"/>
              <a:buFont typeface="Arial"/>
              <a:buNone/>
            </a:pPr>
            <a:r>
              <a:rPr lang="en-US"/>
              <a:t>Demandez à un élève de chaque groupe de fermer les yeux, tandis qu'un autre élève prend le trombone, les deux crayons, etc. et l'utilise doucement pour toucher différentes parties du corps de l'élève dont les yeux sont fermés. De bons exemples sont le bout des doigts, la paume de la main, le dos de la main et l'avant-bras. Il est important que les deux points de l'objet touchent la peau en même temps.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400"/>
              <a:buFont typeface="Arial"/>
              <a:buNone/>
            </a:pPr>
            <a:r>
              <a:rPr lang="en-US"/>
              <a:t>Pour chaque partie du corps, demandez à l'élève s'il ressent un ou deux points de contact avec sa peau. Ils devraient facilement sentir deux points sur le bout de leurs doigts et un point sur leurs avant-bras. Sur la paume de leur main, certains élèves peuvent ressentir deux points, d'autres ressentir un point de contact.</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US"/>
              <a:t>Pourquoi le bout des doigts est-il plus sensible au toucher que l'avant-bras?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La peau est innervée de récepteurs tactiles, qui peuvent ressentir de la pression (comme quelqu'un qui vous tient la main), de la température (comme un bain chaud ou un vent froid), ou de la douleur (comme une piqûre d'abeille) et transformer ce qu'ils ressentent en messages électriques que les neurones envoient au cerveau par l’entremise des nerfs. Différentes parties du corps expriment des récepteurs tactiles à une </a:t>
            </a:r>
            <a:r>
              <a:rPr lang="en-US" b="1"/>
              <a:t>densité </a:t>
            </a:r>
            <a:r>
              <a:rPr lang="en-US"/>
              <a:t>différente, par ex. sur 1cm² de peau, le bout des doigts exprime plus de récepteurs tactiles (ici visualisés comme des antennes paraboliques) que la paume de la main. Cela permet à la taille du </a:t>
            </a:r>
            <a:r>
              <a:rPr lang="en-US" b="1"/>
              <a:t>champ récepteur </a:t>
            </a:r>
            <a:r>
              <a:rPr lang="en-US"/>
              <a:t>de ces récepteurs, c'est-à-dire que la zone de peau à laquelle un seul récepteur répond (cercles jaunes) est beaucoup plus petite au bout des doigts que sur la paume de la main. Un petit champ récepteur permet une bien meilleure discrimination entre les deux points de contact du trombone / crayons / plumes, tandis que sur votre avant-bras, les deux points de contact peuvent tomber dans le même champ récepteur, et donc être captés par le même récepteur, envoyant un seul signal électrique au cerveau.</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400"/>
              <a:buNone/>
            </a:pPr>
            <a:r>
              <a:rPr lang="en-US"/>
              <a:t>Par conséquent, vos doigts sont beaucoup plus sensibles au toucher que la paume de votre main!</a:t>
            </a:r>
            <a:endParaRPr/>
          </a:p>
          <a:p>
            <a:pPr marL="0" lvl="0" indent="0" algn="l" rtl="0">
              <a:lnSpc>
                <a:spcPct val="115000"/>
              </a:lnSpc>
              <a:spcBef>
                <a:spcPts val="0"/>
              </a:spcBef>
              <a:spcAft>
                <a:spcPts val="0"/>
              </a:spcAft>
              <a:buSzPts val="1400"/>
              <a:buNone/>
            </a:pPr>
            <a:endParaRPr/>
          </a:p>
          <a:p>
            <a:pPr marL="0" lvl="0" indent="0" algn="l" rtl="0">
              <a:lnSpc>
                <a:spcPct val="115000"/>
              </a:lnSpc>
              <a:spcBef>
                <a:spcPts val="0"/>
              </a:spcBef>
              <a:spcAft>
                <a:spcPts val="0"/>
              </a:spcAft>
              <a:buSzPts val="1400"/>
              <a:buNone/>
            </a:pPr>
            <a:r>
              <a:rPr lang="en-US"/>
              <a:t>Références:</a:t>
            </a:r>
            <a:endParaRPr/>
          </a:p>
          <a:p>
            <a:pPr marL="0" lvl="0" indent="0" algn="l" rtl="0">
              <a:lnSpc>
                <a:spcPct val="115000"/>
              </a:lnSpc>
              <a:spcBef>
                <a:spcPts val="0"/>
              </a:spcBef>
              <a:spcAft>
                <a:spcPts val="0"/>
              </a:spcAft>
              <a:buSzPts val="1400"/>
              <a:buNone/>
            </a:pPr>
            <a:r>
              <a:rPr lang="en-US" b="1"/>
              <a:t>Satellite Dish ClipArt</a:t>
            </a:r>
            <a:r>
              <a:rPr lang="en-US"/>
              <a:t>: http://clipart-library.com/clipart/8iG6qjbyT.htm</a:t>
            </a:r>
            <a:endParaRPr/>
          </a:p>
        </p:txBody>
      </p:sp>
      <p:sp>
        <p:nvSpPr>
          <p:cNvPr id="461" name="Google Shape;461;g734559d851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Diapositive 1</a:t>
            </a:r>
            <a:r>
              <a:rPr lang="en-US" b="1"/>
              <a:t>6</a:t>
            </a:r>
            <a:r>
              <a:rPr lang="en-US" sz="1200" b="1">
                <a:solidFill>
                  <a:schemeClr val="dk1"/>
                </a:solidFill>
                <a:latin typeface="Calibri"/>
                <a:ea typeface="Calibri"/>
                <a:cs typeface="Calibri"/>
                <a:sym typeface="Calibri"/>
              </a:rPr>
              <a:t>: (~ 3min pour les diapositives 19-20)</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Maintenant, nous allons parler de l'odorat!</a:t>
            </a:r>
            <a:endParaRPr sz="1200" b="0">
              <a:solidFill>
                <a:schemeClr val="dk1"/>
              </a:solidFill>
              <a:latin typeface="Calibri"/>
              <a:ea typeface="Calibri"/>
              <a:cs typeface="Calibri"/>
              <a:sym typeface="Calibri"/>
            </a:endParaRPr>
          </a:p>
        </p:txBody>
      </p:sp>
      <p:sp>
        <p:nvSpPr>
          <p:cNvPr id="515" name="Google Shape;51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828a63eb4a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828a63eb4a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Arial"/>
              <a:buNone/>
            </a:pPr>
            <a:r>
              <a:rPr lang="en-US" sz="1110" b="1"/>
              <a:t>Diapositive 17: (~ 3min pour les diapositives 19-20)</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Qu'avez-vous besoin pour sentir? </a:t>
            </a:r>
            <a:endParaRPr/>
          </a:p>
          <a:p>
            <a:pPr marL="0" lvl="0" indent="0" algn="l" rtl="0">
              <a:lnSpc>
                <a:spcPct val="90000"/>
              </a:lnSpc>
              <a:spcBef>
                <a:spcPts val="0"/>
              </a:spcBef>
              <a:spcAft>
                <a:spcPts val="0"/>
              </a:spcAft>
              <a:buClr>
                <a:schemeClr val="dk1"/>
              </a:buClr>
              <a:buSzPts val="1400"/>
              <a:buFont typeface="Arial"/>
              <a:buNone/>
            </a:pPr>
            <a:r>
              <a:rPr lang="en-US" sz="1110"/>
              <a:t>Votre nez</a:t>
            </a:r>
            <a:endParaRPr/>
          </a:p>
          <a:p>
            <a:pPr marL="0" lvl="0" indent="0" algn="l" rtl="0">
              <a:lnSpc>
                <a:spcPct val="90000"/>
              </a:lnSpc>
              <a:spcBef>
                <a:spcPts val="0"/>
              </a:spcBef>
              <a:spcAft>
                <a:spcPts val="0"/>
              </a:spcAft>
              <a:buClr>
                <a:schemeClr val="dk1"/>
              </a:buClr>
              <a:buSzPts val="1400"/>
              <a:buFont typeface="Arial"/>
              <a:buNone/>
            </a:pPr>
            <a:r>
              <a:rPr lang="en-US" sz="1110"/>
              <a:t>Les neurones/nerfs</a:t>
            </a:r>
            <a:endParaRPr/>
          </a:p>
          <a:p>
            <a:pPr marL="0" lvl="0" indent="0" algn="l" rtl="0">
              <a:lnSpc>
                <a:spcPct val="90000"/>
              </a:lnSpc>
              <a:spcBef>
                <a:spcPts val="0"/>
              </a:spcBef>
              <a:spcAft>
                <a:spcPts val="0"/>
              </a:spcAft>
              <a:buClr>
                <a:schemeClr val="dk1"/>
              </a:buClr>
              <a:buSzPts val="1400"/>
              <a:buFont typeface="Arial"/>
              <a:buNone/>
            </a:pPr>
            <a:r>
              <a:rPr lang="en-US" sz="1110"/>
              <a:t>Le cerveau</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L'odorat est la capacité à détecter de petites molécules d'odeurs qui flottent dans l'air. Les produits chimiques pénètrent dans le nez et activent les récepteurs de l'odorat. Les êtres humains ont plus de 40 millions de récepteurs de l'odorat. Les chiens berger en ont plus de 2 milliards!</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Les récepteurs envoient des messages vers le bulbe olfactif et le bulbe olfactif transmet le message au cortex olfactif du cerveau. Le cortex olfactif est situé au fond du lobe frontal, à côté du lobe temporal (localisé près de la tempe).</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Certaines informations se déplacent aussi vers les zones responsables de la mémoire et des émotions. Voilà pourquoi l'odorat déclenche parfois des souvenirs.</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Résumé de la voie olfactive:</a:t>
            </a:r>
            <a:endParaRPr/>
          </a:p>
          <a:p>
            <a:pPr marL="0" lvl="0" indent="0" algn="l" rtl="0">
              <a:lnSpc>
                <a:spcPct val="90000"/>
              </a:lnSpc>
              <a:spcBef>
                <a:spcPts val="0"/>
              </a:spcBef>
              <a:spcAft>
                <a:spcPts val="0"/>
              </a:spcAft>
              <a:buClr>
                <a:schemeClr val="dk1"/>
              </a:buClr>
              <a:buSzPts val="1400"/>
              <a:buFont typeface="Arial"/>
              <a:buNone/>
            </a:pPr>
            <a:r>
              <a:rPr lang="en-US" sz="1110"/>
              <a:t>Organe sensoriel: Nez </a:t>
            </a:r>
            <a:endParaRPr/>
          </a:p>
          <a:p>
            <a:pPr marL="0" lvl="0" indent="0" algn="l" rtl="0">
              <a:lnSpc>
                <a:spcPct val="90000"/>
              </a:lnSpc>
              <a:spcBef>
                <a:spcPts val="0"/>
              </a:spcBef>
              <a:spcAft>
                <a:spcPts val="0"/>
              </a:spcAft>
              <a:buClr>
                <a:schemeClr val="dk1"/>
              </a:buClr>
              <a:buSzPts val="1400"/>
              <a:buFont typeface="Arial"/>
              <a:buNone/>
            </a:pPr>
            <a:r>
              <a:rPr lang="en-US" sz="1110"/>
              <a:t>Nerf</a:t>
            </a:r>
            <a:endParaRPr/>
          </a:p>
          <a:p>
            <a:pPr marL="0" lvl="0" indent="0" algn="l" rtl="0">
              <a:lnSpc>
                <a:spcPct val="90000"/>
              </a:lnSpc>
              <a:spcBef>
                <a:spcPts val="0"/>
              </a:spcBef>
              <a:spcAft>
                <a:spcPts val="0"/>
              </a:spcAft>
              <a:buClr>
                <a:schemeClr val="dk1"/>
              </a:buClr>
              <a:buSzPts val="1400"/>
              <a:buFont typeface="Arial"/>
              <a:buNone/>
            </a:pPr>
            <a:r>
              <a:rPr lang="en-US" sz="1110"/>
              <a:t>Cerveau: Cortex olfactif/lobe frontal</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Saviez-vous que: 2 millions de personnes en Amérique du Nord n'ont aucun sens de l'odorat. 1 personne sur 1000 sont insensibles à l'odeur puante de mouffettes.</a:t>
            </a:r>
            <a:endParaRPr sz="1110"/>
          </a:p>
          <a:p>
            <a:pPr marL="0" lvl="0" indent="0" algn="l" rtl="0">
              <a:lnSpc>
                <a:spcPct val="100000"/>
              </a:lnSpc>
              <a:spcBef>
                <a:spcPts val="0"/>
              </a:spcBef>
              <a:spcAft>
                <a:spcPts val="0"/>
              </a:spcAft>
              <a:buSzPts val="1400"/>
              <a:buNone/>
            </a:pPr>
            <a:endParaRPr sz="1110" b="1"/>
          </a:p>
        </p:txBody>
      </p:sp>
      <p:sp>
        <p:nvSpPr>
          <p:cNvPr id="532" name="Google Shape;532;g828a63eb4a_0_2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Diapositive 1</a:t>
            </a:r>
            <a:r>
              <a:rPr lang="en-US" b="1"/>
              <a:t>8</a:t>
            </a:r>
            <a:r>
              <a:rPr lang="en-US" sz="1200" b="1">
                <a:solidFill>
                  <a:schemeClr val="dk1"/>
                </a:solidFill>
                <a:latin typeface="Calibri"/>
                <a:ea typeface="Calibri"/>
                <a:cs typeface="Calibri"/>
                <a:sym typeface="Calibri"/>
              </a:rPr>
              <a:t>: (~ 3min pour les diapositives 16-17)</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Parlons maintenant de l'ouïe!</a:t>
            </a:r>
            <a:endParaRPr sz="1200" b="0">
              <a:solidFill>
                <a:schemeClr val="dk1"/>
              </a:solidFill>
              <a:latin typeface="Calibri"/>
              <a:ea typeface="Calibri"/>
              <a:cs typeface="Calibri"/>
              <a:sym typeface="Calibri"/>
            </a:endParaRPr>
          </a:p>
        </p:txBody>
      </p:sp>
      <p:sp>
        <p:nvSpPr>
          <p:cNvPr id="571" name="Google Shape;57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1e12913ef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71e12913ef_0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1: (~ 2min)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Remue-méninges avec les élèves: Comment le cerveau obtiens-t-il les informations provenant du monde?</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La plupart du temps, les élèves nommeront rapidement les cinq sens (ie. Ils obtiennent des informations avec les yeux, les oreilles, la langue, le nez et la peau). S'ils ont des difficultés à trouver des idées, posez des questions incitatives telles que: Comment savez-vous que je suis ici à vous parler maintenant? Comment savez-vous quand il est sécuritaire pour traverser la rue?</a:t>
            </a:r>
            <a:endParaRPr/>
          </a:p>
          <a:p>
            <a:pPr marL="0" lvl="0" indent="0" algn="l" rtl="0">
              <a:lnSpc>
                <a:spcPct val="100000"/>
              </a:lnSpc>
              <a:spcBef>
                <a:spcPts val="0"/>
              </a:spcBef>
              <a:spcAft>
                <a:spcPts val="0"/>
              </a:spcAft>
              <a:buSzPts val="1400"/>
              <a:buNone/>
            </a:pPr>
            <a:endParaRPr b="1"/>
          </a:p>
        </p:txBody>
      </p:sp>
      <p:sp>
        <p:nvSpPr>
          <p:cNvPr id="219" name="Google Shape;219;g71e12913ef_0_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828a63eb4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828a63eb4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Arial"/>
              <a:buNone/>
            </a:pPr>
            <a:r>
              <a:rPr lang="en-US" sz="1110" b="1"/>
              <a:t>Diapositive 19: (~ 3min pour les diapositives 16-17)</a:t>
            </a:r>
            <a:endParaRPr/>
          </a:p>
          <a:p>
            <a:pPr marL="0" lvl="0" indent="0" algn="l" rtl="0">
              <a:lnSpc>
                <a:spcPct val="90000"/>
              </a:lnSpc>
              <a:spcBef>
                <a:spcPts val="0"/>
              </a:spcBef>
              <a:spcAft>
                <a:spcPts val="0"/>
              </a:spcAft>
              <a:buClr>
                <a:schemeClr val="dk1"/>
              </a:buClr>
              <a:buSzPts val="1400"/>
              <a:buFont typeface="Arial"/>
              <a:buNone/>
            </a:pPr>
            <a:endParaRPr sz="1110" b="1"/>
          </a:p>
          <a:p>
            <a:pPr marL="0" lvl="0" indent="0" algn="l" rtl="0">
              <a:lnSpc>
                <a:spcPct val="90000"/>
              </a:lnSpc>
              <a:spcBef>
                <a:spcPts val="0"/>
              </a:spcBef>
              <a:spcAft>
                <a:spcPts val="0"/>
              </a:spcAft>
              <a:buClr>
                <a:schemeClr val="dk1"/>
              </a:buClr>
              <a:buSzPts val="1400"/>
              <a:buFont typeface="Arial"/>
              <a:buNone/>
            </a:pPr>
            <a:r>
              <a:rPr lang="en-US" sz="1110"/>
              <a:t>Qu'avez-vous besoin pour être capable d'entendre? Vous avez besoin des oreilles, du cerveau et des nerfs.</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Si vous voulez, vous pouvez aussi parler des autres structures de l'oreille (représentées dans l'image du milieu - les boucles d'escargot de l'oreille interne qui déplacent les ondes sonores).</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Comment entendons-nous les abeilles? En fait, l'abeille bouge ses ailes très vite. Cela fait bouger l'air, et à l'intérieur de votre oreille, il y a des récepteurs, qui peuvent sentir les vibrations de l'air, et envoyer ces informations au cerveau, produisant le son de "bourdonnement". </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Savez-vous où les sons du cerveau sont traités? Dans le cortex auditif du lobe temporal (sur le côté de la tête au-dessus des oreilles). </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Lorsque nous parlons, nous faisons bouger l'air, comme l'abeille. Les récepteurs ressentent ces vibrations et ceci nous permet d'entendre les gens parler.</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Résumé de la voie:</a:t>
            </a:r>
            <a:endParaRPr/>
          </a:p>
          <a:p>
            <a:pPr marL="0" lvl="0" indent="0" algn="l" rtl="0">
              <a:lnSpc>
                <a:spcPct val="90000"/>
              </a:lnSpc>
              <a:spcBef>
                <a:spcPts val="0"/>
              </a:spcBef>
              <a:spcAft>
                <a:spcPts val="0"/>
              </a:spcAft>
              <a:buClr>
                <a:schemeClr val="dk1"/>
              </a:buClr>
              <a:buSzPts val="1400"/>
              <a:buFont typeface="Arial"/>
              <a:buNone/>
            </a:pPr>
            <a:r>
              <a:rPr lang="en-US" sz="1110"/>
              <a:t>Organe sensoriel: Oreilles</a:t>
            </a:r>
            <a:endParaRPr/>
          </a:p>
          <a:p>
            <a:pPr marL="0" lvl="0" indent="0" algn="l" rtl="0">
              <a:lnSpc>
                <a:spcPct val="90000"/>
              </a:lnSpc>
              <a:spcBef>
                <a:spcPts val="0"/>
              </a:spcBef>
              <a:spcAft>
                <a:spcPts val="0"/>
              </a:spcAft>
              <a:buClr>
                <a:schemeClr val="dk1"/>
              </a:buClr>
              <a:buSzPts val="1400"/>
              <a:buFont typeface="Arial"/>
              <a:buNone/>
            </a:pPr>
            <a:r>
              <a:rPr lang="en-US" sz="1110"/>
              <a:t>Nerf</a:t>
            </a:r>
            <a:endParaRPr/>
          </a:p>
          <a:p>
            <a:pPr marL="0" lvl="0" indent="0" algn="l" rtl="0">
              <a:lnSpc>
                <a:spcPct val="90000"/>
              </a:lnSpc>
              <a:spcBef>
                <a:spcPts val="0"/>
              </a:spcBef>
              <a:spcAft>
                <a:spcPts val="0"/>
              </a:spcAft>
              <a:buClr>
                <a:schemeClr val="dk1"/>
              </a:buClr>
              <a:buSzPts val="1400"/>
              <a:buFont typeface="Arial"/>
              <a:buNone/>
            </a:pPr>
            <a:r>
              <a:rPr lang="en-US" sz="1110"/>
              <a:t>Cerveau: Cortex auditif/lobe temporal</a:t>
            </a:r>
            <a:endParaRPr/>
          </a:p>
          <a:p>
            <a:pPr marL="0" lvl="0" indent="0" algn="l" rtl="0">
              <a:lnSpc>
                <a:spcPct val="90000"/>
              </a:lnSpc>
              <a:spcBef>
                <a:spcPts val="0"/>
              </a:spcBef>
              <a:spcAft>
                <a:spcPts val="0"/>
              </a:spcAft>
              <a:buClr>
                <a:schemeClr val="dk1"/>
              </a:buClr>
              <a:buSzPts val="1400"/>
              <a:buFont typeface="Arial"/>
              <a:buNone/>
            </a:pPr>
            <a:endParaRPr sz="1110"/>
          </a:p>
          <a:p>
            <a:pPr marL="0" lvl="0" indent="0" algn="l" rtl="0">
              <a:lnSpc>
                <a:spcPct val="90000"/>
              </a:lnSpc>
              <a:spcBef>
                <a:spcPts val="0"/>
              </a:spcBef>
              <a:spcAft>
                <a:spcPts val="0"/>
              </a:spcAft>
              <a:buClr>
                <a:schemeClr val="dk1"/>
              </a:buClr>
              <a:buSzPts val="1400"/>
              <a:buFont typeface="Arial"/>
              <a:buNone/>
            </a:pPr>
            <a:r>
              <a:rPr lang="en-US" sz="1110"/>
              <a:t>Où suis-je? Je suis ici!</a:t>
            </a:r>
            <a:endParaRPr sz="1110"/>
          </a:p>
          <a:p>
            <a:pPr marL="0" lvl="0" indent="0" algn="l" rtl="0">
              <a:lnSpc>
                <a:spcPct val="90000"/>
              </a:lnSpc>
              <a:spcBef>
                <a:spcPts val="0"/>
              </a:spcBef>
              <a:spcAft>
                <a:spcPts val="0"/>
              </a:spcAft>
              <a:buClr>
                <a:schemeClr val="dk1"/>
              </a:buClr>
              <a:buSzPts val="1200"/>
              <a:buFont typeface="Calibri"/>
              <a:buNone/>
            </a:pPr>
            <a:endParaRPr b="1"/>
          </a:p>
        </p:txBody>
      </p:sp>
      <p:sp>
        <p:nvSpPr>
          <p:cNvPr id="588" name="Google Shape;588;g828a63eb4a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828a63eb4a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828a63eb4a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400"/>
              <a:buFont typeface="Arial"/>
              <a:buNone/>
            </a:pPr>
            <a:r>
              <a:rPr lang="en-US" sz="1110" b="1"/>
              <a:t>Diapositive 20: (~ 5-15 min)</a:t>
            </a:r>
            <a:endParaRPr/>
          </a:p>
          <a:p>
            <a:pPr marL="0" lvl="0" indent="0" algn="l" rtl="0">
              <a:lnSpc>
                <a:spcPct val="80000"/>
              </a:lnSpc>
              <a:spcBef>
                <a:spcPts val="0"/>
              </a:spcBef>
              <a:spcAft>
                <a:spcPts val="0"/>
              </a:spcAft>
              <a:buClr>
                <a:schemeClr val="dk1"/>
              </a:buClr>
              <a:buSzPts val="1400"/>
              <a:buFont typeface="Arial"/>
              <a:buNone/>
            </a:pPr>
            <a:endParaRPr sz="1110" b="1"/>
          </a:p>
          <a:p>
            <a:pPr marL="0" lvl="0" indent="0" algn="l" rtl="0">
              <a:lnSpc>
                <a:spcPct val="80000"/>
              </a:lnSpc>
              <a:spcBef>
                <a:spcPts val="0"/>
              </a:spcBef>
              <a:spcAft>
                <a:spcPts val="0"/>
              </a:spcAft>
              <a:buClr>
                <a:schemeClr val="dk1"/>
              </a:buClr>
              <a:buSzPts val="1400"/>
              <a:buFont typeface="Arial"/>
              <a:buNone/>
            </a:pPr>
            <a:r>
              <a:rPr lang="en-US" sz="1110"/>
              <a:t>Nos oreilles nous permettent d'entendre, et de déterminer de quelle direction vient le son.</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Que pourrait nous à determiner de quelle direction provient le son?</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La forme de l'oreille, et la présence de deux oreilles.</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Faisons une expérience!</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Nos oreilles nous permettent de déterminer la provenance d'un son dans l'espace. Demandez aux élèves de fermer les yeux. Promenez vous en silence dans la classe puis tapez des mains. Demandez aux élèves d'indique de quelle direction provenait le son. Recommencez l'expérience en demandant aux élèves de couvrir une oreille avec leur main. Etait-ce plus difficile? Qu'en est-il avec les deux oreilles couvertes? Vous pouvez aussi demandez à un élève de se promener en silence dans la classe et de taper des mains.</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Explication: Votre cerveau détecte de minuscules changements dans les sons lorsque sont détectés par les deux oreilles, de sorte qu'il peut déterminer la provenance du son. Par exemple, quelque chose à votre gauche va atteindre votre oreille gauche à peine plus tôt que votre oreille droite. Vous ne pourrez probablement pas faire la différence, mais votre cerveau peut!</a:t>
            </a:r>
            <a:endParaRPr/>
          </a:p>
          <a:p>
            <a:pPr marL="0" lvl="0" indent="0" algn="l" rtl="0">
              <a:lnSpc>
                <a:spcPct val="80000"/>
              </a:lnSpc>
              <a:spcBef>
                <a:spcPts val="0"/>
              </a:spcBef>
              <a:spcAft>
                <a:spcPts val="0"/>
              </a:spcAft>
              <a:buClr>
                <a:schemeClr val="dk1"/>
              </a:buClr>
              <a:buSzPts val="1400"/>
              <a:buFont typeface="Arial"/>
              <a:buNone/>
            </a:pPr>
            <a:endParaRPr sz="1110"/>
          </a:p>
          <a:p>
            <a:pPr marL="0" lvl="0" indent="0" algn="l" rtl="0">
              <a:lnSpc>
                <a:spcPct val="80000"/>
              </a:lnSpc>
              <a:spcBef>
                <a:spcPts val="0"/>
              </a:spcBef>
              <a:spcAft>
                <a:spcPts val="0"/>
              </a:spcAft>
              <a:buClr>
                <a:schemeClr val="dk1"/>
              </a:buClr>
              <a:buSzPts val="1400"/>
              <a:buFont typeface="Arial"/>
              <a:buNone/>
            </a:pPr>
            <a:r>
              <a:rPr lang="en-US" sz="1110"/>
              <a:t>Vous pouvez également essayer l'exercice debout sur une chaise et en battant les mains en haut et en bas près du sol, afin de voir si les élèves peuvent faire la différence entre différentes hauteurs. Est-il plus facile à l'avant de la salle de classe ou à l'arrière? Pourquoi pourrait-il être? (La forme de l'oreille nous permet de capter les sons plus facilement devant que derrière.)</a:t>
            </a:r>
            <a:endParaRPr sz="1110"/>
          </a:p>
          <a:p>
            <a:pPr marL="0" lvl="0" indent="0" algn="l" rtl="0">
              <a:lnSpc>
                <a:spcPct val="90000"/>
              </a:lnSpc>
              <a:spcBef>
                <a:spcPts val="0"/>
              </a:spcBef>
              <a:spcAft>
                <a:spcPts val="0"/>
              </a:spcAft>
              <a:buClr>
                <a:schemeClr val="dk1"/>
              </a:buClr>
              <a:buSzPts val="1200"/>
              <a:buFont typeface="Calibri"/>
              <a:buNone/>
            </a:pPr>
            <a:endParaRPr b="1"/>
          </a:p>
        </p:txBody>
      </p:sp>
      <p:sp>
        <p:nvSpPr>
          <p:cNvPr id="607" name="Google Shape;607;g828a63eb4a_0_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4d4db382f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74d4db382f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Diapositive 21:</a:t>
            </a:r>
            <a:endParaRPr b="1"/>
          </a:p>
          <a:p>
            <a:pPr marL="0" lvl="0" indent="0" algn="l" rtl="0">
              <a:lnSpc>
                <a:spcPct val="100000"/>
              </a:lnSpc>
              <a:spcBef>
                <a:spcPts val="0"/>
              </a:spcBef>
              <a:spcAft>
                <a:spcPts val="0"/>
              </a:spcAft>
              <a:buClr>
                <a:schemeClr val="dk1"/>
              </a:buClr>
              <a:buSzPts val="1100"/>
              <a:buFont typeface="Arial"/>
              <a:buNone/>
            </a:pPr>
            <a:r>
              <a:rPr lang="en-US"/>
              <a:t>Certaines personnes ont des difficultés à entendre ou ont une perte auditive.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Il existe deux types différents de perte auditive:</a:t>
            </a:r>
            <a:endParaRPr/>
          </a:p>
          <a:p>
            <a:pPr marL="457200" lvl="0" indent="-317500" algn="l" rtl="0">
              <a:lnSpc>
                <a:spcPct val="100000"/>
              </a:lnSpc>
              <a:spcBef>
                <a:spcPts val="0"/>
              </a:spcBef>
              <a:spcAft>
                <a:spcPts val="0"/>
              </a:spcAft>
              <a:buSzPts val="1400"/>
              <a:buChar char="➔"/>
            </a:pPr>
            <a:r>
              <a:rPr lang="en-US"/>
              <a:t>Surdité de transmission conductrice</a:t>
            </a:r>
            <a:endParaRPr/>
          </a:p>
          <a:p>
            <a:pPr marL="457200" lvl="0" indent="-317500" algn="l" rtl="0">
              <a:lnSpc>
                <a:spcPct val="100000"/>
              </a:lnSpc>
              <a:spcBef>
                <a:spcPts val="0"/>
              </a:spcBef>
              <a:spcAft>
                <a:spcPts val="0"/>
              </a:spcAft>
              <a:buSzPts val="1400"/>
              <a:buChar char="➔"/>
            </a:pPr>
            <a:r>
              <a:rPr lang="en-US"/>
              <a:t>Surdité neurosensorielle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Rappelez-vous comment nous entendons l'abeille? En fait, l'abeille déplace ses ailes très rapidement. Cela fait bouger l'air, et à l'intérieur de votre oreille, il y a des récepteurs qui peuvent ressentir les </a:t>
            </a:r>
            <a:r>
              <a:rPr lang="en-US" b="1" i="1"/>
              <a:t>vibrations </a:t>
            </a:r>
            <a:r>
              <a:rPr lang="en-US"/>
              <a:t>de l'air et envoyer ces informations au cerveau en produisant le «bourdonnement».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Résumé du parcours</a:t>
            </a:r>
            <a:endParaRPr/>
          </a:p>
          <a:p>
            <a:pPr marL="0" lvl="0" indent="0" algn="l" rtl="0">
              <a:lnSpc>
                <a:spcPct val="100000"/>
              </a:lnSpc>
              <a:spcBef>
                <a:spcPts val="0"/>
              </a:spcBef>
              <a:spcAft>
                <a:spcPts val="0"/>
              </a:spcAft>
              <a:buClr>
                <a:schemeClr val="dk1"/>
              </a:buClr>
              <a:buSzPts val="1100"/>
              <a:buFont typeface="Arial"/>
              <a:buNone/>
            </a:pPr>
            <a:r>
              <a:rPr lang="en-US"/>
              <a:t>1. Organe sensoriel: oreille</a:t>
            </a:r>
            <a:endParaRPr/>
          </a:p>
          <a:p>
            <a:pPr marL="0" lvl="0" indent="0" algn="l" rtl="0">
              <a:lnSpc>
                <a:spcPct val="100000"/>
              </a:lnSpc>
              <a:spcBef>
                <a:spcPts val="0"/>
              </a:spcBef>
              <a:spcAft>
                <a:spcPts val="0"/>
              </a:spcAft>
              <a:buClr>
                <a:schemeClr val="dk1"/>
              </a:buClr>
              <a:buSzPts val="1100"/>
              <a:buFont typeface="Arial"/>
              <a:buNone/>
            </a:pPr>
            <a:r>
              <a:rPr lang="en-US"/>
              <a:t>2. Nerf</a:t>
            </a:r>
            <a:endParaRPr/>
          </a:p>
          <a:p>
            <a:pPr marL="0" lvl="0" indent="0" algn="l" rtl="0">
              <a:lnSpc>
                <a:spcPct val="100000"/>
              </a:lnSpc>
              <a:spcBef>
                <a:spcPts val="0"/>
              </a:spcBef>
              <a:spcAft>
                <a:spcPts val="0"/>
              </a:spcAft>
              <a:buClr>
                <a:schemeClr val="dk1"/>
              </a:buClr>
              <a:buSzPts val="1100"/>
              <a:buFont typeface="Arial"/>
              <a:buNone/>
            </a:pPr>
            <a:r>
              <a:rPr lang="en-US"/>
              <a:t>3. Cerveau: cortex auditif / lobe temporal</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La surdité de transmission conductrice se produit lorsque les vibrations de l'air de l'abeille n'arrivent pas dans les parties internes de l'oreille, le site où les vibrations se traduisent en un signal électrique qui se déplace le long du nerf. La surdité neurosensorielle se produit lorsque les vibrations ne peuvent pas être traduites en un signal qui se déplace le long du nerf vers le lobe temporal.</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Alors, comment les sourds entendent-ils? Bien qu’il existe certains dispositifs correctifs, les personnes souffrant de troubles auditifs graves de la petite enfance apprennent souvent à «entendre» en lisant les lèvres ou en apprenant le langage des signes. La plupart des langues, y compris de nombreuses langues autochtones, ont leur propre équivalent en langue des signes.</a:t>
            </a:r>
            <a:endParaRPr/>
          </a:p>
          <a:p>
            <a:pPr marL="0" lvl="0" indent="0" algn="l" rtl="0">
              <a:lnSpc>
                <a:spcPct val="100000"/>
              </a:lnSpc>
              <a:spcBef>
                <a:spcPts val="0"/>
              </a:spcBef>
              <a:spcAft>
                <a:spcPts val="0"/>
              </a:spcAft>
              <a:buSzPts val="1400"/>
              <a:buNone/>
            </a:pPr>
            <a:endParaRPr/>
          </a:p>
        </p:txBody>
      </p:sp>
      <p:sp>
        <p:nvSpPr>
          <p:cNvPr id="632" name="Google Shape;632;g74d4db382f_0_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Diapositive 2</a:t>
            </a:r>
            <a:r>
              <a:rPr lang="en-US" b="1"/>
              <a:t>2</a:t>
            </a:r>
            <a:r>
              <a:rPr lang="en-US" sz="1200" b="1">
                <a:solidFill>
                  <a:schemeClr val="dk1"/>
                </a:solidFill>
                <a:latin typeface="Calibri"/>
                <a:ea typeface="Calibri"/>
                <a:cs typeface="Calibri"/>
                <a:sym typeface="Calibri"/>
              </a:rPr>
              <a:t>: (~ 3min pour les diapositives 21-22)</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Le dernier sens est le goût!</a:t>
            </a:r>
            <a:endParaRPr b="0"/>
          </a:p>
        </p:txBody>
      </p:sp>
      <p:sp>
        <p:nvSpPr>
          <p:cNvPr id="650" name="Google Shape;65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828a63eb4a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828a63eb4a_0_4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23: (~ 3min pour les diapositives 21-22)</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Qu'avez-vous besoin pour être en mesure de goûter?</a:t>
            </a:r>
            <a:endParaRPr/>
          </a:p>
          <a:p>
            <a:pPr marL="0" lvl="0" indent="0" algn="l" rtl="0">
              <a:lnSpc>
                <a:spcPct val="100000"/>
              </a:lnSpc>
              <a:spcBef>
                <a:spcPts val="0"/>
              </a:spcBef>
              <a:spcAft>
                <a:spcPts val="0"/>
              </a:spcAft>
              <a:buClr>
                <a:schemeClr val="dk1"/>
              </a:buClr>
              <a:buSzPts val="1400"/>
              <a:buFont typeface="Arial"/>
              <a:buNone/>
            </a:pPr>
            <a:r>
              <a:rPr lang="en-US"/>
              <a:t>Votre langue</a:t>
            </a:r>
            <a:endParaRPr/>
          </a:p>
          <a:p>
            <a:pPr marL="0" lvl="0" indent="0" algn="l" rtl="0">
              <a:lnSpc>
                <a:spcPct val="100000"/>
              </a:lnSpc>
              <a:spcBef>
                <a:spcPts val="0"/>
              </a:spcBef>
              <a:spcAft>
                <a:spcPts val="0"/>
              </a:spcAft>
              <a:buClr>
                <a:schemeClr val="dk1"/>
              </a:buClr>
              <a:buSzPts val="1400"/>
              <a:buFont typeface="Arial"/>
              <a:buNone/>
            </a:pPr>
            <a:r>
              <a:rPr lang="en-US"/>
              <a:t>Les neurones/nerfs</a:t>
            </a:r>
            <a:endParaRPr/>
          </a:p>
          <a:p>
            <a:pPr marL="0" lvl="0" indent="0" algn="l" rtl="0">
              <a:lnSpc>
                <a:spcPct val="100000"/>
              </a:lnSpc>
              <a:spcBef>
                <a:spcPts val="0"/>
              </a:spcBef>
              <a:spcAft>
                <a:spcPts val="0"/>
              </a:spcAft>
              <a:buClr>
                <a:schemeClr val="dk1"/>
              </a:buClr>
              <a:buSzPts val="1400"/>
              <a:buFont typeface="Arial"/>
              <a:buNone/>
            </a:pPr>
            <a:r>
              <a:rPr lang="en-US"/>
              <a:t>Le cerveau</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Sur la langue, il y a des papilles (~ 10 000 chez l'homme). Il y a des récepteurs à l'intérieur de chaque papille (~ 50-150 récepteurs dans chacun). Ils transmettent des messages sur le goût au cortex gustatif dans le cerveau, situé profondément à l'intérieur du cerveau.</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Résumé de la voie:</a:t>
            </a:r>
            <a:endParaRPr/>
          </a:p>
          <a:p>
            <a:pPr marL="0" lvl="0" indent="0" algn="l" rtl="0">
              <a:lnSpc>
                <a:spcPct val="100000"/>
              </a:lnSpc>
              <a:spcBef>
                <a:spcPts val="0"/>
              </a:spcBef>
              <a:spcAft>
                <a:spcPts val="0"/>
              </a:spcAft>
              <a:buClr>
                <a:schemeClr val="dk1"/>
              </a:buClr>
              <a:buSzPts val="1400"/>
              <a:buFont typeface="Arial"/>
              <a:buNone/>
            </a:pPr>
            <a:r>
              <a:rPr lang="en-US"/>
              <a:t>Organe sensoriel: Langue </a:t>
            </a:r>
            <a:endParaRPr/>
          </a:p>
          <a:p>
            <a:pPr marL="0" lvl="0" indent="0" algn="l" rtl="0">
              <a:lnSpc>
                <a:spcPct val="100000"/>
              </a:lnSpc>
              <a:spcBef>
                <a:spcPts val="0"/>
              </a:spcBef>
              <a:spcAft>
                <a:spcPts val="0"/>
              </a:spcAft>
              <a:buClr>
                <a:schemeClr val="dk1"/>
              </a:buClr>
              <a:buSzPts val="1400"/>
              <a:buFont typeface="Arial"/>
              <a:buNone/>
            </a:pPr>
            <a:r>
              <a:rPr lang="en-US"/>
              <a:t>Nerf</a:t>
            </a:r>
            <a:endParaRPr/>
          </a:p>
          <a:p>
            <a:pPr marL="0" lvl="0" indent="0" algn="l" rtl="0">
              <a:lnSpc>
                <a:spcPct val="100000"/>
              </a:lnSpc>
              <a:spcBef>
                <a:spcPts val="0"/>
              </a:spcBef>
              <a:spcAft>
                <a:spcPts val="0"/>
              </a:spcAft>
              <a:buClr>
                <a:schemeClr val="dk1"/>
              </a:buClr>
              <a:buSzPts val="1400"/>
              <a:buFont typeface="Arial"/>
              <a:buNone/>
            </a:pPr>
            <a:r>
              <a:rPr lang="en-US"/>
              <a:t>Cerveau: Cortex gustatif</a:t>
            </a:r>
            <a:endParaRPr/>
          </a:p>
          <a:p>
            <a:pPr marL="0" lvl="0" indent="0" algn="l" rtl="0">
              <a:lnSpc>
                <a:spcPct val="100000"/>
              </a:lnSpc>
              <a:spcBef>
                <a:spcPts val="0"/>
              </a:spcBef>
              <a:spcAft>
                <a:spcPts val="0"/>
              </a:spcAft>
              <a:buSzPts val="1400"/>
              <a:buNone/>
            </a:pPr>
            <a:endParaRPr b="1"/>
          </a:p>
        </p:txBody>
      </p:sp>
      <p:sp>
        <p:nvSpPr>
          <p:cNvPr id="667" name="Google Shape;667;g828a63eb4a_0_4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828a63eb4a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g828a63eb4a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24: (~ 2min)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Pouvez-vous nommer les différents goûts et donner des exemples? Ils sauront probablement les 4 premiers, mais pas umami, qui a été découvert plus récemment.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Umami se traduit du japonais comme étant "agréable goût savoureux". Il a été décrit comme ce qui donne le goût de "viande" aux aliments, mais il est également présent dans les poissons, les crustacés, certains légumes (tomates mûres, champignons, épinards, céleri), le thé du Labrador et les produits fermentés ou vieillis (fromages).</a:t>
            </a:r>
            <a:endParaRPr/>
          </a:p>
          <a:p>
            <a:pPr marL="0" marR="0" lvl="0" indent="0" algn="l" rtl="0">
              <a:lnSpc>
                <a:spcPct val="100000"/>
              </a:lnSpc>
              <a:spcBef>
                <a:spcPts val="0"/>
              </a:spcBef>
              <a:spcAft>
                <a:spcPts val="0"/>
              </a:spcAft>
              <a:buClr>
                <a:schemeClr val="dk1"/>
              </a:buClr>
              <a:buSzPts val="1200"/>
              <a:buFont typeface="Calibri"/>
              <a:buNone/>
            </a:pPr>
            <a:endParaRPr b="1"/>
          </a:p>
        </p:txBody>
      </p:sp>
      <p:sp>
        <p:nvSpPr>
          <p:cNvPr id="686" name="Google Shape;686;g828a63eb4a_0_5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28a63eb4a_0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828a63eb4a_0_8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25: (~ 1min)</a:t>
            </a:r>
            <a:endParaRPr/>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a:t>Vous pouvez préciser que nous savons maintenant que le cerveau reçoit des informations de l'environement grâce aux 5 sens. Pour chaque sens, nous avons un organe sensoriel (yeux, oreilles, nez, bouche, peau) et des récepteurs, qui captent ces informations et les envoient via les nerfs jusqu'au cerveau.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L'information reçue par différent sens va vers différentes parties du cerveau.</a:t>
            </a:r>
            <a:endParaRPr/>
          </a:p>
          <a:p>
            <a:pPr marL="0" lvl="0" indent="0" algn="l" rtl="0">
              <a:lnSpc>
                <a:spcPct val="100000"/>
              </a:lnSpc>
              <a:spcBef>
                <a:spcPts val="0"/>
              </a:spcBef>
              <a:spcAft>
                <a:spcPts val="0"/>
              </a:spcAft>
              <a:buSzPts val="1400"/>
              <a:buNone/>
            </a:pPr>
            <a:endParaRPr b="1"/>
          </a:p>
        </p:txBody>
      </p:sp>
      <p:sp>
        <p:nvSpPr>
          <p:cNvPr id="698" name="Google Shape;698;g828a63eb4a_0_8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74d4db382f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74d4db382f_0_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100"/>
              <a:buFont typeface="Arial"/>
              <a:buNone/>
            </a:pPr>
            <a:r>
              <a:rPr lang="en-US" sz="930" b="1"/>
              <a:t>Diapositive 26: (~ 1 min)</a:t>
            </a:r>
            <a:endParaRPr sz="930" b="1"/>
          </a:p>
          <a:p>
            <a:pPr marL="0" lvl="0" indent="0" algn="l" rtl="0">
              <a:lnSpc>
                <a:spcPct val="80000"/>
              </a:lnSpc>
              <a:spcBef>
                <a:spcPts val="0"/>
              </a:spcBef>
              <a:spcAft>
                <a:spcPts val="0"/>
              </a:spcAft>
              <a:buClr>
                <a:schemeClr val="dk1"/>
              </a:buClr>
              <a:buSzPts val="1100"/>
              <a:buFont typeface="Arial"/>
              <a:buNone/>
            </a:pPr>
            <a:r>
              <a:rPr lang="en-US" sz="930"/>
              <a:t>Message à retenir: les animaux ont des façons incroyables de ressentir le monde, souvent très différents des humains.</a:t>
            </a:r>
            <a:endParaRPr sz="930"/>
          </a:p>
          <a:p>
            <a:pPr marL="0" lvl="0" indent="0" algn="l" rtl="0">
              <a:lnSpc>
                <a:spcPct val="80000"/>
              </a:lnSpc>
              <a:spcBef>
                <a:spcPts val="0"/>
              </a:spcBef>
              <a:spcAft>
                <a:spcPts val="0"/>
              </a:spcAft>
              <a:buSzPts val="1400"/>
              <a:buNone/>
            </a:pPr>
            <a:r>
              <a:rPr lang="en-US" sz="930"/>
              <a:t>Expliquez que le monde peut être perçu différemment par différentes personnes et différents animaux. Par exemple, certains animaux ont des sens uniques ou ont des versions plus puissantes des mêmes sens que nous. S'il reste du temps, réfléchissez à la façon dont ces «super-sens» pourraient aider ces animaux.</a:t>
            </a:r>
            <a:endParaRPr sz="930"/>
          </a:p>
          <a:p>
            <a:pPr marL="0" lvl="0" indent="0" algn="l" rtl="0">
              <a:lnSpc>
                <a:spcPct val="80000"/>
              </a:lnSpc>
              <a:spcBef>
                <a:spcPts val="0"/>
              </a:spcBef>
              <a:spcAft>
                <a:spcPts val="0"/>
              </a:spcAft>
              <a:buSzPts val="1400"/>
              <a:buNone/>
            </a:pPr>
            <a:r>
              <a:rPr lang="en-US" sz="930">
                <a:solidFill>
                  <a:schemeClr val="dk1"/>
                </a:solidFill>
                <a:latin typeface="Calibri"/>
                <a:ea typeface="Calibri"/>
                <a:cs typeface="Calibri"/>
                <a:sym typeface="Calibri"/>
              </a:rPr>
              <a:t> </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a:t>Vidéos sur le camouflage de la pieuvre:</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u="sng">
                <a:solidFill>
                  <a:schemeClr val="dk1"/>
                </a:solidFill>
                <a:latin typeface="Calibri"/>
                <a:ea typeface="Calibri"/>
                <a:cs typeface="Calibri"/>
                <a:sym typeface="Calibri"/>
                <a:hlinkClick r:id="rId3"/>
              </a:rPr>
              <a:t>http://www.youtube.com/watch?v=1pJPnZFSy5o</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u="sng">
                <a:solidFill>
                  <a:schemeClr val="dk1"/>
                </a:solidFill>
                <a:latin typeface="Calibri"/>
                <a:ea typeface="Calibri"/>
                <a:cs typeface="Calibri"/>
                <a:sym typeface="Calibri"/>
                <a:hlinkClick r:id="rId4"/>
              </a:rPr>
              <a:t>http://www.youtube.com/watch?v=eS-USrwuUfA</a:t>
            </a:r>
            <a:endParaRPr sz="930"/>
          </a:p>
          <a:p>
            <a:pPr marL="0" lvl="0" indent="0" algn="l" rtl="0">
              <a:lnSpc>
                <a:spcPct val="80000"/>
              </a:lnSpc>
              <a:spcBef>
                <a:spcPts val="0"/>
              </a:spcBef>
              <a:spcAft>
                <a:spcPts val="0"/>
              </a:spcAft>
              <a:buSzPts val="1400"/>
              <a:buNone/>
            </a:pPr>
            <a:endParaRPr sz="930"/>
          </a:p>
          <a:p>
            <a:pPr marL="0" lvl="0" indent="0" algn="l" rtl="0">
              <a:lnSpc>
                <a:spcPct val="80000"/>
              </a:lnSpc>
              <a:spcBef>
                <a:spcPts val="0"/>
              </a:spcBef>
              <a:spcAft>
                <a:spcPts val="0"/>
              </a:spcAft>
              <a:buSzPts val="1400"/>
              <a:buNone/>
            </a:pPr>
            <a:endParaRPr sz="930"/>
          </a:p>
          <a:p>
            <a:pPr marL="0" lvl="0" indent="0" algn="l" rtl="0">
              <a:lnSpc>
                <a:spcPct val="80000"/>
              </a:lnSpc>
              <a:spcBef>
                <a:spcPts val="0"/>
              </a:spcBef>
              <a:spcAft>
                <a:spcPts val="0"/>
              </a:spcAft>
              <a:buClr>
                <a:schemeClr val="dk1"/>
              </a:buClr>
              <a:buSzPts val="1100"/>
              <a:buFont typeface="Arial"/>
              <a:buNone/>
            </a:pPr>
            <a:r>
              <a:rPr lang="en-US" sz="930"/>
              <a:t>Autres exemples d’animaux avec des sens  étonnants:</a:t>
            </a:r>
            <a:endParaRPr sz="930"/>
          </a:p>
          <a:p>
            <a:pPr marL="457200" lvl="0" indent="-287655" algn="l" rtl="0">
              <a:lnSpc>
                <a:spcPct val="80000"/>
              </a:lnSpc>
              <a:spcBef>
                <a:spcPts val="0"/>
              </a:spcBef>
              <a:spcAft>
                <a:spcPts val="0"/>
              </a:spcAft>
              <a:buSzPts val="930"/>
              <a:buChar char="●"/>
            </a:pPr>
            <a:r>
              <a:rPr lang="en-US" sz="930"/>
              <a:t>Crevette mante: dispose de 16 cônes récepteurs qui leur permet de voir plus de couleurs (dans ce podcast radiolab (9h00 - 18h00), ils utilisent l'analogie d'un chœur pour illustrer le nombre de cônes que les animaux ont, chien vs humain vs crevette mantes</a:t>
            </a:r>
            <a:endParaRPr sz="930"/>
          </a:p>
          <a:p>
            <a:pPr marL="457200" lvl="0" indent="0" algn="l" rtl="0">
              <a:lnSpc>
                <a:spcPct val="80000"/>
              </a:lnSpc>
              <a:spcBef>
                <a:spcPts val="0"/>
              </a:spcBef>
              <a:spcAft>
                <a:spcPts val="0"/>
              </a:spcAft>
              <a:buNone/>
            </a:pPr>
            <a:r>
              <a:rPr lang="en-US" sz="930" u="sng">
                <a:solidFill>
                  <a:schemeClr val="dk1"/>
                </a:solidFill>
                <a:latin typeface="Calibri"/>
                <a:ea typeface="Calibri"/>
                <a:cs typeface="Calibri"/>
                <a:sym typeface="Calibri"/>
                <a:hlinkClick r:id="rId5"/>
              </a:rPr>
              <a:t>http://theoatmeal.com/comics/mantis_shrimp</a:t>
            </a:r>
            <a:r>
              <a:rPr lang="en-US" sz="930" u="sng">
                <a:solidFill>
                  <a:schemeClr val="dk1"/>
                </a:solidFill>
                <a:latin typeface="Calibri"/>
                <a:ea typeface="Calibri"/>
                <a:cs typeface="Calibri"/>
                <a:sym typeface="Calibri"/>
              </a:rPr>
              <a:t>)</a:t>
            </a:r>
            <a:endParaRPr sz="930" u="sng">
              <a:solidFill>
                <a:schemeClr val="dk1"/>
              </a:solidFill>
              <a:latin typeface="Calibri"/>
              <a:ea typeface="Calibri"/>
              <a:cs typeface="Calibri"/>
              <a:sym typeface="Calibri"/>
            </a:endParaRPr>
          </a:p>
          <a:p>
            <a:pPr marL="457200" lvl="0" indent="-287655" algn="l" rtl="0">
              <a:lnSpc>
                <a:spcPct val="80000"/>
              </a:lnSpc>
              <a:spcBef>
                <a:spcPts val="0"/>
              </a:spcBef>
              <a:spcAft>
                <a:spcPts val="0"/>
              </a:spcAft>
              <a:buSzPts val="930"/>
              <a:buChar char="●"/>
            </a:pPr>
            <a:r>
              <a:rPr lang="en-US" sz="930"/>
              <a:t>Les oiseaux peuvent naviguer en utilisant des champs magnétiques et les coléoptères peuvent naviguer en utilisant des étoiles.</a:t>
            </a:r>
            <a:endParaRPr sz="930"/>
          </a:p>
          <a:p>
            <a:pPr marL="457200" lvl="0" indent="-287655" algn="l" rtl="0">
              <a:lnSpc>
                <a:spcPct val="80000"/>
              </a:lnSpc>
              <a:spcBef>
                <a:spcPts val="0"/>
              </a:spcBef>
              <a:spcAft>
                <a:spcPts val="0"/>
              </a:spcAft>
              <a:buSzPts val="930"/>
              <a:buChar char="●"/>
            </a:pPr>
            <a:r>
              <a:rPr lang="en-US" sz="930"/>
              <a:t>Le poisson-chat a des papilles gustatives dans sa peau, réparties sur tout son corps. Ils ont un total de 100 000 papilles gustatives, tandis que les humains n'en ont que 10 000.</a:t>
            </a:r>
            <a:endParaRPr sz="930"/>
          </a:p>
          <a:p>
            <a:pPr marL="457200" lvl="0" indent="-287655" algn="l" rtl="0">
              <a:lnSpc>
                <a:spcPct val="80000"/>
              </a:lnSpc>
              <a:spcBef>
                <a:spcPts val="0"/>
              </a:spcBef>
              <a:spcAft>
                <a:spcPts val="0"/>
              </a:spcAft>
              <a:buSzPts val="930"/>
              <a:buChar char="●"/>
            </a:pPr>
            <a:r>
              <a:rPr lang="en-US" sz="930"/>
              <a:t>Le chien de Sheppard, un grand chasseur, possède 2 milliards de récepteurs d'odeurs, tandis que les humains n'en ont que 40 millions!</a:t>
            </a:r>
            <a:endParaRPr sz="930"/>
          </a:p>
          <a:p>
            <a:pPr marL="457200" lvl="0" indent="-287655" algn="l" rtl="0">
              <a:lnSpc>
                <a:spcPct val="80000"/>
              </a:lnSpc>
              <a:spcBef>
                <a:spcPts val="0"/>
              </a:spcBef>
              <a:spcAft>
                <a:spcPts val="0"/>
              </a:spcAft>
              <a:buSzPts val="930"/>
              <a:buChar char="●"/>
            </a:pPr>
            <a:r>
              <a:rPr lang="en-US" sz="930"/>
              <a:t>Les crabes ont les mêmes récepteurs que les humains utilisent pour entendre, mais ces récepteurs sont situés sur les griffes et les crabes les utilisent pour détecter le courant d'eau.</a:t>
            </a:r>
            <a:endParaRPr sz="930"/>
          </a:p>
          <a:p>
            <a:pPr marL="457200" lvl="0" indent="-287655" algn="l" rtl="0">
              <a:lnSpc>
                <a:spcPct val="80000"/>
              </a:lnSpc>
              <a:spcBef>
                <a:spcPts val="0"/>
              </a:spcBef>
              <a:spcAft>
                <a:spcPts val="0"/>
              </a:spcAft>
              <a:buSzPts val="930"/>
              <a:buChar char="●"/>
            </a:pPr>
            <a:r>
              <a:rPr lang="en-US" sz="930"/>
              <a:t>Les dauphins et les chauves-souris utilisent l'écholocation pour «voir» les objets</a:t>
            </a:r>
            <a:endParaRPr sz="930"/>
          </a:p>
          <a:p>
            <a:pPr marL="457200" lvl="0" indent="-287655" algn="l" rtl="0">
              <a:lnSpc>
                <a:spcPct val="80000"/>
              </a:lnSpc>
              <a:spcBef>
                <a:spcPts val="0"/>
              </a:spcBef>
              <a:spcAft>
                <a:spcPts val="0"/>
              </a:spcAft>
              <a:buSzPts val="930"/>
              <a:buChar char="●"/>
            </a:pPr>
            <a:r>
              <a:rPr lang="en-US" sz="930"/>
              <a:t>Une mouche a 3 000 lentilles dans l'œil et peut voir pratiquement dans toutes les directions à la fois; c'est pourquoi il est si difficile d'attraper une mouche!</a:t>
            </a:r>
            <a:endParaRPr sz="930"/>
          </a:p>
          <a:p>
            <a:pPr marL="457200" lvl="0" indent="-287655" algn="l" rtl="0">
              <a:lnSpc>
                <a:spcPct val="80000"/>
              </a:lnSpc>
              <a:spcBef>
                <a:spcPts val="0"/>
              </a:spcBef>
              <a:spcAft>
                <a:spcPts val="0"/>
              </a:spcAft>
              <a:buSzPts val="930"/>
              <a:buChar char="●"/>
            </a:pPr>
            <a:r>
              <a:rPr lang="en-US" sz="930"/>
              <a:t>Les serpents ont un organe spécial qui détecte les différences de température de 0,002 ° C. Ils utilisent ce sens pour trouver des proies</a:t>
            </a:r>
            <a:endParaRPr sz="930"/>
          </a:p>
          <a:p>
            <a:pPr marL="457200" lvl="0" indent="-287655" algn="l" rtl="0">
              <a:lnSpc>
                <a:spcPct val="80000"/>
              </a:lnSpc>
              <a:spcBef>
                <a:spcPts val="0"/>
              </a:spcBef>
              <a:spcAft>
                <a:spcPts val="0"/>
              </a:spcAft>
              <a:buSzPts val="930"/>
              <a:buChar char="●"/>
            </a:pPr>
            <a:r>
              <a:rPr lang="en-US" sz="930"/>
              <a:t>Le poisson au nez d'éléphant utilise son long nez comme un détecteur de métaux très avancé pour l'aider à trouver ses proies enfouies dans la boue dans l'obscurité</a:t>
            </a:r>
            <a:endParaRPr sz="930"/>
          </a:p>
          <a:p>
            <a:pPr marL="457200" lvl="0" indent="0" algn="l" rtl="0">
              <a:lnSpc>
                <a:spcPct val="80000"/>
              </a:lnSpc>
              <a:spcBef>
                <a:spcPts val="0"/>
              </a:spcBef>
              <a:spcAft>
                <a:spcPts val="0"/>
              </a:spcAft>
              <a:buNone/>
            </a:pPr>
            <a:endParaRPr sz="930" u="sng"/>
          </a:p>
          <a:p>
            <a:pPr marL="0" lvl="0" indent="0" algn="l" rtl="0">
              <a:lnSpc>
                <a:spcPct val="80000"/>
              </a:lnSpc>
              <a:spcBef>
                <a:spcPts val="0"/>
              </a:spcBef>
              <a:spcAft>
                <a:spcPts val="0"/>
              </a:spcAft>
              <a:buSzPts val="1400"/>
              <a:buNone/>
            </a:pPr>
            <a:br>
              <a:rPr lang="en-US" sz="930">
                <a:solidFill>
                  <a:schemeClr val="dk1"/>
                </a:solidFill>
                <a:latin typeface="Calibri"/>
                <a:ea typeface="Calibri"/>
                <a:cs typeface="Calibri"/>
                <a:sym typeface="Calibri"/>
              </a:rPr>
            </a:br>
            <a:r>
              <a:rPr lang="en-US" sz="930"/>
              <a:t>Lire davantage</a:t>
            </a:r>
            <a:r>
              <a:rPr lang="en-US" sz="930">
                <a:solidFill>
                  <a:schemeClr val="dk1"/>
                </a:solidFill>
                <a:latin typeface="Calibri"/>
                <a:ea typeface="Calibri"/>
                <a:cs typeface="Calibri"/>
                <a:sym typeface="Calibri"/>
              </a:rPr>
              <a:t>: </a:t>
            </a:r>
            <a:endParaRPr/>
          </a:p>
          <a:p>
            <a:pPr marL="0" lvl="0" indent="0" algn="l" rtl="0">
              <a:lnSpc>
                <a:spcPct val="80000"/>
              </a:lnSpc>
              <a:spcBef>
                <a:spcPts val="0"/>
              </a:spcBef>
              <a:spcAft>
                <a:spcPts val="0"/>
              </a:spcAft>
              <a:buSzPts val="1400"/>
              <a:buNone/>
            </a:pPr>
            <a:r>
              <a:rPr lang="en-US" sz="930" u="sng">
                <a:solidFill>
                  <a:schemeClr val="dk1"/>
                </a:solidFill>
                <a:latin typeface="Calibri"/>
                <a:ea typeface="Calibri"/>
                <a:cs typeface="Calibri"/>
                <a:sym typeface="Calibri"/>
                <a:hlinkClick r:id="rId6"/>
              </a:rPr>
              <a:t>http://www.cracked.com/article_19821_the-5-stupidest-looking-superpowers-in-animal-kingdom.html#ixzz2GNx3G900</a:t>
            </a:r>
            <a:r>
              <a:rPr lang="en-US" sz="930" u="sng">
                <a:solidFill>
                  <a:schemeClr val="dk1"/>
                </a:solidFill>
                <a:latin typeface="Calibri"/>
                <a:ea typeface="Calibri"/>
                <a:cs typeface="Calibri"/>
                <a:sym typeface="Calibri"/>
              </a:rPr>
              <a:t> </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a:solidFill>
                  <a:schemeClr val="dk1"/>
                </a:solidFill>
                <a:latin typeface="Calibri"/>
                <a:ea typeface="Calibri"/>
                <a:cs typeface="Calibri"/>
                <a:sym typeface="Calibri"/>
              </a:rPr>
              <a:t> </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u="sng">
                <a:solidFill>
                  <a:schemeClr val="dk1"/>
                </a:solidFill>
                <a:latin typeface="Calibri"/>
                <a:ea typeface="Calibri"/>
                <a:cs typeface="Calibri"/>
                <a:sym typeface="Calibri"/>
                <a:hlinkClick r:id="rId7"/>
              </a:rPr>
              <a:t>http://faculty.washington.edu/chudler/amaze.html</a:t>
            </a:r>
            <a:endParaRPr sz="93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br>
              <a:rPr lang="en-US" sz="930" u="sng">
                <a:solidFill>
                  <a:schemeClr val="dk1"/>
                </a:solidFill>
                <a:latin typeface="Calibri"/>
                <a:ea typeface="Calibri"/>
                <a:cs typeface="Calibri"/>
                <a:sym typeface="Calibri"/>
              </a:rPr>
            </a:br>
            <a:r>
              <a:rPr lang="en-US" sz="930" u="none" strike="noStrike">
                <a:solidFill>
                  <a:schemeClr val="dk1"/>
                </a:solidFill>
                <a:latin typeface="Calibri"/>
                <a:ea typeface="Calibri"/>
                <a:cs typeface="Calibri"/>
                <a:sym typeface="Calibri"/>
              </a:rPr>
              <a:t>R</a:t>
            </a:r>
            <a:r>
              <a:rPr lang="en-US" sz="930"/>
              <a:t>é</a:t>
            </a:r>
            <a:r>
              <a:rPr lang="en-US" sz="930" u="none" strike="noStrike">
                <a:solidFill>
                  <a:schemeClr val="dk1"/>
                </a:solidFill>
                <a:latin typeface="Calibri"/>
                <a:ea typeface="Calibri"/>
                <a:cs typeface="Calibri"/>
                <a:sym typeface="Calibri"/>
              </a:rPr>
              <a:t>f</a:t>
            </a:r>
            <a:r>
              <a:rPr lang="en-US" sz="930"/>
              <a:t>é</a:t>
            </a:r>
            <a:r>
              <a:rPr lang="en-US" sz="930" u="none" strike="noStrike">
                <a:solidFill>
                  <a:schemeClr val="dk1"/>
                </a:solidFill>
                <a:latin typeface="Calibri"/>
                <a:ea typeface="Calibri"/>
                <a:cs typeface="Calibri"/>
                <a:sym typeface="Calibri"/>
              </a:rPr>
              <a:t>rences</a:t>
            </a:r>
            <a:endParaRPr sz="930" u="none" strike="noStrike">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930" b="1"/>
              <a:t>Wolf Image</a:t>
            </a:r>
            <a:endParaRPr sz="930" b="1"/>
          </a:p>
          <a:p>
            <a:pPr marL="0" lvl="0" indent="0" algn="l" rtl="0">
              <a:lnSpc>
                <a:spcPct val="80000"/>
              </a:lnSpc>
              <a:spcBef>
                <a:spcPts val="0"/>
              </a:spcBef>
              <a:spcAft>
                <a:spcPts val="0"/>
              </a:spcAft>
              <a:buSzPts val="1400"/>
              <a:buNone/>
            </a:pPr>
            <a:r>
              <a:rPr lang="en-US" sz="930"/>
              <a:t>https://commons.wikimedia.org/wiki/File:Canis_lupus_occidentalis.jpg</a:t>
            </a:r>
            <a:endParaRPr sz="930"/>
          </a:p>
          <a:p>
            <a:pPr marL="0" lvl="0" indent="0" algn="l" rtl="0">
              <a:lnSpc>
                <a:spcPct val="80000"/>
              </a:lnSpc>
              <a:spcBef>
                <a:spcPts val="0"/>
              </a:spcBef>
              <a:spcAft>
                <a:spcPts val="0"/>
              </a:spcAft>
              <a:buSzPts val="1400"/>
              <a:buNone/>
            </a:pPr>
            <a:r>
              <a:rPr lang="en-US" sz="900" b="1"/>
              <a:t>Whale Image</a:t>
            </a:r>
            <a:endParaRPr sz="900" b="1"/>
          </a:p>
          <a:p>
            <a:pPr marL="0" lvl="0" indent="0" algn="l" rtl="0">
              <a:lnSpc>
                <a:spcPct val="80000"/>
              </a:lnSpc>
              <a:spcBef>
                <a:spcPts val="0"/>
              </a:spcBef>
              <a:spcAft>
                <a:spcPts val="0"/>
              </a:spcAft>
              <a:buSzPts val="1400"/>
              <a:buNone/>
            </a:pPr>
            <a:r>
              <a:rPr lang="en-US" sz="900"/>
              <a:t>https://www.flickr.com/photos/stevensnodgrass/3424065260</a:t>
            </a:r>
            <a:endParaRPr sz="900"/>
          </a:p>
        </p:txBody>
      </p:sp>
      <p:sp>
        <p:nvSpPr>
          <p:cNvPr id="721" name="Google Shape;721;g74d4db382f_0_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829334052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829334052a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Diapositive 27: </a:t>
            </a:r>
            <a:r>
              <a:rPr lang="en-US"/>
              <a:t>Cette diapositive permet de présenter l’activité. Elle peut également servir à titre de rappel pour prendre une pause, au besoin.</a:t>
            </a: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828a63eb4a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828a63eb4a_0_9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dirty="0"/>
              <a:t>Diapositive 28: (~ 10-15 min)</a:t>
            </a:r>
            <a:endParaRPr dirty="0"/>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dirty="0" err="1"/>
              <a:t>Maintenant</a:t>
            </a:r>
            <a:r>
              <a:rPr lang="en-US" dirty="0"/>
              <a:t>, </a:t>
            </a:r>
            <a:r>
              <a:rPr lang="en-US" dirty="0" err="1"/>
              <a:t>c'est</a:t>
            </a:r>
            <a:r>
              <a:rPr lang="en-US" dirty="0"/>
              <a:t> à </a:t>
            </a:r>
            <a:r>
              <a:rPr lang="en-US" dirty="0" err="1"/>
              <a:t>votre</a:t>
            </a:r>
            <a:r>
              <a:rPr lang="en-US" dirty="0"/>
              <a:t> tour </a:t>
            </a:r>
            <a:r>
              <a:rPr lang="en-US" dirty="0" err="1"/>
              <a:t>d'imaginer</a:t>
            </a:r>
            <a:r>
              <a:rPr lang="en-US" dirty="0"/>
              <a:t> un animal, qui </a:t>
            </a:r>
            <a:r>
              <a:rPr lang="en-US" dirty="0" err="1"/>
              <a:t>n'existe</a:t>
            </a:r>
            <a:r>
              <a:rPr lang="en-US" dirty="0"/>
              <a:t> pas! </a:t>
            </a:r>
            <a:r>
              <a:rPr lang="en-US" dirty="0" err="1"/>
              <a:t>Imaginez</a:t>
            </a:r>
            <a:r>
              <a:rPr lang="en-US" dirty="0"/>
              <a:t> et </a:t>
            </a:r>
            <a:r>
              <a:rPr lang="en-US" dirty="0" err="1"/>
              <a:t>dessinez</a:t>
            </a:r>
            <a:r>
              <a:rPr lang="en-US" dirty="0"/>
              <a:t> </a:t>
            </a:r>
            <a:r>
              <a:rPr lang="en-US" dirty="0" err="1"/>
              <a:t>une</a:t>
            </a:r>
            <a:r>
              <a:rPr lang="en-US" dirty="0"/>
              <a:t> </a:t>
            </a:r>
            <a:r>
              <a:rPr lang="en-US" dirty="0" err="1"/>
              <a:t>créature</a:t>
            </a:r>
            <a:r>
              <a:rPr lang="en-US" dirty="0"/>
              <a:t> avec un «super-</a:t>
            </a:r>
            <a:r>
              <a:rPr lang="en-US" dirty="0" err="1"/>
              <a:t>sens</a:t>
            </a:r>
            <a:r>
              <a:rPr lang="en-US" dirty="0"/>
              <a:t>».</a:t>
            </a:r>
            <a:endParaRPr dirty="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dirty="0"/>
              <a:t>Option 1:</a:t>
            </a:r>
            <a:endParaRPr dirty="0"/>
          </a:p>
          <a:p>
            <a:pPr marL="0" lvl="0" indent="0" algn="l" rtl="0">
              <a:lnSpc>
                <a:spcPct val="100000"/>
              </a:lnSpc>
              <a:spcBef>
                <a:spcPts val="0"/>
              </a:spcBef>
              <a:spcAft>
                <a:spcPts val="0"/>
              </a:spcAft>
              <a:buClr>
                <a:schemeClr val="dk1"/>
              </a:buClr>
              <a:buSzPts val="1200"/>
              <a:buFont typeface="Calibri"/>
              <a:buNone/>
            </a:pPr>
            <a:r>
              <a:rPr lang="en-US" dirty="0"/>
              <a:t>La </a:t>
            </a:r>
            <a:r>
              <a:rPr lang="en-US" dirty="0" err="1"/>
              <a:t>classe</a:t>
            </a:r>
            <a:r>
              <a:rPr lang="en-US" dirty="0"/>
              <a:t> </a:t>
            </a:r>
            <a:r>
              <a:rPr lang="en-US" dirty="0" err="1"/>
              <a:t>entière</a:t>
            </a:r>
            <a:r>
              <a:rPr lang="en-US" dirty="0"/>
              <a:t> </a:t>
            </a:r>
            <a:r>
              <a:rPr lang="en-US" dirty="0" err="1"/>
              <a:t>va</a:t>
            </a:r>
            <a:r>
              <a:rPr lang="en-US" dirty="0"/>
              <a:t> </a:t>
            </a:r>
            <a:r>
              <a:rPr lang="en-US" dirty="0" err="1"/>
              <a:t>créer</a:t>
            </a:r>
            <a:r>
              <a:rPr lang="en-US" dirty="0"/>
              <a:t> un animal. </a:t>
            </a:r>
            <a:r>
              <a:rPr lang="en-US" dirty="0" err="1"/>
              <a:t>Divisez</a:t>
            </a:r>
            <a:r>
              <a:rPr lang="en-US" dirty="0"/>
              <a:t> la </a:t>
            </a:r>
            <a:r>
              <a:rPr lang="en-US" dirty="0" err="1"/>
              <a:t>classe</a:t>
            </a:r>
            <a:r>
              <a:rPr lang="en-US" dirty="0"/>
              <a:t> en 5 </a:t>
            </a:r>
            <a:r>
              <a:rPr lang="en-US" dirty="0" err="1"/>
              <a:t>groupes</a:t>
            </a:r>
            <a:r>
              <a:rPr lang="en-US" dirty="0"/>
              <a:t> et </a:t>
            </a:r>
            <a:r>
              <a:rPr lang="en-US" dirty="0" err="1"/>
              <a:t>attribuer</a:t>
            </a:r>
            <a:r>
              <a:rPr lang="en-US" dirty="0"/>
              <a:t> à </a:t>
            </a:r>
            <a:r>
              <a:rPr lang="en-US" dirty="0" err="1"/>
              <a:t>chaque</a:t>
            </a:r>
            <a:r>
              <a:rPr lang="en-US" dirty="0"/>
              <a:t> </a:t>
            </a:r>
            <a:r>
              <a:rPr lang="en-US" dirty="0" err="1"/>
              <a:t>groupe</a:t>
            </a:r>
            <a:r>
              <a:rPr lang="en-US" dirty="0"/>
              <a:t> un des 5 </a:t>
            </a:r>
            <a:r>
              <a:rPr lang="en-US" dirty="0" err="1"/>
              <a:t>sens.</a:t>
            </a:r>
            <a:r>
              <a:rPr lang="en-US" dirty="0"/>
              <a:t> </a:t>
            </a:r>
            <a:r>
              <a:rPr lang="en-US" dirty="0" err="1"/>
              <a:t>Chaque</a:t>
            </a:r>
            <a:r>
              <a:rPr lang="en-US" dirty="0"/>
              <a:t> </a:t>
            </a:r>
            <a:r>
              <a:rPr lang="en-US" dirty="0" err="1"/>
              <a:t>groupe</a:t>
            </a:r>
            <a:r>
              <a:rPr lang="en-US" dirty="0"/>
              <a:t> </a:t>
            </a:r>
            <a:r>
              <a:rPr lang="en-US" dirty="0" err="1"/>
              <a:t>va</a:t>
            </a:r>
            <a:r>
              <a:rPr lang="en-US" dirty="0"/>
              <a:t> </a:t>
            </a:r>
            <a:r>
              <a:rPr lang="en-US" dirty="0" err="1"/>
              <a:t>alors</a:t>
            </a:r>
            <a:r>
              <a:rPr lang="en-US" dirty="0"/>
              <a:t> en </a:t>
            </a:r>
            <a:r>
              <a:rPr lang="en-US" dirty="0" err="1"/>
              <a:t>créer</a:t>
            </a:r>
            <a:r>
              <a:rPr lang="en-US" dirty="0"/>
              <a:t> </a:t>
            </a:r>
            <a:r>
              <a:rPr lang="en-US" dirty="0" err="1"/>
              <a:t>une</a:t>
            </a:r>
            <a:r>
              <a:rPr lang="en-US" dirty="0"/>
              <a:t> version super-</a:t>
            </a:r>
            <a:r>
              <a:rPr lang="en-US" dirty="0" err="1"/>
              <a:t>sens</a:t>
            </a:r>
            <a:r>
              <a:rPr lang="en-US" dirty="0"/>
              <a:t> pour </a:t>
            </a:r>
            <a:r>
              <a:rPr lang="en-US" dirty="0" err="1"/>
              <a:t>cet</a:t>
            </a:r>
            <a:r>
              <a:rPr lang="en-US" dirty="0"/>
              <a:t> animal. </a:t>
            </a:r>
            <a:r>
              <a:rPr lang="en-US" dirty="0" err="1"/>
              <a:t>Dessiner</a:t>
            </a:r>
            <a:r>
              <a:rPr lang="en-US" dirty="0"/>
              <a:t> un contour </a:t>
            </a:r>
            <a:r>
              <a:rPr lang="en-US" dirty="0" err="1"/>
              <a:t>animale</a:t>
            </a:r>
            <a:r>
              <a:rPr lang="en-US" dirty="0"/>
              <a:t> de base sur </a:t>
            </a:r>
            <a:r>
              <a:rPr lang="en-US" dirty="0" err="1"/>
              <a:t>l'affiche</a:t>
            </a:r>
            <a:r>
              <a:rPr lang="en-US" dirty="0"/>
              <a:t>. </a:t>
            </a:r>
            <a:r>
              <a:rPr lang="en-US" dirty="0" err="1"/>
              <a:t>Chaque</a:t>
            </a:r>
            <a:r>
              <a:rPr lang="en-US" dirty="0"/>
              <a:t> </a:t>
            </a:r>
            <a:r>
              <a:rPr lang="en-US" dirty="0" err="1"/>
              <a:t>groupe</a:t>
            </a:r>
            <a:r>
              <a:rPr lang="en-US" dirty="0"/>
              <a:t> </a:t>
            </a:r>
            <a:r>
              <a:rPr lang="en-US" dirty="0" err="1"/>
              <a:t>va</a:t>
            </a:r>
            <a:r>
              <a:rPr lang="en-US" dirty="0"/>
              <a:t> </a:t>
            </a:r>
            <a:r>
              <a:rPr lang="en-US" dirty="0" err="1"/>
              <a:t>dessiner</a:t>
            </a:r>
            <a:r>
              <a:rPr lang="en-US" dirty="0"/>
              <a:t> </a:t>
            </a:r>
            <a:r>
              <a:rPr lang="en-US" dirty="0" err="1"/>
              <a:t>ll'organe</a:t>
            </a:r>
            <a:r>
              <a:rPr lang="en-US" dirty="0"/>
              <a:t> </a:t>
            </a:r>
            <a:r>
              <a:rPr lang="en-US" dirty="0" err="1"/>
              <a:t>sensoriel</a:t>
            </a:r>
            <a:r>
              <a:rPr lang="en-US" dirty="0"/>
              <a:t> (</a:t>
            </a:r>
            <a:r>
              <a:rPr lang="en-US" dirty="0" err="1"/>
              <a:t>yeux</a:t>
            </a:r>
            <a:r>
              <a:rPr lang="en-US" dirty="0"/>
              <a:t>/</a:t>
            </a:r>
            <a:r>
              <a:rPr lang="en-US" dirty="0" err="1"/>
              <a:t>oreilles</a:t>
            </a:r>
            <a:r>
              <a:rPr lang="en-US" dirty="0"/>
              <a:t>/bouche/</a:t>
            </a:r>
            <a:r>
              <a:rPr lang="en-US" dirty="0" err="1"/>
              <a:t>nez</a:t>
            </a:r>
            <a:r>
              <a:rPr lang="en-US" dirty="0"/>
              <a:t>/</a:t>
            </a:r>
            <a:r>
              <a:rPr lang="en-US" dirty="0" err="1"/>
              <a:t>peau</a:t>
            </a:r>
            <a:r>
              <a:rPr lang="en-US" dirty="0"/>
              <a:t> </a:t>
            </a:r>
            <a:r>
              <a:rPr lang="en-US" dirty="0" err="1"/>
              <a:t>ou</a:t>
            </a:r>
            <a:r>
              <a:rPr lang="en-US" dirty="0"/>
              <a:t> «mains») pour </a:t>
            </a:r>
            <a:r>
              <a:rPr lang="en-US" dirty="0" err="1"/>
              <a:t>leur</a:t>
            </a:r>
            <a:r>
              <a:rPr lang="en-US" dirty="0"/>
              <a:t> super-</a:t>
            </a:r>
            <a:r>
              <a:rPr lang="en-US" dirty="0" err="1"/>
              <a:t>sens</a:t>
            </a:r>
            <a:r>
              <a:rPr lang="en-US" dirty="0"/>
              <a:t> et </a:t>
            </a:r>
            <a:r>
              <a:rPr lang="en-US" dirty="0" err="1"/>
              <a:t>déterminer</a:t>
            </a:r>
            <a:r>
              <a:rPr lang="en-US" dirty="0"/>
              <a:t> </a:t>
            </a:r>
            <a:r>
              <a:rPr lang="en-US" dirty="0" err="1"/>
              <a:t>quelles</a:t>
            </a:r>
            <a:r>
              <a:rPr lang="en-US" dirty="0"/>
              <a:t> </a:t>
            </a:r>
            <a:r>
              <a:rPr lang="en-US" dirty="0" err="1"/>
              <a:t>informations</a:t>
            </a:r>
            <a:r>
              <a:rPr lang="en-US" dirty="0"/>
              <a:t> il </a:t>
            </a:r>
            <a:r>
              <a:rPr lang="en-US" dirty="0" err="1"/>
              <a:t>collecte</a:t>
            </a:r>
            <a:r>
              <a:rPr lang="en-US" dirty="0"/>
              <a:t> de </a:t>
            </a:r>
            <a:r>
              <a:rPr lang="en-US" dirty="0" err="1"/>
              <a:t>l'environnement</a:t>
            </a:r>
            <a:r>
              <a:rPr lang="en-US" dirty="0"/>
              <a:t>. </a:t>
            </a:r>
            <a:r>
              <a:rPr lang="en-US" dirty="0" err="1"/>
              <a:t>Chaque</a:t>
            </a:r>
            <a:r>
              <a:rPr lang="en-US" dirty="0"/>
              <a:t> </a:t>
            </a:r>
            <a:r>
              <a:rPr lang="en-US" dirty="0" err="1"/>
              <a:t>groupe</a:t>
            </a:r>
            <a:r>
              <a:rPr lang="en-US" dirty="0"/>
              <a:t> </a:t>
            </a:r>
            <a:r>
              <a:rPr lang="en-US" dirty="0" err="1"/>
              <a:t>présentera</a:t>
            </a:r>
            <a:r>
              <a:rPr lang="en-US" dirty="0"/>
              <a:t> son super-</a:t>
            </a:r>
            <a:r>
              <a:rPr lang="en-US" dirty="0" err="1"/>
              <a:t>sens</a:t>
            </a:r>
            <a:r>
              <a:rPr lang="en-US" dirty="0"/>
              <a:t> à la </a:t>
            </a:r>
            <a:r>
              <a:rPr lang="en-US" dirty="0" err="1"/>
              <a:t>classe</a:t>
            </a:r>
            <a:r>
              <a:rPr lang="en-US" dirty="0"/>
              <a:t> et </a:t>
            </a:r>
            <a:r>
              <a:rPr lang="en-US" dirty="0" err="1"/>
              <a:t>ensuite</a:t>
            </a:r>
            <a:r>
              <a:rPr lang="en-US" dirty="0"/>
              <a:t> </a:t>
            </a:r>
            <a:r>
              <a:rPr lang="en-US" dirty="0" err="1"/>
              <a:t>ajoutera</a:t>
            </a:r>
            <a:r>
              <a:rPr lang="en-US" dirty="0"/>
              <a:t> </a:t>
            </a:r>
            <a:r>
              <a:rPr lang="en-US" dirty="0" err="1"/>
              <a:t>leur</a:t>
            </a:r>
            <a:r>
              <a:rPr lang="en-US" dirty="0"/>
              <a:t> </a:t>
            </a:r>
            <a:r>
              <a:rPr lang="en-US" dirty="0" err="1"/>
              <a:t>organe</a:t>
            </a:r>
            <a:r>
              <a:rPr lang="en-US" dirty="0"/>
              <a:t> des </a:t>
            </a:r>
            <a:r>
              <a:rPr lang="en-US" dirty="0" err="1"/>
              <a:t>sens</a:t>
            </a:r>
            <a:r>
              <a:rPr lang="en-US" dirty="0"/>
              <a:t> au dessin </a:t>
            </a:r>
            <a:r>
              <a:rPr lang="en-US" dirty="0" err="1"/>
              <a:t>collectif</a:t>
            </a:r>
            <a:r>
              <a:rPr lang="en-US" dirty="0"/>
              <a:t>.</a:t>
            </a:r>
            <a:endParaRPr dirty="0"/>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dirty="0"/>
              <a:t>Option 2:</a:t>
            </a:r>
            <a:endParaRPr dirty="0"/>
          </a:p>
          <a:p>
            <a:pPr marL="0" lvl="0" indent="0" algn="l" rtl="0">
              <a:lnSpc>
                <a:spcPct val="100000"/>
              </a:lnSpc>
              <a:spcBef>
                <a:spcPts val="0"/>
              </a:spcBef>
              <a:spcAft>
                <a:spcPts val="0"/>
              </a:spcAft>
              <a:buClr>
                <a:schemeClr val="dk1"/>
              </a:buClr>
              <a:buSzPts val="1200"/>
              <a:buFont typeface="Calibri"/>
              <a:buNone/>
            </a:pPr>
            <a:r>
              <a:rPr lang="en-US" dirty="0" err="1"/>
              <a:t>Divisez</a:t>
            </a:r>
            <a:r>
              <a:rPr lang="en-US" dirty="0"/>
              <a:t> la </a:t>
            </a:r>
            <a:r>
              <a:rPr lang="en-US" dirty="0" err="1"/>
              <a:t>classe</a:t>
            </a:r>
            <a:r>
              <a:rPr lang="en-US" dirty="0"/>
              <a:t> en </a:t>
            </a:r>
            <a:r>
              <a:rPr lang="en-US" dirty="0" err="1"/>
              <a:t>groupes</a:t>
            </a:r>
            <a:r>
              <a:rPr lang="en-US" dirty="0"/>
              <a:t> de 4-5, et </a:t>
            </a:r>
            <a:r>
              <a:rPr lang="en-US" dirty="0" err="1"/>
              <a:t>chaque</a:t>
            </a:r>
            <a:r>
              <a:rPr lang="en-US" dirty="0"/>
              <a:t> </a:t>
            </a:r>
            <a:r>
              <a:rPr lang="en-US" dirty="0" err="1"/>
              <a:t>groupe</a:t>
            </a:r>
            <a:r>
              <a:rPr lang="en-US" dirty="0"/>
              <a:t> </a:t>
            </a:r>
            <a:r>
              <a:rPr lang="en-US" dirty="0" err="1"/>
              <a:t>va</a:t>
            </a:r>
            <a:r>
              <a:rPr lang="en-US" dirty="0"/>
              <a:t> </a:t>
            </a:r>
            <a:r>
              <a:rPr lang="en-US" dirty="0" err="1"/>
              <a:t>créer</a:t>
            </a:r>
            <a:r>
              <a:rPr lang="en-US" dirty="0"/>
              <a:t> </a:t>
            </a:r>
            <a:r>
              <a:rPr lang="en-US" dirty="0" err="1"/>
              <a:t>leur</a:t>
            </a:r>
            <a:r>
              <a:rPr lang="en-US" dirty="0"/>
              <a:t> propre animal avec un super-</a:t>
            </a:r>
            <a:r>
              <a:rPr lang="en-US" dirty="0" err="1"/>
              <a:t>sens.</a:t>
            </a:r>
            <a:r>
              <a:rPr lang="en-US" dirty="0"/>
              <a:t> </a:t>
            </a:r>
            <a:r>
              <a:rPr lang="en-US" dirty="0" err="1"/>
              <a:t>Ils</a:t>
            </a:r>
            <a:r>
              <a:rPr lang="en-US" dirty="0"/>
              <a:t> </a:t>
            </a:r>
            <a:r>
              <a:rPr lang="en-US" dirty="0" err="1"/>
              <a:t>vont</a:t>
            </a:r>
            <a:r>
              <a:rPr lang="en-US" dirty="0"/>
              <a:t> </a:t>
            </a:r>
            <a:r>
              <a:rPr lang="en-US" dirty="0" err="1"/>
              <a:t>dessiner</a:t>
            </a:r>
            <a:r>
              <a:rPr lang="en-US" dirty="0"/>
              <a:t> </a:t>
            </a:r>
            <a:r>
              <a:rPr lang="en-US" dirty="0" err="1"/>
              <a:t>l'animal</a:t>
            </a:r>
            <a:r>
              <a:rPr lang="en-US" dirty="0"/>
              <a:t>, y </a:t>
            </a:r>
            <a:r>
              <a:rPr lang="en-US" dirty="0" err="1"/>
              <a:t>compris</a:t>
            </a:r>
            <a:r>
              <a:rPr lang="en-US" dirty="0"/>
              <a:t> </a:t>
            </a:r>
            <a:r>
              <a:rPr lang="en-US" dirty="0" err="1"/>
              <a:t>l'organe</a:t>
            </a:r>
            <a:r>
              <a:rPr lang="en-US" dirty="0"/>
              <a:t> </a:t>
            </a:r>
            <a:r>
              <a:rPr lang="en-US" dirty="0" err="1"/>
              <a:t>sensoriel</a:t>
            </a:r>
            <a:r>
              <a:rPr lang="en-US" dirty="0"/>
              <a:t> pour </a:t>
            </a:r>
            <a:r>
              <a:rPr lang="en-US" dirty="0" err="1"/>
              <a:t>leur</a:t>
            </a:r>
            <a:r>
              <a:rPr lang="en-US" dirty="0"/>
              <a:t> super-</a:t>
            </a:r>
            <a:r>
              <a:rPr lang="en-US" dirty="0" err="1"/>
              <a:t>sens</a:t>
            </a:r>
            <a:r>
              <a:rPr lang="en-US" dirty="0"/>
              <a:t> et </a:t>
            </a:r>
            <a:r>
              <a:rPr lang="en-US" dirty="0" err="1"/>
              <a:t>préciser</a:t>
            </a:r>
            <a:r>
              <a:rPr lang="en-US" dirty="0"/>
              <a:t> </a:t>
            </a:r>
            <a:r>
              <a:rPr lang="en-US" dirty="0" err="1"/>
              <a:t>quelles</a:t>
            </a:r>
            <a:r>
              <a:rPr lang="en-US" dirty="0"/>
              <a:t> </a:t>
            </a:r>
            <a:r>
              <a:rPr lang="en-US" dirty="0" err="1"/>
              <a:t>informations</a:t>
            </a:r>
            <a:r>
              <a:rPr lang="en-US" dirty="0"/>
              <a:t> il </a:t>
            </a:r>
            <a:r>
              <a:rPr lang="en-US" dirty="0" err="1"/>
              <a:t>recueille</a:t>
            </a:r>
            <a:r>
              <a:rPr lang="en-US" dirty="0"/>
              <a:t> de </a:t>
            </a:r>
            <a:r>
              <a:rPr lang="en-US" dirty="0" err="1"/>
              <a:t>l'environnement</a:t>
            </a:r>
            <a:r>
              <a:rPr lang="en-US" dirty="0"/>
              <a:t>. </a:t>
            </a:r>
            <a:r>
              <a:rPr lang="en-US" dirty="0" err="1"/>
              <a:t>Chaque</a:t>
            </a:r>
            <a:r>
              <a:rPr lang="en-US" dirty="0"/>
              <a:t> </a:t>
            </a:r>
            <a:r>
              <a:rPr lang="en-US" dirty="0" err="1"/>
              <a:t>groupe</a:t>
            </a:r>
            <a:r>
              <a:rPr lang="en-US" dirty="0"/>
              <a:t> </a:t>
            </a:r>
            <a:r>
              <a:rPr lang="en-US" dirty="0" err="1"/>
              <a:t>présentera</a:t>
            </a:r>
            <a:r>
              <a:rPr lang="en-US" dirty="0"/>
              <a:t> son animal au le </a:t>
            </a:r>
            <a:r>
              <a:rPr lang="en-US" dirty="0" err="1"/>
              <a:t>reste</a:t>
            </a:r>
            <a:r>
              <a:rPr lang="en-US" dirty="0"/>
              <a:t> de la </a:t>
            </a:r>
            <a:r>
              <a:rPr lang="en-US" dirty="0" err="1"/>
              <a:t>classe</a:t>
            </a:r>
            <a:r>
              <a:rPr lang="en-US" dirty="0"/>
              <a:t>. </a:t>
            </a:r>
            <a:r>
              <a:rPr lang="en-US" dirty="0" err="1"/>
              <a:t>Créez</a:t>
            </a:r>
            <a:r>
              <a:rPr lang="en-US" dirty="0"/>
              <a:t> </a:t>
            </a:r>
            <a:r>
              <a:rPr lang="en-US" dirty="0" err="1"/>
              <a:t>une</a:t>
            </a:r>
            <a:r>
              <a:rPr lang="en-US" dirty="0"/>
              <a:t> jungle de super </a:t>
            </a:r>
            <a:r>
              <a:rPr lang="en-US" dirty="0" err="1"/>
              <a:t>animaux</a:t>
            </a:r>
            <a:r>
              <a:rPr lang="en-US" dirty="0"/>
              <a:t>!</a:t>
            </a:r>
            <a:endParaRPr dirty="0"/>
          </a:p>
          <a:p>
            <a:pPr marL="0" lvl="0" indent="0" algn="l" rtl="0">
              <a:lnSpc>
                <a:spcPct val="100000"/>
              </a:lnSpc>
              <a:spcBef>
                <a:spcPts val="0"/>
              </a:spcBef>
              <a:spcAft>
                <a:spcPts val="0"/>
              </a:spcAft>
              <a:buSzPts val="1400"/>
              <a:buNone/>
            </a:pPr>
            <a:endParaRPr b="1"/>
          </a:p>
        </p:txBody>
      </p:sp>
      <p:sp>
        <p:nvSpPr>
          <p:cNvPr id="743" name="Google Shape;743;g828a63eb4a_0_9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1e12913ef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71e12913ef_0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2: (~ 2min)</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Grâce à nos sens, nous recevons des informations de notre environnement. Nous avons 5 sens. Pouvez-vous les nommer? La vue, l'ouïe, le toucher, le goût et l'odorat.</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Remue-méninges avec les étudiant: Quelle information pouvons-nous recevoir de nos sens? Par exemple, les élèves peuvent dire:</a:t>
            </a:r>
            <a:endParaRPr/>
          </a:p>
          <a:p>
            <a:pPr marL="0" lvl="0" indent="0" algn="l" rtl="0">
              <a:lnSpc>
                <a:spcPct val="100000"/>
              </a:lnSpc>
              <a:spcBef>
                <a:spcPts val="0"/>
              </a:spcBef>
              <a:spcAft>
                <a:spcPts val="0"/>
              </a:spcAft>
              <a:buClr>
                <a:schemeClr val="dk1"/>
              </a:buClr>
              <a:buSzPts val="1400"/>
              <a:buFont typeface="Arial"/>
              <a:buNone/>
            </a:pPr>
            <a:r>
              <a:rPr lang="en-US"/>
              <a:t>Qu'est-ce qui se trouve dans l'environnement</a:t>
            </a:r>
            <a:endParaRPr/>
          </a:p>
          <a:p>
            <a:pPr marL="0" lvl="0" indent="0" algn="l" rtl="0">
              <a:lnSpc>
                <a:spcPct val="100000"/>
              </a:lnSpc>
              <a:spcBef>
                <a:spcPts val="0"/>
              </a:spcBef>
              <a:spcAft>
                <a:spcPts val="0"/>
              </a:spcAft>
              <a:buClr>
                <a:schemeClr val="dk1"/>
              </a:buClr>
              <a:buSzPts val="1400"/>
              <a:buFont typeface="Arial"/>
              <a:buNone/>
            </a:pPr>
            <a:r>
              <a:rPr lang="en-US"/>
              <a:t>Combien se trouve autour</a:t>
            </a:r>
            <a:endParaRPr/>
          </a:p>
          <a:p>
            <a:pPr marL="0" lvl="0" indent="0" algn="l" rtl="0">
              <a:lnSpc>
                <a:spcPct val="100000"/>
              </a:lnSpc>
              <a:spcBef>
                <a:spcPts val="0"/>
              </a:spcBef>
              <a:spcAft>
                <a:spcPts val="0"/>
              </a:spcAft>
              <a:buClr>
                <a:schemeClr val="dk1"/>
              </a:buClr>
              <a:buSzPts val="1400"/>
              <a:buFont typeface="Arial"/>
              <a:buNone/>
            </a:pPr>
            <a:r>
              <a:rPr lang="en-US"/>
              <a:t>Y en a-t-il plus ou moins qu'avant</a:t>
            </a:r>
            <a:endParaRPr/>
          </a:p>
          <a:p>
            <a:pPr marL="0" lvl="0" indent="0" algn="l" rtl="0">
              <a:lnSpc>
                <a:spcPct val="100000"/>
              </a:lnSpc>
              <a:spcBef>
                <a:spcPts val="0"/>
              </a:spcBef>
              <a:spcAft>
                <a:spcPts val="0"/>
              </a:spcAft>
              <a:buClr>
                <a:schemeClr val="dk1"/>
              </a:buClr>
              <a:buSzPts val="1400"/>
              <a:buFont typeface="Arial"/>
              <a:buNone/>
            </a:pPr>
            <a:r>
              <a:rPr lang="en-US"/>
              <a:t>Où est-ce</a:t>
            </a:r>
            <a:endParaRPr/>
          </a:p>
          <a:p>
            <a:pPr marL="0" lvl="0" indent="0" algn="l" rtl="0">
              <a:lnSpc>
                <a:spcPct val="100000"/>
              </a:lnSpc>
              <a:spcBef>
                <a:spcPts val="0"/>
              </a:spcBef>
              <a:spcAft>
                <a:spcPts val="0"/>
              </a:spcAft>
              <a:buClr>
                <a:schemeClr val="dk1"/>
              </a:buClr>
              <a:buSzPts val="1400"/>
              <a:buFont typeface="Arial"/>
              <a:buNone/>
            </a:pPr>
            <a:r>
              <a:rPr lang="en-US"/>
              <a:t>Est-ce qu'il y a un changement dans le temps ou l'espace</a:t>
            </a:r>
            <a:endParaRPr/>
          </a:p>
          <a:p>
            <a:pPr marL="0" lvl="0" indent="0" algn="l" rtl="0">
              <a:lnSpc>
                <a:spcPct val="100000"/>
              </a:lnSpc>
              <a:spcBef>
                <a:spcPts val="0"/>
              </a:spcBef>
              <a:spcAft>
                <a:spcPts val="0"/>
              </a:spcAft>
              <a:buClr>
                <a:schemeClr val="dk1"/>
              </a:buClr>
              <a:buSzPts val="1400"/>
              <a:buFont typeface="Arial"/>
              <a:buNone/>
            </a:pPr>
            <a:r>
              <a:rPr lang="en-US"/>
              <a:t>Y a-t-il un danger</a:t>
            </a:r>
            <a:endParaRPr/>
          </a:p>
          <a:p>
            <a:pPr marL="0" lvl="0" indent="0" algn="l" rtl="0">
              <a:lnSpc>
                <a:spcPct val="100000"/>
              </a:lnSpc>
              <a:spcBef>
                <a:spcPts val="0"/>
              </a:spcBef>
              <a:spcAft>
                <a:spcPts val="0"/>
              </a:spcAft>
              <a:buClr>
                <a:schemeClr val="dk1"/>
              </a:buClr>
              <a:buSzPts val="1200"/>
              <a:buFont typeface="Arial"/>
              <a:buNone/>
            </a:pPr>
            <a:endParaRPr b="1"/>
          </a:p>
        </p:txBody>
      </p:sp>
      <p:sp>
        <p:nvSpPr>
          <p:cNvPr id="229" name="Google Shape;229;g71e12913ef_0_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Diapositive </a:t>
            </a:r>
            <a:r>
              <a:rPr lang="en-US" b="1"/>
              <a:t>29</a:t>
            </a:r>
            <a:r>
              <a:rPr lang="en-US" sz="1200" b="1">
                <a:solidFill>
                  <a:schemeClr val="dk1"/>
                </a:solidFill>
                <a:latin typeface="Calibri"/>
                <a:ea typeface="Calibri"/>
                <a:cs typeface="Calibri"/>
                <a:sym typeface="Calibri"/>
              </a:rPr>
              <a:t> (~ 2min):</a:t>
            </a:r>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Prenez le temps de réfléchir et demandez aux élèves ce qu'ils ont appris aujourd'hui.</a:t>
            </a:r>
            <a:endParaRPr b="0"/>
          </a:p>
        </p:txBody>
      </p:sp>
      <p:sp>
        <p:nvSpPr>
          <p:cNvPr id="753" name="Google Shape;75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829334052a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829334052a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Diapositive 30</a:t>
            </a:r>
            <a:r>
              <a:rPr lang="en-US" sz="1200" b="1">
                <a:solidFill>
                  <a:schemeClr val="dk1"/>
                </a:solidFill>
                <a:latin typeface="Calibri"/>
                <a:ea typeface="Calibri"/>
                <a:cs typeface="Calibri"/>
                <a:sym typeface="Calibri"/>
              </a:rPr>
              <a:t>: (~2min)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US" b="1"/>
              <a:t>Demandez aux élèves s'ils ont des questions sur les sens ou sur la façon dont notre cerveau perçoit les choses. Voyez s'ils peuvent trouver quelque chose pour déconcerter l'équipe de BrainReach North!</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Font typeface="Arial"/>
              <a:buNone/>
            </a:pPr>
            <a:r>
              <a:rPr lang="en-US" b="1"/>
              <a:t> S'ils posent des questions auxquelles vous ne pouvez pas répondre, écrivez-les et envoyez-nous un courriel à questions@brainreachnorth.com. Nous vous renverrons une réponse dans les jours suivants votre demande.</a:t>
            </a:r>
            <a:endParaRPr b="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62" name="Google Shape;762;g829334052a_0_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Ce matériel peut être adapté pour des niveaux scolaires plus avancés</a:t>
            </a:r>
            <a:endParaRPr/>
          </a:p>
        </p:txBody>
      </p:sp>
      <p:sp>
        <p:nvSpPr>
          <p:cNvPr id="771" name="Google Shape;77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400"/>
              <a:buNone/>
            </a:pPr>
            <a:r>
              <a:rPr lang="en-US" sz="1110" b="1">
                <a:solidFill>
                  <a:schemeClr val="dk1"/>
                </a:solidFill>
                <a:latin typeface="Calibri"/>
                <a:ea typeface="Calibri"/>
                <a:cs typeface="Calibri"/>
                <a:sym typeface="Calibri"/>
              </a:rPr>
              <a:t>Diapositive 3</a:t>
            </a:r>
            <a:r>
              <a:rPr lang="en-US" sz="1110" b="1"/>
              <a:t>1</a:t>
            </a:r>
            <a:r>
              <a:rPr lang="en-US" sz="1110" b="1">
                <a:solidFill>
                  <a:schemeClr val="dk1"/>
                </a:solidFill>
                <a:latin typeface="Calibri"/>
                <a:ea typeface="Calibri"/>
                <a:cs typeface="Calibri"/>
                <a:sym typeface="Calibri"/>
              </a:rPr>
              <a:t>:</a:t>
            </a:r>
            <a:endParaRPr/>
          </a:p>
          <a:p>
            <a:pPr marL="0" lvl="0" indent="0" algn="l" rtl="0">
              <a:lnSpc>
                <a:spcPct val="80000"/>
              </a:lnSpc>
              <a:spcBef>
                <a:spcPts val="0"/>
              </a:spcBef>
              <a:spcAft>
                <a:spcPts val="0"/>
              </a:spcAft>
              <a:buSzPts val="1400"/>
              <a:buNone/>
            </a:pPr>
            <a:endParaRPr sz="1110" b="1">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Que pouvez-vous faire si vous ne pouvez pas voir à la perfection?</a:t>
            </a:r>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Parfois, la vision d'une personne ne fonctionne pas bien, causant la vue d'objets floue. Dans ces cas, le port de lunettes ou de lentilles cornéennes peut aider les gens à voir correctement.</a:t>
            </a:r>
            <a:endParaRPr/>
          </a:p>
          <a:p>
            <a:pPr marL="0" lvl="0" indent="0" algn="l" rtl="0">
              <a:lnSpc>
                <a:spcPct val="80000"/>
              </a:lnSpc>
              <a:spcBef>
                <a:spcPts val="0"/>
              </a:spcBef>
              <a:spcAft>
                <a:spcPts val="0"/>
              </a:spcAft>
              <a:buSzPts val="1400"/>
              <a:buNone/>
            </a:pPr>
            <a:endParaRPr sz="1110" b="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Voici pourquoi: À l'avant de l'oeil, il y a une partie appelée cristallin qui focalise (dirige) la lumière sur les récepteurs situés à l'arrière de l'œil sur la «rétine». Cela ressemble à l'écran d'une salle de cinéma. Si l'objectif n'a pas la taille ou la forme parfaite, l'image ne sera pas projetée exactement sur la rétine (ce serait correcte si la rétine était plus près ou plus loin de la lentille, comme indiqué sur les dessins). Avec des lunettes, nous pouvons corriger cela, et s'assurer que la lumière atteigne le bon endroit dans l'oeil.</a:t>
            </a:r>
            <a:endParaRPr/>
          </a:p>
          <a:p>
            <a:pPr marL="0" lvl="0" indent="0" algn="l" rtl="0">
              <a:lnSpc>
                <a:spcPct val="80000"/>
              </a:lnSpc>
              <a:spcBef>
                <a:spcPts val="0"/>
              </a:spcBef>
              <a:spcAft>
                <a:spcPts val="0"/>
              </a:spcAft>
              <a:buSzPts val="1400"/>
              <a:buNone/>
            </a:pPr>
            <a:endParaRPr sz="1110" b="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Plus de détails si nécessaire:</a:t>
            </a:r>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Plus précisément, les gens qui ont une vision «floue» quand ils regardent les objets éloignés sont myope (myopie). Chez ces personnes, l'image est projetée devant la rétine. La lentille des lunettes nécessaires pour corriger la vision chez ces personnes est concave. Les gens qui ont besoin de lunettes pour la lecture et qui ont une vision «floue» pour les objets qui leur sont proches sont hypermétropes (hypermétropie). Chez ces personnes, les objets sont projetés derrière la rétine. La lentille de lunettes nécessaires pour corriger la vision chez les personnes hypermétropes est convexe.</a:t>
            </a:r>
            <a:endParaRPr/>
          </a:p>
          <a:p>
            <a:pPr marL="0" lvl="0" indent="0" algn="l" rtl="0">
              <a:lnSpc>
                <a:spcPct val="80000"/>
              </a:lnSpc>
              <a:spcBef>
                <a:spcPts val="0"/>
              </a:spcBef>
              <a:spcAft>
                <a:spcPts val="0"/>
              </a:spcAft>
              <a:buSzPts val="1400"/>
              <a:buNone/>
            </a:pPr>
            <a:endParaRPr sz="1110" b="0">
              <a:solidFill>
                <a:schemeClr val="dk1"/>
              </a:solidFill>
              <a:latin typeface="Calibri"/>
              <a:ea typeface="Calibri"/>
              <a:cs typeface="Calibri"/>
              <a:sym typeface="Calibri"/>
            </a:endParaRPr>
          </a:p>
          <a:p>
            <a:pPr marL="0" lvl="0" indent="0" algn="l" rtl="0">
              <a:lnSpc>
                <a:spcPct val="80000"/>
              </a:lnSpc>
              <a:spcBef>
                <a:spcPts val="0"/>
              </a:spcBef>
              <a:spcAft>
                <a:spcPts val="0"/>
              </a:spcAft>
              <a:buSzPts val="1400"/>
              <a:buNone/>
            </a:pPr>
            <a:r>
              <a:rPr lang="en-US" sz="1110" b="0">
                <a:solidFill>
                  <a:schemeClr val="dk1"/>
                </a:solidFill>
                <a:latin typeface="Calibri"/>
                <a:ea typeface="Calibri"/>
                <a:cs typeface="Calibri"/>
                <a:sym typeface="Calibri"/>
              </a:rPr>
              <a:t>Vous pouvez utiliser l'analogie de la caméra; Si l'appareil photo n'est pas correctement ajusté, les photos seront floues. Dans une caméra, nous déplaçons la lentille pour focaliser l'image alors que, dans les yeux, les muscles déplacent le cristallin. Lorsque ces muscles sont faibles, l'ajustement est mauvais et les lunettes sont utilisées pour corriger la vue.</a:t>
            </a:r>
            <a:endParaRPr sz="1110" b="0"/>
          </a:p>
        </p:txBody>
      </p:sp>
      <p:sp>
        <p:nvSpPr>
          <p:cNvPr id="778" name="Google Shape;77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400"/>
              <a:buNone/>
            </a:pPr>
            <a:r>
              <a:rPr lang="en-US" sz="1110" b="1"/>
              <a:t>Diapositive 32:</a:t>
            </a:r>
            <a:endParaRPr/>
          </a:p>
          <a:p>
            <a:pPr marL="0" lvl="0" indent="0" algn="l" rtl="0">
              <a:lnSpc>
                <a:spcPct val="80000"/>
              </a:lnSpc>
              <a:spcBef>
                <a:spcPts val="0"/>
              </a:spcBef>
              <a:spcAft>
                <a:spcPts val="0"/>
              </a:spcAft>
              <a:buSzPts val="1400"/>
              <a:buNone/>
            </a:pPr>
            <a:endParaRPr sz="1110"/>
          </a:p>
          <a:p>
            <a:pPr marL="0" lvl="0" indent="0" algn="l" rtl="0">
              <a:lnSpc>
                <a:spcPct val="80000"/>
              </a:lnSpc>
              <a:spcBef>
                <a:spcPts val="0"/>
              </a:spcBef>
              <a:spcAft>
                <a:spcPts val="0"/>
              </a:spcAft>
              <a:buSzPts val="1400"/>
              <a:buNone/>
            </a:pPr>
            <a:r>
              <a:rPr lang="en-US" sz="1110"/>
              <a:t>Saviez-vous que certaines personnes ne voient pas les mêmes couleurs que vous? Certaines personnes sont daltoniennes, ce qui signifie que leurs yeux ne peuvent pas voir certaines couleurs de la lumière. (Notez qu'il se peut qu'un élève de la classe soit daltonien; voilà pourquoi nous ne faisons pas un test pour le daltonisme!)</a:t>
            </a:r>
            <a:endParaRPr/>
          </a:p>
          <a:p>
            <a:pPr marL="0" lvl="0" indent="0" algn="l" rtl="0">
              <a:lnSpc>
                <a:spcPct val="80000"/>
              </a:lnSpc>
              <a:spcBef>
                <a:spcPts val="0"/>
              </a:spcBef>
              <a:spcAft>
                <a:spcPts val="0"/>
              </a:spcAft>
              <a:buSzPts val="1400"/>
              <a:buNone/>
            </a:pPr>
            <a:endParaRPr sz="1110"/>
          </a:p>
          <a:p>
            <a:pPr marL="0" lvl="0" indent="0" algn="l" rtl="0">
              <a:lnSpc>
                <a:spcPct val="80000"/>
              </a:lnSpc>
              <a:spcBef>
                <a:spcPts val="0"/>
              </a:spcBef>
              <a:spcAft>
                <a:spcPts val="0"/>
              </a:spcAft>
              <a:buSzPts val="1400"/>
              <a:buNone/>
            </a:pPr>
            <a:r>
              <a:rPr lang="en-US" sz="1110"/>
              <a:t>Comment cela fonctionne-t-il? Rappelez-vous que nous avons dit  que, dans le fond de l'œil, il y a des «récepteurs» qui transforment la lumière en messages électriques. Les personnes daltoniennes manquent certains récepteurs; par exemple, certaines personnes daltoniennes ne peuvent pas voir le rouge. Sans les récepteurs rouges, le message «rouge» ne peut pas être envoyé au cerveau.</a:t>
            </a:r>
            <a:endParaRPr/>
          </a:p>
          <a:p>
            <a:pPr marL="0" lvl="0" indent="0" algn="l" rtl="0">
              <a:lnSpc>
                <a:spcPct val="80000"/>
              </a:lnSpc>
              <a:spcBef>
                <a:spcPts val="0"/>
              </a:spcBef>
              <a:spcAft>
                <a:spcPts val="0"/>
              </a:spcAft>
              <a:buSzPts val="1400"/>
              <a:buNone/>
            </a:pPr>
            <a:endParaRPr sz="1110"/>
          </a:p>
          <a:p>
            <a:pPr marL="0" lvl="0" indent="0" algn="l" rtl="0">
              <a:lnSpc>
                <a:spcPct val="80000"/>
              </a:lnSpc>
              <a:spcBef>
                <a:spcPts val="0"/>
              </a:spcBef>
              <a:spcAft>
                <a:spcPts val="0"/>
              </a:spcAft>
              <a:buSzPts val="1400"/>
              <a:buNone/>
            </a:pPr>
            <a:r>
              <a:rPr lang="en-US" sz="1110"/>
              <a:t>Dans l'exemple sur la diapositive, une personne daltonienne 'rouge-vert' ne peut pas voir toutes les couleurs qui contiennent un peu de rouge. Puisque le rose et le violet ont un peu de rouge, les personnes ne voient pas le rose et le violet comme nous le faisons.</a:t>
            </a:r>
            <a:endParaRPr/>
          </a:p>
          <a:p>
            <a:pPr marL="0" lvl="0" indent="0" algn="l" rtl="0">
              <a:lnSpc>
                <a:spcPct val="80000"/>
              </a:lnSpc>
              <a:spcBef>
                <a:spcPts val="0"/>
              </a:spcBef>
              <a:spcAft>
                <a:spcPts val="0"/>
              </a:spcAft>
              <a:buSzPts val="1400"/>
              <a:buNone/>
            </a:pPr>
            <a:endParaRPr sz="1110"/>
          </a:p>
          <a:p>
            <a:pPr marL="0" lvl="0" indent="0" algn="l" rtl="0">
              <a:lnSpc>
                <a:spcPct val="80000"/>
              </a:lnSpc>
              <a:spcBef>
                <a:spcPts val="0"/>
              </a:spcBef>
              <a:spcAft>
                <a:spcPts val="0"/>
              </a:spcAft>
              <a:buSzPts val="1400"/>
              <a:buNone/>
            </a:pPr>
            <a:r>
              <a:rPr lang="en-US" sz="1110"/>
              <a:t>Plus de détails sur le daltonisme:</a:t>
            </a:r>
            <a:endParaRPr/>
          </a:p>
          <a:p>
            <a:pPr marL="0" lvl="0" indent="0" algn="l" rtl="0">
              <a:lnSpc>
                <a:spcPct val="80000"/>
              </a:lnSpc>
              <a:spcBef>
                <a:spcPts val="0"/>
              </a:spcBef>
              <a:spcAft>
                <a:spcPts val="0"/>
              </a:spcAft>
              <a:buSzPts val="1400"/>
              <a:buNone/>
            </a:pPr>
            <a:r>
              <a:rPr lang="en-US" sz="1110"/>
              <a:t>La plupart des gens daltoniens sont capables de voir les choses aussi clairement que les autres, mais ils sont totalement incapable de «voir» la lumière rouge, verte ou bleue. Il existe différents types de daltonisme et il y a des cas extrêmement rares où les gens sont incapables de voir les couleurs.</a:t>
            </a:r>
            <a:endParaRPr/>
          </a:p>
          <a:p>
            <a:pPr marL="0" lvl="0" indent="0" algn="l" rtl="0">
              <a:lnSpc>
                <a:spcPct val="80000"/>
              </a:lnSpc>
              <a:spcBef>
                <a:spcPts val="0"/>
              </a:spcBef>
              <a:spcAft>
                <a:spcPts val="0"/>
              </a:spcAft>
              <a:buSzPts val="1400"/>
              <a:buNone/>
            </a:pPr>
            <a:endParaRPr sz="1110"/>
          </a:p>
          <a:p>
            <a:pPr marL="0" lvl="0" indent="0" algn="l" rtl="0">
              <a:lnSpc>
                <a:spcPct val="80000"/>
              </a:lnSpc>
              <a:spcBef>
                <a:spcPts val="0"/>
              </a:spcBef>
              <a:spcAft>
                <a:spcPts val="0"/>
              </a:spcAft>
              <a:buSzPts val="1400"/>
              <a:buNone/>
            </a:pPr>
            <a:r>
              <a:rPr lang="en-US" sz="1110"/>
              <a:t>La forme la plus courante de daltonisme est connu comme la cécité de couleur rouge/vert. Cela ne signifie pas que ces gens mélangent rouge et vert seulement, cela signifie qu'ils mélangent toutes les couleurs qui ont un peu de rouge ou de vert dans le cadre de l'ensemble des couleurs. Par exemple, une personne daltonienne rouge/vert peut confondre le bleu et le violet parce qu'ils ne peuvent pas «voir» l'élément rouge de la couleur pourpre.</a:t>
            </a:r>
            <a:endParaRPr sz="1110"/>
          </a:p>
        </p:txBody>
      </p:sp>
      <p:sp>
        <p:nvSpPr>
          <p:cNvPr id="799" name="Google Shape;799;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110" b="1">
                <a:solidFill>
                  <a:schemeClr val="dk1"/>
                </a:solidFill>
                <a:latin typeface="Calibri"/>
                <a:ea typeface="Calibri"/>
                <a:cs typeface="Calibri"/>
                <a:sym typeface="Calibri"/>
              </a:rPr>
              <a:t>Diapositive 3</a:t>
            </a:r>
            <a:r>
              <a:rPr lang="en-US" sz="1110" b="1"/>
              <a:t>3</a:t>
            </a:r>
            <a:r>
              <a:rPr lang="en-US" sz="1110" b="1">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sz="111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b="0">
                <a:solidFill>
                  <a:schemeClr val="dk1"/>
                </a:solidFill>
                <a:latin typeface="Calibri"/>
                <a:ea typeface="Calibri"/>
                <a:cs typeface="Calibri"/>
                <a:sym typeface="Calibri"/>
              </a:rPr>
              <a:t>Comment puis-je me sentir chaud et froid en même temps?</a:t>
            </a:r>
            <a:endParaRPr/>
          </a:p>
          <a:p>
            <a:pPr marL="0" lvl="0" indent="0" algn="l" rtl="0">
              <a:lnSpc>
                <a:spcPct val="100000"/>
              </a:lnSpc>
              <a:spcBef>
                <a:spcPts val="0"/>
              </a:spcBef>
              <a:spcAft>
                <a:spcPts val="0"/>
              </a:spcAft>
              <a:buSzPts val="1400"/>
              <a:buNone/>
            </a:pPr>
            <a:endParaRPr sz="111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b="0">
                <a:solidFill>
                  <a:schemeClr val="dk1"/>
                </a:solidFill>
                <a:latin typeface="Calibri"/>
                <a:ea typeface="Calibri"/>
                <a:cs typeface="Calibri"/>
                <a:sym typeface="Calibri"/>
              </a:rPr>
              <a:t>Lorsque vos cellules immunitaires attaquent l'envahisseur pathogène (bactéries ou virus), ils libèrent des substances pyrogènes - produits chimiques causant la fièvre - qui augmentent la température du corps plus haut que la température normale (37 degrés Celsius) pour essayer de se débarrasser de l'intrus. Les pyrogènes trompent votre corps lui faisant penser qu'il est trop froid et qu'il a besoin d'augmenter sa température. Ceci provoque l'augmentation de la température corporelle et peut résulter en frissons - les mêmes réflexes qui vous font frissonner dans le froid pour essayer d'augmenter votre température vous font frissonner dans votre lit chaud pour faire la même chose. Habituellement, votre corps augmente trop la température (fait trop chaud) de sorte qu'il arrête pendant un certain temps pour refroidir, puis il se refroidit trop et vous commencez à frissonner de nouveau. Voilà pourquoi il peut être si difficile de dormir confortablement lorsque vous avez de la fièvre - vous avec trop froid et si vous obtenez une autre couverture, votre corps se réchauffe et vous avez soudain trop chaud.</a:t>
            </a:r>
            <a:endParaRPr/>
          </a:p>
          <a:p>
            <a:pPr marL="0" lvl="0" indent="0" algn="l" rtl="0">
              <a:lnSpc>
                <a:spcPct val="100000"/>
              </a:lnSpc>
              <a:spcBef>
                <a:spcPts val="0"/>
              </a:spcBef>
              <a:spcAft>
                <a:spcPts val="0"/>
              </a:spcAft>
              <a:buSzPts val="1400"/>
              <a:buNone/>
            </a:pPr>
            <a:endParaRPr sz="111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110" b="0">
                <a:solidFill>
                  <a:schemeClr val="dk1"/>
                </a:solidFill>
                <a:latin typeface="Calibri"/>
                <a:ea typeface="Calibri"/>
                <a:cs typeface="Calibri"/>
                <a:sym typeface="Calibri"/>
              </a:rPr>
              <a:t>Ceci est inconfortable, mais efficace! L'augmentation de la température augmente le taux d'enzymes, de sorte que vos globules blancs (qui vous protègent de l'infection) fonctionnent mieux. Aussi, la plupart des agents pathogènes ne peuvent pas survivre quand ils fait trop chaud. Le changement de température du corps, même par quelques degrés, peut tuer une partie de l'agent pathogène qui est la cause de l'infection.</a:t>
            </a:r>
            <a:endParaRPr sz="1110" b="0"/>
          </a:p>
        </p:txBody>
      </p:sp>
      <p:sp>
        <p:nvSpPr>
          <p:cNvPr id="814" name="Google Shape;81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Diapositive 3</a:t>
            </a:r>
            <a:r>
              <a:rPr lang="en-US" b="1"/>
              <a:t>4</a:t>
            </a:r>
            <a:r>
              <a:rPr lang="en-US" sz="1200" b="1">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À leur extrémités, les bras de la pieuvre deviennent de plus en plus sensibles aux odeurs et aux goûts, de sorte que la pieuvre ne sent pas la formes des objets, mais aussi ce qu'ils goûtent. En d'autres mots, les bras du poulpe ont des papilles, comme nos langues.</a:t>
            </a:r>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Cependant, ils semblent le plus fort sens de l'odorat se trouve quelque part à l'intérieur de son corps, ce que vous pouvez voir grâce à son comportement. Chaque fois qu'il touche un objet étrange, comme la main d'une personne, il met la pointe de ce tentacule dans sa cavité du corps (comme un éléphant met sa trompe dans sa bouche), où il peut apparemment goûter les molécules ramassées par les tentacules.</a:t>
            </a:r>
            <a:endParaRPr b="0"/>
          </a:p>
        </p:txBody>
      </p:sp>
      <p:sp>
        <p:nvSpPr>
          <p:cNvPr id="822" name="Google Shape;82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e12913ef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71e12913ef_0_5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t>Diapositive 3: (~ 2min)</a:t>
            </a:r>
            <a:endParaRPr dirty="0"/>
          </a:p>
          <a:p>
            <a:pPr marL="0" lvl="0" indent="0" algn="l" rtl="0">
              <a:lnSpc>
                <a:spcPct val="100000"/>
              </a:lnSpc>
              <a:spcBef>
                <a:spcPts val="0"/>
              </a:spcBef>
              <a:spcAft>
                <a:spcPts val="0"/>
              </a:spcAft>
              <a:buClr>
                <a:schemeClr val="dk1"/>
              </a:buClr>
              <a:buSzPts val="1400"/>
              <a:buFont typeface="Arial"/>
              <a:buNone/>
            </a:pPr>
            <a:endParaRPr/>
          </a:p>
          <a:p>
            <a:pPr marL="0" indent="0">
              <a:buClr>
                <a:schemeClr val="dk1"/>
              </a:buClr>
            </a:pPr>
            <a:r>
              <a:rPr lang="en-US" dirty="0"/>
              <a:t>"</a:t>
            </a:r>
            <a:r>
              <a:rPr lang="en-US" dirty="0" err="1"/>
              <a:t>Faisons</a:t>
            </a:r>
            <a:r>
              <a:rPr lang="en-US" dirty="0"/>
              <a:t> </a:t>
            </a:r>
            <a:r>
              <a:rPr lang="en-US" dirty="0" err="1"/>
              <a:t>une</a:t>
            </a:r>
            <a:r>
              <a:rPr lang="en-US" dirty="0"/>
              <a:t> promenade en plein air. </a:t>
            </a:r>
            <a:r>
              <a:rPr lang="en-US" dirty="0" err="1"/>
              <a:t>Fermez</a:t>
            </a:r>
            <a:r>
              <a:rPr lang="en-US" dirty="0"/>
              <a:t> les </a:t>
            </a:r>
            <a:r>
              <a:rPr lang="en-US" dirty="0" err="1"/>
              <a:t>yeux</a:t>
            </a:r>
            <a:r>
              <a:rPr lang="en-US" dirty="0"/>
              <a:t> et </a:t>
            </a:r>
            <a:r>
              <a:rPr lang="en-US" dirty="0" err="1"/>
              <a:t>prenez</a:t>
            </a:r>
            <a:r>
              <a:rPr lang="en-US" dirty="0"/>
              <a:t> </a:t>
            </a:r>
            <a:r>
              <a:rPr lang="en-US" dirty="0" err="1"/>
              <a:t>quelques</a:t>
            </a:r>
            <a:r>
              <a:rPr lang="en-US" dirty="0"/>
              <a:t> </a:t>
            </a:r>
            <a:r>
              <a:rPr lang="en-US" dirty="0" err="1"/>
              <a:t>bonnes</a:t>
            </a:r>
            <a:r>
              <a:rPr lang="en-US" dirty="0"/>
              <a:t> respirations et </a:t>
            </a:r>
            <a:r>
              <a:rPr lang="en-US" dirty="0" err="1"/>
              <a:t>expirez</a:t>
            </a:r>
            <a:r>
              <a:rPr lang="en-US" dirty="0"/>
              <a:t> </a:t>
            </a:r>
            <a:r>
              <a:rPr lang="en-US" dirty="0" err="1"/>
              <a:t>lentement</a:t>
            </a:r>
            <a:r>
              <a:rPr lang="en-US" dirty="0"/>
              <a:t>. </a:t>
            </a:r>
            <a:r>
              <a:rPr lang="en-US" dirty="0" err="1"/>
              <a:t>Essayez</a:t>
            </a:r>
            <a:r>
              <a:rPr lang="en-US" dirty="0"/>
              <a:t> </a:t>
            </a:r>
            <a:r>
              <a:rPr lang="en-US" dirty="0" err="1"/>
              <a:t>d'imaginer</a:t>
            </a:r>
            <a:r>
              <a:rPr lang="en-US" dirty="0"/>
              <a:t> que </a:t>
            </a:r>
            <a:r>
              <a:rPr lang="en-US" dirty="0" err="1"/>
              <a:t>vous</a:t>
            </a:r>
            <a:r>
              <a:rPr lang="en-US" dirty="0"/>
              <a:t> </a:t>
            </a:r>
            <a:r>
              <a:rPr lang="en-US" dirty="0" err="1"/>
              <a:t>fairez</a:t>
            </a:r>
            <a:r>
              <a:rPr lang="en-US" dirty="0"/>
              <a:t> </a:t>
            </a:r>
            <a:r>
              <a:rPr lang="en-US" dirty="0" err="1"/>
              <a:t>une</a:t>
            </a:r>
            <a:r>
              <a:rPr lang="en-US" dirty="0"/>
              <a:t> promenade dans la </a:t>
            </a:r>
            <a:r>
              <a:rPr lang="en-US" dirty="0" err="1"/>
              <a:t>forêt</a:t>
            </a:r>
            <a:r>
              <a:rPr lang="en-US" dirty="0"/>
              <a:t>. </a:t>
            </a:r>
            <a:r>
              <a:rPr lang="en-US" dirty="0" err="1"/>
              <a:t>Maintenant</a:t>
            </a:r>
            <a:r>
              <a:rPr lang="en-US" dirty="0"/>
              <a:t>, </a:t>
            </a:r>
            <a:r>
              <a:rPr lang="en-US" dirty="0" err="1"/>
              <a:t>essayez</a:t>
            </a:r>
            <a:r>
              <a:rPr lang="en-US" dirty="0"/>
              <a:t> </a:t>
            </a:r>
            <a:r>
              <a:rPr lang="en-US" dirty="0" err="1"/>
              <a:t>d'imaginer</a:t>
            </a:r>
            <a:r>
              <a:rPr lang="en-US" dirty="0"/>
              <a:t> comment </a:t>
            </a:r>
            <a:r>
              <a:rPr lang="en-US" dirty="0" err="1"/>
              <a:t>vos</a:t>
            </a:r>
            <a:r>
              <a:rPr lang="en-US" dirty="0"/>
              <a:t> 5 </a:t>
            </a:r>
            <a:r>
              <a:rPr lang="en-US" dirty="0" err="1"/>
              <a:t>sens</a:t>
            </a:r>
            <a:r>
              <a:rPr lang="en-US" dirty="0"/>
              <a:t> </a:t>
            </a:r>
            <a:r>
              <a:rPr lang="en-US" dirty="0" err="1"/>
              <a:t>vous</a:t>
            </a:r>
            <a:r>
              <a:rPr lang="en-US" dirty="0"/>
              <a:t> </a:t>
            </a:r>
            <a:r>
              <a:rPr lang="en-US" dirty="0" err="1"/>
              <a:t>donnent</a:t>
            </a:r>
            <a:r>
              <a:rPr lang="en-US" dirty="0"/>
              <a:t> des </a:t>
            </a:r>
            <a:r>
              <a:rPr lang="en-US" dirty="0" err="1"/>
              <a:t>informations</a:t>
            </a:r>
            <a:r>
              <a:rPr lang="en-US" dirty="0"/>
              <a:t> sur </a:t>
            </a:r>
            <a:r>
              <a:rPr lang="en-US" dirty="0" err="1"/>
              <a:t>ce</a:t>
            </a:r>
            <a:r>
              <a:rPr lang="en-US" dirty="0"/>
              <a:t> qui </a:t>
            </a:r>
            <a:r>
              <a:rPr lang="en-US" dirty="0" err="1"/>
              <a:t>est</a:t>
            </a:r>
            <a:r>
              <a:rPr lang="en-US" dirty="0"/>
              <a:t> passe dans la </a:t>
            </a:r>
            <a:r>
              <a:rPr lang="en-US" dirty="0" err="1"/>
              <a:t>forêt</a:t>
            </a:r>
            <a:r>
              <a:rPr lang="en-US" dirty="0"/>
              <a:t> ".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dirty="0"/>
              <a:t>Si les </a:t>
            </a:r>
            <a:r>
              <a:rPr lang="en-US" dirty="0" err="1"/>
              <a:t>élèves</a:t>
            </a:r>
            <a:r>
              <a:rPr lang="en-US" dirty="0"/>
              <a:t> </a:t>
            </a:r>
            <a:r>
              <a:rPr lang="en-US" dirty="0" err="1"/>
              <a:t>ont</a:t>
            </a:r>
            <a:r>
              <a:rPr lang="en-US" dirty="0"/>
              <a:t> </a:t>
            </a:r>
            <a:r>
              <a:rPr lang="en-US" dirty="0" err="1"/>
              <a:t>besoin</a:t>
            </a:r>
            <a:r>
              <a:rPr lang="en-US" dirty="0"/>
              <a:t> de </a:t>
            </a:r>
            <a:r>
              <a:rPr lang="en-US" dirty="0" err="1"/>
              <a:t>davantage</a:t>
            </a:r>
            <a:r>
              <a:rPr lang="en-US" dirty="0"/>
              <a:t> de direction, </a:t>
            </a:r>
            <a:r>
              <a:rPr lang="en-US" dirty="0" err="1"/>
              <a:t>posez</a:t>
            </a:r>
            <a:r>
              <a:rPr lang="en-US" dirty="0"/>
              <a:t> des questions plus </a:t>
            </a:r>
            <a:r>
              <a:rPr lang="en-US" dirty="0" err="1"/>
              <a:t>spécifiques</a:t>
            </a:r>
            <a:r>
              <a:rPr lang="en-US" dirty="0"/>
              <a:t>. Par </a:t>
            </a:r>
            <a:r>
              <a:rPr lang="en-US" dirty="0" err="1"/>
              <a:t>exemple</a:t>
            </a:r>
            <a:r>
              <a:rPr lang="en-US" dirty="0"/>
              <a:t>: </a:t>
            </a:r>
            <a:r>
              <a:rPr lang="en-US" dirty="0" err="1"/>
              <a:t>voyez-vous</a:t>
            </a:r>
            <a:r>
              <a:rPr lang="en-US" dirty="0"/>
              <a:t> </a:t>
            </a:r>
            <a:r>
              <a:rPr lang="en-US" dirty="0" err="1"/>
              <a:t>quelque</a:t>
            </a:r>
            <a:r>
              <a:rPr lang="en-US" dirty="0"/>
              <a:t> chose? Avez-vous </a:t>
            </a:r>
            <a:r>
              <a:rPr lang="en-US" dirty="0" err="1"/>
              <a:t>entendu</a:t>
            </a:r>
            <a:r>
              <a:rPr lang="en-US" dirty="0"/>
              <a:t> </a:t>
            </a:r>
            <a:r>
              <a:rPr lang="en-US" dirty="0" err="1"/>
              <a:t>quelque</a:t>
            </a:r>
            <a:r>
              <a:rPr lang="en-US" dirty="0"/>
              <a:t> chose? </a:t>
            </a:r>
            <a:r>
              <a:rPr lang="en-US" dirty="0" err="1"/>
              <a:t>Pouvez-vous</a:t>
            </a:r>
            <a:r>
              <a:rPr lang="en-US" dirty="0"/>
              <a:t> </a:t>
            </a:r>
            <a:r>
              <a:rPr lang="en-US" dirty="0" err="1"/>
              <a:t>sentir</a:t>
            </a:r>
            <a:r>
              <a:rPr lang="en-US" dirty="0"/>
              <a:t> quoi que </a:t>
            </a:r>
            <a:r>
              <a:rPr lang="en-US" dirty="0" err="1"/>
              <a:t>ce</a:t>
            </a:r>
            <a:r>
              <a:rPr lang="en-US" dirty="0"/>
              <a:t> </a:t>
            </a:r>
            <a:r>
              <a:rPr lang="en-US" dirty="0" err="1"/>
              <a:t>soit</a:t>
            </a:r>
            <a:r>
              <a:rPr lang="en-US" dirty="0"/>
              <a:t>? </a:t>
            </a:r>
            <a:r>
              <a:rPr lang="en-US" dirty="0" err="1"/>
              <a:t>Pouvez-vous</a:t>
            </a:r>
            <a:r>
              <a:rPr lang="en-US" dirty="0"/>
              <a:t> toucher </a:t>
            </a:r>
            <a:r>
              <a:rPr lang="en-US" dirty="0" err="1"/>
              <a:t>quelque</a:t>
            </a:r>
            <a:r>
              <a:rPr lang="en-US" dirty="0"/>
              <a:t> chose? Et </a:t>
            </a:r>
            <a:r>
              <a:rPr lang="en-US" dirty="0" err="1"/>
              <a:t>enfin</a:t>
            </a:r>
            <a:r>
              <a:rPr lang="en-US" dirty="0"/>
              <a:t>, </a:t>
            </a:r>
            <a:r>
              <a:rPr lang="en-US" dirty="0" err="1"/>
              <a:t>pouvez-vous</a:t>
            </a:r>
            <a:r>
              <a:rPr lang="en-US" dirty="0"/>
              <a:t> </a:t>
            </a:r>
            <a:r>
              <a:rPr lang="en-US" dirty="0" err="1"/>
              <a:t>goûter</a:t>
            </a:r>
            <a:r>
              <a:rPr lang="en-US" dirty="0"/>
              <a:t> </a:t>
            </a:r>
            <a:r>
              <a:rPr lang="en-US" dirty="0" err="1"/>
              <a:t>quelque</a:t>
            </a:r>
            <a:r>
              <a:rPr lang="en-US" dirty="0"/>
              <a:t> chose?</a:t>
            </a:r>
            <a:endParaRPr dirty="0"/>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dirty="0" err="1"/>
              <a:t>Donnez</a:t>
            </a:r>
            <a:r>
              <a:rPr lang="en-US" dirty="0"/>
              <a:t> aux </a:t>
            </a:r>
            <a:r>
              <a:rPr lang="en-US" dirty="0" err="1"/>
              <a:t>élèves</a:t>
            </a:r>
            <a:r>
              <a:rPr lang="en-US" dirty="0"/>
              <a:t> </a:t>
            </a:r>
            <a:r>
              <a:rPr lang="en-US" dirty="0" err="1"/>
              <a:t>une</a:t>
            </a:r>
            <a:r>
              <a:rPr lang="en-US" dirty="0"/>
              <a:t> minute pour y </a:t>
            </a:r>
            <a:r>
              <a:rPr lang="en-US" dirty="0" err="1"/>
              <a:t>penser</a:t>
            </a:r>
            <a:r>
              <a:rPr lang="en-US" dirty="0"/>
              <a:t> et imaginer </a:t>
            </a:r>
            <a:r>
              <a:rPr lang="en-US" dirty="0" err="1"/>
              <a:t>leurs</a:t>
            </a:r>
            <a:r>
              <a:rPr lang="en-US" dirty="0"/>
              <a:t> 5 </a:t>
            </a:r>
            <a:r>
              <a:rPr lang="en-US" dirty="0" err="1"/>
              <a:t>sens</a:t>
            </a:r>
            <a:r>
              <a:rPr lang="en-US" dirty="0"/>
              <a:t> au travail. Puis </a:t>
            </a:r>
            <a:r>
              <a:rPr lang="en-US" dirty="0" err="1"/>
              <a:t>demandez-leur</a:t>
            </a:r>
            <a:r>
              <a:rPr lang="en-US" dirty="0"/>
              <a:t> de </a:t>
            </a:r>
            <a:r>
              <a:rPr lang="en-US" dirty="0" err="1"/>
              <a:t>discuter</a:t>
            </a:r>
            <a:r>
              <a:rPr lang="en-US" dirty="0"/>
              <a:t> à quoi </a:t>
            </a:r>
            <a:r>
              <a:rPr lang="en-US" dirty="0" err="1"/>
              <a:t>ils</a:t>
            </a:r>
            <a:r>
              <a:rPr lang="en-US" dirty="0"/>
              <a:t> </a:t>
            </a:r>
            <a:r>
              <a:rPr lang="en-US" dirty="0" err="1"/>
              <a:t>ont</a:t>
            </a:r>
            <a:r>
              <a:rPr lang="en-US" dirty="0"/>
              <a:t> </a:t>
            </a:r>
            <a:r>
              <a:rPr lang="en-US" dirty="0" err="1"/>
              <a:t>penser</a:t>
            </a:r>
            <a:r>
              <a:rPr lang="en-US" dirty="0"/>
              <a:t> (</a:t>
            </a:r>
            <a:r>
              <a:rPr lang="en-US" dirty="0" err="1"/>
              <a:t>ie</a:t>
            </a:r>
            <a:r>
              <a:rPr lang="en-US" dirty="0"/>
              <a:t>. </a:t>
            </a:r>
            <a:r>
              <a:rPr lang="en-US" dirty="0" err="1"/>
              <a:t>ils</a:t>
            </a:r>
            <a:r>
              <a:rPr lang="en-US" dirty="0"/>
              <a:t> </a:t>
            </a:r>
            <a:r>
              <a:rPr lang="en-US" dirty="0" err="1"/>
              <a:t>pouvaient</a:t>
            </a:r>
            <a:r>
              <a:rPr lang="en-US" dirty="0"/>
              <a:t> entendre les </a:t>
            </a:r>
            <a:r>
              <a:rPr lang="en-US" dirty="0" err="1"/>
              <a:t>oiseaux</a:t>
            </a:r>
            <a:r>
              <a:rPr lang="en-US" dirty="0"/>
              <a:t> </a:t>
            </a:r>
            <a:r>
              <a:rPr lang="en-US" dirty="0" err="1"/>
              <a:t>gazouiller</a:t>
            </a:r>
            <a:r>
              <a:rPr lang="en-US" dirty="0"/>
              <a:t>, etc.).</a:t>
            </a:r>
            <a:endParaRPr dirty="0"/>
          </a:p>
          <a:p>
            <a:pPr marL="0" lvl="0" indent="0" algn="l" rtl="0">
              <a:lnSpc>
                <a:spcPct val="100000"/>
              </a:lnSpc>
              <a:spcBef>
                <a:spcPts val="0"/>
              </a:spcBef>
              <a:spcAft>
                <a:spcPts val="0"/>
              </a:spcAft>
              <a:buSzPts val="1400"/>
              <a:buNone/>
            </a:pPr>
            <a:endParaRPr/>
          </a:p>
        </p:txBody>
      </p:sp>
      <p:sp>
        <p:nvSpPr>
          <p:cNvPr id="242" name="Google Shape;242;g71e12913ef_0_5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1e12913ef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71e12913ef_0_7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Diapositive 4: (~ 1min pour les diapositives 6-7)</a:t>
            </a:r>
            <a:endParaRPr/>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a:t>Nous savons maintenant que les 5 sens nous donnent des informations sur le monde.</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Où cette information doit-elle aller? À nos cerveaux!</a:t>
            </a:r>
            <a:endParaRPr/>
          </a:p>
          <a:p>
            <a:pPr marL="0" lvl="0" indent="0" algn="l" rtl="0">
              <a:lnSpc>
                <a:spcPct val="100000"/>
              </a:lnSpc>
              <a:spcBef>
                <a:spcPts val="0"/>
              </a:spcBef>
              <a:spcAft>
                <a:spcPts val="0"/>
              </a:spcAft>
              <a:buClr>
                <a:schemeClr val="dk1"/>
              </a:buClr>
              <a:buSzPts val="1200"/>
              <a:buFont typeface="Calibri"/>
              <a:buNone/>
            </a:pPr>
            <a:endParaRPr/>
          </a:p>
          <a:p>
            <a:pPr marL="0" indent="0">
              <a:buClr>
                <a:schemeClr val="dk1"/>
              </a:buClr>
              <a:buSzPts val="1200"/>
            </a:pPr>
            <a:r>
              <a:rPr lang="en-US" dirty="0"/>
              <a:t>Mais comment </a:t>
            </a:r>
            <a:r>
              <a:rPr lang="en-US" dirty="0" err="1"/>
              <a:t>l'information</a:t>
            </a:r>
            <a:r>
              <a:rPr lang="en-US" dirty="0"/>
              <a:t> reçue par </a:t>
            </a:r>
            <a:r>
              <a:rPr lang="en-US" dirty="0" err="1"/>
              <a:t>nos</a:t>
            </a:r>
            <a:r>
              <a:rPr lang="en-US" dirty="0"/>
              <a:t> </a:t>
            </a:r>
            <a:r>
              <a:rPr lang="en-US" dirty="0" err="1"/>
              <a:t>yeux</a:t>
            </a:r>
            <a:r>
              <a:rPr lang="en-US" dirty="0"/>
              <a:t>, </a:t>
            </a:r>
            <a:r>
              <a:rPr lang="en-US" dirty="0" err="1"/>
              <a:t>oreilles</a:t>
            </a:r>
            <a:r>
              <a:rPr lang="en-US" dirty="0"/>
              <a:t>, </a:t>
            </a:r>
            <a:r>
              <a:rPr lang="en-US" dirty="0" err="1"/>
              <a:t>nez</a:t>
            </a:r>
            <a:r>
              <a:rPr lang="en-US" dirty="0"/>
              <a:t>, langue, et </a:t>
            </a:r>
            <a:r>
              <a:rPr lang="en-US" dirty="0" err="1"/>
              <a:t>peau</a:t>
            </a:r>
            <a:r>
              <a:rPr lang="en-US" dirty="0"/>
              <a:t> se rend-</a:t>
            </a:r>
            <a:r>
              <a:rPr lang="en-US" dirty="0" err="1"/>
              <a:t>elle</a:t>
            </a:r>
            <a:r>
              <a:rPr lang="en-US" dirty="0"/>
              <a:t> à </a:t>
            </a:r>
            <a:r>
              <a:rPr lang="en-US" dirty="0" err="1"/>
              <a:t>notre</a:t>
            </a:r>
            <a:r>
              <a:rPr lang="en-US" dirty="0"/>
              <a:t> cerveau</a:t>
            </a:r>
            <a:r>
              <a:rPr lang="en-US"/>
              <a:t>? --&gt; Lancez des idées</a:t>
            </a:r>
            <a:endParaRPr lang="en-US" dirty="0"/>
          </a:p>
          <a:p>
            <a:pPr marL="0" indent="0">
              <a:buSzPts val="1200"/>
            </a:pPr>
            <a:endParaRPr lang="en-US" dirty="0"/>
          </a:p>
          <a:p>
            <a:pPr marL="0" lvl="0" indent="0" algn="l" rtl="0">
              <a:lnSpc>
                <a:spcPct val="100000"/>
              </a:lnSpc>
              <a:spcBef>
                <a:spcPts val="0"/>
              </a:spcBef>
              <a:spcAft>
                <a:spcPts val="0"/>
              </a:spcAft>
              <a:buSzPts val="1400"/>
              <a:buNone/>
            </a:pPr>
            <a:endParaRPr b="1"/>
          </a:p>
        </p:txBody>
      </p:sp>
      <p:sp>
        <p:nvSpPr>
          <p:cNvPr id="257" name="Google Shape;257;g71e12913ef_0_7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1e12913ef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71e12913ef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Diapositive 5: (~ 1min pour les diapositives 6-7)</a:t>
            </a:r>
            <a:endParaRPr/>
          </a:p>
          <a:p>
            <a:pPr marL="0" lvl="0" indent="0" algn="l" rtl="0">
              <a:lnSpc>
                <a:spcPct val="100000"/>
              </a:lnSpc>
              <a:spcBef>
                <a:spcPts val="0"/>
              </a:spcBef>
              <a:spcAft>
                <a:spcPts val="0"/>
              </a:spcAft>
              <a:buClr>
                <a:schemeClr val="dk1"/>
              </a:buClr>
              <a:buSzPts val="1200"/>
              <a:buFont typeface="Calibri"/>
              <a:buNone/>
            </a:pPr>
            <a:endParaRPr b="1"/>
          </a:p>
          <a:p>
            <a:pPr marL="0" lvl="0" indent="0" algn="l" rtl="0">
              <a:lnSpc>
                <a:spcPct val="100000"/>
              </a:lnSpc>
              <a:spcBef>
                <a:spcPts val="0"/>
              </a:spcBef>
              <a:spcAft>
                <a:spcPts val="0"/>
              </a:spcAft>
              <a:buClr>
                <a:schemeClr val="dk1"/>
              </a:buClr>
              <a:buSzPts val="1200"/>
              <a:buFont typeface="Calibri"/>
              <a:buNone/>
            </a:pPr>
            <a:r>
              <a:rPr lang="en-US"/>
              <a:t>Réponse: Les neurones!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Nos nerfs sont composés de neurones. Les nerfs voyagent de nos yeux, oreilles, etc., à notre cerveau! Voilà comment le cerveau reçoit les informations!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Nous allons étudier la façon dont les 5 sens travaillent.</a:t>
            </a:r>
            <a:endParaRPr/>
          </a:p>
          <a:p>
            <a:pPr marL="0" lvl="0" indent="0" algn="l" rtl="0">
              <a:lnSpc>
                <a:spcPct val="100000"/>
              </a:lnSpc>
              <a:spcBef>
                <a:spcPts val="0"/>
              </a:spcBef>
              <a:spcAft>
                <a:spcPts val="0"/>
              </a:spcAft>
              <a:buSzPts val="1400"/>
              <a:buNone/>
            </a:pPr>
            <a:endParaRPr b="1"/>
          </a:p>
        </p:txBody>
      </p:sp>
      <p:sp>
        <p:nvSpPr>
          <p:cNvPr id="272" name="Google Shape;272;g71e12913ef_0_9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1e12913ef_0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71e12913ef_0_1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6:</a:t>
            </a:r>
            <a:endParaRPr/>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a:t>Étudions maintenant les cinq sens un à la fois!</a:t>
            </a:r>
            <a:endParaRPr/>
          </a:p>
          <a:p>
            <a:pPr marL="0" lvl="0" indent="0" algn="l" rtl="0">
              <a:lnSpc>
                <a:spcPct val="100000"/>
              </a:lnSpc>
              <a:spcBef>
                <a:spcPts val="0"/>
              </a:spcBef>
              <a:spcAft>
                <a:spcPts val="0"/>
              </a:spcAft>
              <a:buSzPts val="1400"/>
              <a:buNone/>
            </a:pPr>
            <a:endParaRPr b="1"/>
          </a:p>
        </p:txBody>
      </p:sp>
      <p:sp>
        <p:nvSpPr>
          <p:cNvPr id="287" name="Google Shape;287;g71e12913ef_0_1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1e12913ef_0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71e12913ef_0_14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Diapositive 7: (~ 3min pour les diapositives 9-10)</a:t>
            </a:r>
            <a:endParaRPr/>
          </a:p>
          <a:p>
            <a:pPr marL="0" lvl="0" indent="0" algn="l" rtl="0">
              <a:lnSpc>
                <a:spcPct val="100000"/>
              </a:lnSpc>
              <a:spcBef>
                <a:spcPts val="0"/>
              </a:spcBef>
              <a:spcAft>
                <a:spcPts val="0"/>
              </a:spcAft>
              <a:buClr>
                <a:schemeClr val="dk1"/>
              </a:buClr>
              <a:buSzPts val="1400"/>
              <a:buFont typeface="Arial"/>
              <a:buNone/>
            </a:pPr>
            <a:endParaRPr b="1"/>
          </a:p>
          <a:p>
            <a:pPr marL="0" lvl="0" indent="0" algn="l" rtl="0">
              <a:lnSpc>
                <a:spcPct val="100000"/>
              </a:lnSpc>
              <a:spcBef>
                <a:spcPts val="0"/>
              </a:spcBef>
              <a:spcAft>
                <a:spcPts val="0"/>
              </a:spcAft>
              <a:buClr>
                <a:schemeClr val="dk1"/>
              </a:buClr>
              <a:buSzPts val="1400"/>
              <a:buFont typeface="Arial"/>
              <a:buNone/>
            </a:pPr>
            <a:r>
              <a:rPr lang="en-US"/>
              <a:t>Commençons par la vue!</a:t>
            </a:r>
            <a:endParaRPr/>
          </a:p>
          <a:p>
            <a:pPr marL="0" lvl="0" indent="0" algn="l" rtl="0">
              <a:lnSpc>
                <a:spcPct val="100000"/>
              </a:lnSpc>
              <a:spcBef>
                <a:spcPts val="0"/>
              </a:spcBef>
              <a:spcAft>
                <a:spcPts val="0"/>
              </a:spcAft>
              <a:buSzPts val="1400"/>
              <a:buNone/>
            </a:pPr>
            <a:endParaRPr b="1"/>
          </a:p>
        </p:txBody>
      </p:sp>
      <p:sp>
        <p:nvSpPr>
          <p:cNvPr id="304" name="Google Shape;304;g71e12913ef_0_14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1e12913ef_0_1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71e12913ef_0_16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Arial"/>
              <a:buNone/>
            </a:pPr>
            <a:r>
              <a:rPr lang="en-US" sz="1020" b="1"/>
              <a:t>Diapositive 8: (~ 3min pour les diapositives 9-10)</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Que pensez-vous est important pour être en mesure de voir? Les yeux. Le cerveau.</a:t>
            </a:r>
            <a:endParaRPr/>
          </a:p>
          <a:p>
            <a:pPr marL="0" lvl="0" indent="0" algn="l" rtl="0">
              <a:lnSpc>
                <a:spcPct val="90000"/>
              </a:lnSpc>
              <a:spcBef>
                <a:spcPts val="0"/>
              </a:spcBef>
              <a:spcAft>
                <a:spcPts val="0"/>
              </a:spcAft>
              <a:buClr>
                <a:schemeClr val="dk1"/>
              </a:buClr>
              <a:buSzPts val="1400"/>
              <a:buFont typeface="Arial"/>
              <a:buNone/>
            </a:pPr>
            <a:r>
              <a:rPr lang="en-US" sz="1020"/>
              <a:t>Mais comment l'information reçue par les yeux se rend-elle au cerveau? Entre les yeux et le cerveau, il y a des neurones qui forment le nerf optique qui transmet l'information.</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La partie du cerveau qui reçoit les informations à propos de ce que nous voyons est appelé le cortex visuel. Vous rappelez-vous le nom du lobe où le cortex visuel se trouve? Le lobe occipital! (Ceci est à l'arrière de votre tête, vers le bas de votre crâne).</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Pour introduire le concept d'un récepteur: Dans le corps, il y a différents types de «cellules»: cellules cardiaques, cellules pulmonaires, cellules du cerveau, etc. Elles ont des formes et rôles différents. Il existe d'autres types de cellules, qui agissent comme «récepteurs» pour détecter les choses venant de l'extérieur, comme lorsque les antennes captent les signaux radio. Lorsque les récepteurs détectent quelque chose (lumière dans l'oeil par exemple), ils transforment cette information en un message électrique qui est envoyé au cerveau. Ce message électrique se déplace le long des neurones jusqu'au cortex visuel dans le cerveau.</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Le côté gauche du cerveau contrôle le côté droit du corps, et le côté droit du cerveau contrôle le côté gauche du corps. La même chose est vraie pour la vision - les choses que nous voyons sur le côté droit de notre vision sont traitées dans le côté gauche du cerveau (et vice versa).</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Le dessin en bas à droite est une section horizontale passant par le milieu du cerveau montrant comment les signaux voyagent.</a:t>
            </a:r>
            <a:endParaRPr/>
          </a:p>
          <a:p>
            <a:pPr marL="0" lvl="0" indent="0" algn="l" rtl="0">
              <a:lnSpc>
                <a:spcPct val="90000"/>
              </a:lnSpc>
              <a:spcBef>
                <a:spcPts val="0"/>
              </a:spcBef>
              <a:spcAft>
                <a:spcPts val="0"/>
              </a:spcAft>
              <a:buClr>
                <a:schemeClr val="dk1"/>
              </a:buClr>
              <a:buSzPts val="1400"/>
              <a:buFont typeface="Arial"/>
              <a:buNone/>
            </a:pPr>
            <a:endParaRPr sz="1020"/>
          </a:p>
          <a:p>
            <a:pPr marL="0" lvl="0" indent="0" algn="l" rtl="0">
              <a:lnSpc>
                <a:spcPct val="90000"/>
              </a:lnSpc>
              <a:spcBef>
                <a:spcPts val="0"/>
              </a:spcBef>
              <a:spcAft>
                <a:spcPts val="0"/>
              </a:spcAft>
              <a:buClr>
                <a:schemeClr val="dk1"/>
              </a:buClr>
              <a:buSzPts val="1400"/>
              <a:buFont typeface="Arial"/>
              <a:buNone/>
            </a:pPr>
            <a:r>
              <a:rPr lang="en-US" sz="1020"/>
              <a:t>Résumé de la voie</a:t>
            </a:r>
            <a:endParaRPr/>
          </a:p>
          <a:p>
            <a:pPr marL="0" lvl="0" indent="0" algn="l" rtl="0">
              <a:lnSpc>
                <a:spcPct val="90000"/>
              </a:lnSpc>
              <a:spcBef>
                <a:spcPts val="0"/>
              </a:spcBef>
              <a:spcAft>
                <a:spcPts val="0"/>
              </a:spcAft>
              <a:buClr>
                <a:schemeClr val="dk1"/>
              </a:buClr>
              <a:buSzPts val="1400"/>
              <a:buFont typeface="Arial"/>
              <a:buNone/>
            </a:pPr>
            <a:r>
              <a:rPr lang="en-US" sz="1020"/>
              <a:t>Organe sensoriel: Oeil</a:t>
            </a:r>
            <a:endParaRPr sz="1020"/>
          </a:p>
          <a:p>
            <a:pPr marL="0" lvl="0" indent="0" algn="l" rtl="0">
              <a:lnSpc>
                <a:spcPct val="90000"/>
              </a:lnSpc>
              <a:spcBef>
                <a:spcPts val="0"/>
              </a:spcBef>
              <a:spcAft>
                <a:spcPts val="0"/>
              </a:spcAft>
              <a:buClr>
                <a:schemeClr val="dk1"/>
              </a:buClr>
              <a:buSzPts val="1400"/>
              <a:buFont typeface="Arial"/>
              <a:buNone/>
            </a:pPr>
            <a:r>
              <a:rPr lang="en-US" sz="1020"/>
              <a:t>Nerf</a:t>
            </a:r>
            <a:endParaRPr/>
          </a:p>
          <a:p>
            <a:pPr marL="0" lvl="0" indent="0" algn="l" rtl="0">
              <a:lnSpc>
                <a:spcPct val="90000"/>
              </a:lnSpc>
              <a:spcBef>
                <a:spcPts val="0"/>
              </a:spcBef>
              <a:spcAft>
                <a:spcPts val="0"/>
              </a:spcAft>
              <a:buClr>
                <a:schemeClr val="dk1"/>
              </a:buClr>
              <a:buSzPts val="1400"/>
              <a:buFont typeface="Arial"/>
              <a:buNone/>
            </a:pPr>
            <a:r>
              <a:rPr lang="en-US" sz="1020"/>
              <a:t>Cerveau: Cortex visuel/lobe occipital</a:t>
            </a:r>
            <a:endParaRPr sz="1020"/>
          </a:p>
          <a:p>
            <a:pPr marL="0" lvl="0" indent="0" algn="l" rtl="0">
              <a:lnSpc>
                <a:spcPct val="80000"/>
              </a:lnSpc>
              <a:spcBef>
                <a:spcPts val="0"/>
              </a:spcBef>
              <a:spcAft>
                <a:spcPts val="0"/>
              </a:spcAft>
              <a:buSzPts val="1400"/>
              <a:buNone/>
            </a:pPr>
            <a:endParaRPr sz="1110" b="1"/>
          </a:p>
        </p:txBody>
      </p:sp>
      <p:sp>
        <p:nvSpPr>
          <p:cNvPr id="321" name="Google Shape;321;g71e12913ef_0_16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g829334052a_0_248"/>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829334052a_0_248"/>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829334052a_0_248"/>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g829334052a_0_298"/>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829334052a_0_298"/>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g829334052a_0_298"/>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3" name="Google Shape;73;g829334052a_0_298"/>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829334052a_0_298"/>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829334052a_0_298"/>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g829334052a_0_30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829334052a_0_305"/>
          <p:cNvSpPr txBox="1">
            <a:spLocks noGrp="1"/>
          </p:cNvSpPr>
          <p:nvPr>
            <p:ph type="body" idx="1"/>
          </p:nvPr>
        </p:nvSpPr>
        <p:spPr>
          <a:xfrm rot="5400000">
            <a:off x="3832950" y="-1623150"/>
            <a:ext cx="4526100" cy="10972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9" name="Google Shape;79;g829334052a_0_305"/>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829334052a_0_305"/>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829334052a_0_305"/>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g829334052a_0_311"/>
          <p:cNvSpPr txBox="1">
            <a:spLocks noGrp="1"/>
          </p:cNvSpPr>
          <p:nvPr>
            <p:ph type="title"/>
          </p:nvPr>
        </p:nvSpPr>
        <p:spPr>
          <a:xfrm rot="5400000">
            <a:off x="7285050" y="1828788"/>
            <a:ext cx="5851500" cy="2743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829334052a_0_311"/>
          <p:cNvSpPr txBox="1">
            <a:spLocks noGrp="1"/>
          </p:cNvSpPr>
          <p:nvPr>
            <p:ph type="body" idx="1"/>
          </p:nvPr>
        </p:nvSpPr>
        <p:spPr>
          <a:xfrm rot="5400000">
            <a:off x="1697050" y="-812812"/>
            <a:ext cx="5851500" cy="8026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g829334052a_0_311"/>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829334052a_0_311"/>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829334052a_0_311"/>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sp>
        <p:nvSpPr>
          <p:cNvPr id="100" name="Google Shape;100;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2" name="Google Shape;102;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
        <p:cNvGrpSpPr/>
        <p:nvPr/>
      </p:nvGrpSpPr>
      <p:grpSpPr>
        <a:xfrm>
          <a:off x="0" y="0"/>
          <a:ext cx="0" cy="0"/>
          <a:chOff x="0" y="0"/>
          <a:chExt cx="0" cy="0"/>
        </a:xfrm>
      </p:grpSpPr>
      <p:sp>
        <p:nvSpPr>
          <p:cNvPr id="110" name="Google Shape;110;p4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12" name="Google Shape;112;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p4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8" name="Google Shape;118;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4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4" name="Google Shape;124;p4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5" name="Google Shape;125;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
        <p:cNvGrpSpPr/>
        <p:nvPr/>
      </p:nvGrpSpPr>
      <p:grpSpPr>
        <a:xfrm>
          <a:off x="0" y="0"/>
          <a:ext cx="0" cy="0"/>
          <a:chOff x="0" y="0"/>
          <a:chExt cx="0" cy="0"/>
        </a:xfrm>
      </p:grpSpPr>
      <p:sp>
        <p:nvSpPr>
          <p:cNvPr id="129" name="Google Shape;129;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4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1" name="Google Shape;131;p4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2" name="Google Shape;132;p4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33" name="Google Shape;133;p4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4" name="Google Shape;134;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g829334052a_0_2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829334052a_0_252"/>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g829334052a_0_252"/>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829334052a_0_252"/>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829334052a_0_252"/>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46"/>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6"/>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0" name="Google Shape;140;p46"/>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1" name="Google Shape;141;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4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7"/>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4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8" name="Google Shape;148;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48"/>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49"/>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9"/>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4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7"/>
        <p:cNvGrpSpPr/>
        <p:nvPr/>
      </p:nvGrpSpPr>
      <p:grpSpPr>
        <a:xfrm>
          <a:off x="0" y="0"/>
          <a:ext cx="0" cy="0"/>
          <a:chOff x="0" y="0"/>
          <a:chExt cx="0" cy="0"/>
        </a:xfrm>
      </p:grpSpPr>
      <p:sp>
        <p:nvSpPr>
          <p:cNvPr id="168" name="Google Shape;168;g829334052a_0_116"/>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9" name="Google Shape;169;g829334052a_0_1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0" name="Google Shape;170;g829334052a_0_116"/>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g829334052a_0_109"/>
          <p:cNvSpPr txBox="1">
            <a:spLocks noGrp="1"/>
          </p:cNvSpPr>
          <p:nvPr>
            <p:ph type="ctrTitle"/>
          </p:nvPr>
        </p:nvSpPr>
        <p:spPr>
          <a:xfrm>
            <a:off x="415611" y="992767"/>
            <a:ext cx="113608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73" name="Google Shape;173;g829334052a_0_109"/>
          <p:cNvSpPr txBox="1">
            <a:spLocks noGrp="1"/>
          </p:cNvSpPr>
          <p:nvPr>
            <p:ph type="subTitle" idx="1"/>
          </p:nvPr>
        </p:nvSpPr>
        <p:spPr>
          <a:xfrm>
            <a:off x="415600" y="3778833"/>
            <a:ext cx="113608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4" name="Google Shape;174;g829334052a_0_109"/>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g829334052a_0_113"/>
          <p:cNvSpPr txBox="1">
            <a:spLocks noGrp="1"/>
          </p:cNvSpPr>
          <p:nvPr>
            <p:ph type="title"/>
          </p:nvPr>
        </p:nvSpPr>
        <p:spPr>
          <a:xfrm>
            <a:off x="415600" y="2867800"/>
            <a:ext cx="113608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7" name="Google Shape;177;g829334052a_0_113"/>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8"/>
        <p:cNvGrpSpPr/>
        <p:nvPr/>
      </p:nvGrpSpPr>
      <p:grpSpPr>
        <a:xfrm>
          <a:off x="0" y="0"/>
          <a:ext cx="0" cy="0"/>
          <a:chOff x="0" y="0"/>
          <a:chExt cx="0" cy="0"/>
        </a:xfrm>
      </p:grpSpPr>
      <p:sp>
        <p:nvSpPr>
          <p:cNvPr id="179" name="Google Shape;179;g829334052a_0_120"/>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0" name="Google Shape;180;g829334052a_0_12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1" name="Google Shape;181;g829334052a_0_12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2" name="Google Shape;182;g829334052a_0_120"/>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sp>
        <p:nvSpPr>
          <p:cNvPr id="184" name="Google Shape;184;g829334052a_0_125"/>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 name="Google Shape;185;g829334052a_0_125"/>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6"/>
        <p:cNvGrpSpPr/>
        <p:nvPr/>
      </p:nvGrpSpPr>
      <p:grpSpPr>
        <a:xfrm>
          <a:off x="0" y="0"/>
          <a:ext cx="0" cy="0"/>
          <a:chOff x="0" y="0"/>
          <a:chExt cx="0" cy="0"/>
        </a:xfrm>
      </p:grpSpPr>
      <p:sp>
        <p:nvSpPr>
          <p:cNvPr id="187" name="Google Shape;187;g829334052a_0_128"/>
          <p:cNvSpPr txBox="1">
            <a:spLocks noGrp="1"/>
          </p:cNvSpPr>
          <p:nvPr>
            <p:ph type="title"/>
          </p:nvPr>
        </p:nvSpPr>
        <p:spPr>
          <a:xfrm>
            <a:off x="415600" y="740800"/>
            <a:ext cx="3744000" cy="100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8" name="Google Shape;188;g829334052a_0_128"/>
          <p:cNvSpPr txBox="1">
            <a:spLocks noGrp="1"/>
          </p:cNvSpPr>
          <p:nvPr>
            <p:ph type="body" idx="1"/>
          </p:nvPr>
        </p:nvSpPr>
        <p:spPr>
          <a:xfrm>
            <a:off x="415600" y="1852800"/>
            <a:ext cx="3744000" cy="4239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89" name="Google Shape;189;g829334052a_0_12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829334052a_0_25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829334052a_0_258"/>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g829334052a_0_258"/>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829334052a_0_258"/>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0"/>
        <p:cNvGrpSpPr/>
        <p:nvPr/>
      </p:nvGrpSpPr>
      <p:grpSpPr>
        <a:xfrm>
          <a:off x="0" y="0"/>
          <a:ext cx="0" cy="0"/>
          <a:chOff x="0" y="0"/>
          <a:chExt cx="0" cy="0"/>
        </a:xfrm>
      </p:grpSpPr>
      <p:sp>
        <p:nvSpPr>
          <p:cNvPr id="191" name="Google Shape;191;g829334052a_0_132"/>
          <p:cNvSpPr txBox="1">
            <a:spLocks noGrp="1"/>
          </p:cNvSpPr>
          <p:nvPr>
            <p:ph type="title"/>
          </p:nvPr>
        </p:nvSpPr>
        <p:spPr>
          <a:xfrm>
            <a:off x="653667" y="600200"/>
            <a:ext cx="8490400" cy="545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2" name="Google Shape;192;g829334052a_0_13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3"/>
        <p:cNvGrpSpPr/>
        <p:nvPr/>
      </p:nvGrpSpPr>
      <p:grpSpPr>
        <a:xfrm>
          <a:off x="0" y="0"/>
          <a:ext cx="0" cy="0"/>
          <a:chOff x="0" y="0"/>
          <a:chExt cx="0" cy="0"/>
        </a:xfrm>
      </p:grpSpPr>
      <p:sp>
        <p:nvSpPr>
          <p:cNvPr id="194" name="Google Shape;194;g829334052a_0_135"/>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829334052a_0_135"/>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6" name="Google Shape;196;g829334052a_0_135"/>
          <p:cNvSpPr txBox="1">
            <a:spLocks noGrp="1"/>
          </p:cNvSpPr>
          <p:nvPr>
            <p:ph type="subTitle" idx="1"/>
          </p:nvPr>
        </p:nvSpPr>
        <p:spPr>
          <a:xfrm>
            <a:off x="354000" y="3737433"/>
            <a:ext cx="5393600" cy="1646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7" name="Google Shape;197;g829334052a_0_135"/>
          <p:cNvSpPr txBox="1">
            <a:spLocks noGrp="1"/>
          </p:cNvSpPr>
          <p:nvPr>
            <p:ph type="body" idx="2"/>
          </p:nvPr>
        </p:nvSpPr>
        <p:spPr>
          <a:xfrm>
            <a:off x="6586000" y="965433"/>
            <a:ext cx="5116000" cy="4926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8" name="Google Shape;198;g829334052a_0_135"/>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9"/>
        <p:cNvGrpSpPr/>
        <p:nvPr/>
      </p:nvGrpSpPr>
      <p:grpSpPr>
        <a:xfrm>
          <a:off x="0" y="0"/>
          <a:ext cx="0" cy="0"/>
          <a:chOff x="0" y="0"/>
          <a:chExt cx="0" cy="0"/>
        </a:xfrm>
      </p:grpSpPr>
      <p:sp>
        <p:nvSpPr>
          <p:cNvPr id="200" name="Google Shape;200;g829334052a_0_141"/>
          <p:cNvSpPr txBox="1">
            <a:spLocks noGrp="1"/>
          </p:cNvSpPr>
          <p:nvPr>
            <p:ph type="body" idx="1"/>
          </p:nvPr>
        </p:nvSpPr>
        <p:spPr>
          <a:xfrm>
            <a:off x="415600" y="5640767"/>
            <a:ext cx="7998400" cy="8067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201" name="Google Shape;201;g829334052a_0_14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2"/>
        <p:cNvGrpSpPr/>
        <p:nvPr/>
      </p:nvGrpSpPr>
      <p:grpSpPr>
        <a:xfrm>
          <a:off x="0" y="0"/>
          <a:ext cx="0" cy="0"/>
          <a:chOff x="0" y="0"/>
          <a:chExt cx="0" cy="0"/>
        </a:xfrm>
      </p:grpSpPr>
      <p:sp>
        <p:nvSpPr>
          <p:cNvPr id="203" name="Google Shape;203;g829334052a_0_144"/>
          <p:cNvSpPr txBox="1">
            <a:spLocks noGrp="1"/>
          </p:cNvSpPr>
          <p:nvPr>
            <p:ph type="title" hasCustomPrompt="1"/>
          </p:nvPr>
        </p:nvSpPr>
        <p:spPr>
          <a:xfrm>
            <a:off x="415600" y="1474833"/>
            <a:ext cx="11360800" cy="2618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4" name="Google Shape;204;g829334052a_0_144"/>
          <p:cNvSpPr txBox="1">
            <a:spLocks noGrp="1"/>
          </p:cNvSpPr>
          <p:nvPr>
            <p:ph type="body" idx="1"/>
          </p:nvPr>
        </p:nvSpPr>
        <p:spPr>
          <a:xfrm>
            <a:off x="415600" y="4202967"/>
            <a:ext cx="11360800" cy="17343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205" name="Google Shape;205;g829334052a_0_14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
        <p:nvSpPr>
          <p:cNvPr id="207" name="Google Shape;207;g829334052a_0_148"/>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g74d4db382f_0_85"/>
          <p:cNvSpPr txBox="1">
            <a:spLocks noGrp="1"/>
          </p:cNvSpPr>
          <p:nvPr>
            <p:ph type="title"/>
          </p:nvPr>
        </p:nvSpPr>
        <p:spPr>
          <a:xfrm>
            <a:off x="415600" y="593367"/>
            <a:ext cx="113608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74d4db382f_0_85"/>
          <p:cNvSpPr txBox="1">
            <a:spLocks noGrp="1"/>
          </p:cNvSpPr>
          <p:nvPr>
            <p:ph type="body" idx="1"/>
          </p:nvPr>
        </p:nvSpPr>
        <p:spPr>
          <a:xfrm>
            <a:off x="415600" y="1536633"/>
            <a:ext cx="113608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3" name="Google Shape;33;g74d4db382f_0_85"/>
          <p:cNvSpPr txBox="1">
            <a:spLocks noGrp="1"/>
          </p:cNvSpPr>
          <p:nvPr>
            <p:ph type="sldNum" idx="12"/>
          </p:nvPr>
        </p:nvSpPr>
        <p:spPr>
          <a:xfrm>
            <a:off x="11296611" y="6217622"/>
            <a:ext cx="7316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g829334052a_0_263"/>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829334052a_0_26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7" name="Google Shape;37;g829334052a_0_263"/>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829334052a_0_263"/>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829334052a_0_263"/>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g829334052a_0_269"/>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829334052a_0_269"/>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3" name="Google Shape;43;g829334052a_0_269"/>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829334052a_0_269"/>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829334052a_0_269"/>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g829334052a_0_27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829334052a_0_275"/>
          <p:cNvSpPr txBox="1">
            <a:spLocks noGrp="1"/>
          </p:cNvSpPr>
          <p:nvPr>
            <p:ph type="body" idx="1"/>
          </p:nvPr>
        </p:nvSpPr>
        <p:spPr>
          <a:xfrm>
            <a:off x="609600" y="1600200"/>
            <a:ext cx="53848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9" name="Google Shape;49;g829334052a_0_275"/>
          <p:cNvSpPr txBox="1">
            <a:spLocks noGrp="1"/>
          </p:cNvSpPr>
          <p:nvPr>
            <p:ph type="body" idx="2"/>
          </p:nvPr>
        </p:nvSpPr>
        <p:spPr>
          <a:xfrm>
            <a:off x="6197600" y="1600200"/>
            <a:ext cx="5384800" cy="4526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0" name="Google Shape;50;g829334052a_0_275"/>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829334052a_0_275"/>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829334052a_0_275"/>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g829334052a_0_28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g829334052a_0_282"/>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6" name="Google Shape;56;g829334052a_0_282"/>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7" name="Google Shape;57;g829334052a_0_282"/>
          <p:cNvSpPr txBox="1">
            <a:spLocks noGrp="1"/>
          </p:cNvSpPr>
          <p:nvPr>
            <p:ph type="body" idx="3"/>
          </p:nvPr>
        </p:nvSpPr>
        <p:spPr>
          <a:xfrm>
            <a:off x="6193367" y="1535113"/>
            <a:ext cx="5389200" cy="6399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8" name="Google Shape;58;g829334052a_0_282"/>
          <p:cNvSpPr txBox="1">
            <a:spLocks noGrp="1"/>
          </p:cNvSpPr>
          <p:nvPr>
            <p:ph type="body" idx="4"/>
          </p:nvPr>
        </p:nvSpPr>
        <p:spPr>
          <a:xfrm>
            <a:off x="6193367" y="2174875"/>
            <a:ext cx="5389200" cy="39513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9" name="Google Shape;59;g829334052a_0_282"/>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829334052a_0_282"/>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g829334052a_0_282"/>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g829334052a_0_291"/>
          <p:cNvSpPr txBox="1">
            <a:spLocks noGrp="1"/>
          </p:cNvSpPr>
          <p:nvPr>
            <p:ph type="title"/>
          </p:nvPr>
        </p:nvSpPr>
        <p:spPr>
          <a:xfrm>
            <a:off x="609600" y="273050"/>
            <a:ext cx="40112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829334052a_0_291"/>
          <p:cNvSpPr txBox="1">
            <a:spLocks noGrp="1"/>
          </p:cNvSpPr>
          <p:nvPr>
            <p:ph type="body" idx="1"/>
          </p:nvPr>
        </p:nvSpPr>
        <p:spPr>
          <a:xfrm>
            <a:off x="4766733" y="273050"/>
            <a:ext cx="6815600" cy="58530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5" name="Google Shape;65;g829334052a_0_291"/>
          <p:cNvSpPr txBox="1">
            <a:spLocks noGrp="1"/>
          </p:cNvSpPr>
          <p:nvPr>
            <p:ph type="body" idx="2"/>
          </p:nvPr>
        </p:nvSpPr>
        <p:spPr>
          <a:xfrm>
            <a:off x="609600" y="1435100"/>
            <a:ext cx="4011200" cy="4691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6" name="Google Shape;66;g829334052a_0_291"/>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829334052a_0_291"/>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g829334052a_0_291"/>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829334052a_0_2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829334052a_0_242"/>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g829334052a_0_242"/>
          <p:cNvSpPr txBox="1">
            <a:spLocks noGrp="1"/>
          </p:cNvSpPr>
          <p:nvPr>
            <p:ph type="dt" idx="10"/>
          </p:nvPr>
        </p:nvSpPr>
        <p:spPr>
          <a:xfrm>
            <a:off x="609600" y="6356350"/>
            <a:ext cx="284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829334052a_0_242"/>
          <p:cNvSpPr txBox="1">
            <a:spLocks noGrp="1"/>
          </p:cNvSpPr>
          <p:nvPr>
            <p:ph type="ftr" idx="11"/>
          </p:nvPr>
        </p:nvSpPr>
        <p:spPr>
          <a:xfrm>
            <a:off x="4165600" y="6356350"/>
            <a:ext cx="3860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829334052a_0_242"/>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3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Google Shape;91;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3"/>
        <p:cNvGrpSpPr/>
        <p:nvPr/>
      </p:nvGrpSpPr>
      <p:grpSpPr>
        <a:xfrm>
          <a:off x="0" y="0"/>
          <a:ext cx="0" cy="0"/>
          <a:chOff x="0" y="0"/>
          <a:chExt cx="0" cy="0"/>
        </a:xfrm>
      </p:grpSpPr>
      <p:sp>
        <p:nvSpPr>
          <p:cNvPr id="164" name="Google Shape;164;g829334052a_0_105"/>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5" name="Google Shape;165;g829334052a_0_10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6" name="Google Shape;166;g829334052a_0_105"/>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png"/><Relationship Id="rId7" Type="http://schemas.openxmlformats.org/officeDocument/2006/relationships/image" Target="../media/image11.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71e12913ef_0_82"/>
          <p:cNvSpPr txBox="1"/>
          <p:nvPr/>
        </p:nvSpPr>
        <p:spPr>
          <a:xfrm>
            <a:off x="2639616" y="836712"/>
            <a:ext cx="7906500" cy="907800"/>
          </a:xfrm>
          <a:prstGeom prst="rect">
            <a:avLst/>
          </a:prstGeom>
          <a:noFill/>
          <a:ln>
            <a:noFill/>
          </a:ln>
        </p:spPr>
        <p:txBody>
          <a:bodyPr spcFirstLastPara="1" wrap="square" lIns="82275" tIns="41125" rIns="82275" bIns="41125" anchor="t" anchorCtr="0">
            <a:noAutofit/>
          </a:bodyPr>
          <a:lstStyle/>
          <a:p>
            <a:pPr marL="308610" indent="-308610" algn="ctr">
              <a:buClr>
                <a:schemeClr val="dk1"/>
              </a:buClr>
              <a:buSzPts val="4000"/>
            </a:pPr>
            <a:r>
              <a:rPr lang="en-US" sz="4000" b="1">
                <a:solidFill>
                  <a:srgbClr val="538CD5"/>
                </a:solidFill>
                <a:latin typeface="Calibri"/>
                <a:ea typeface="Calibri"/>
                <a:cs typeface="Calibri"/>
                <a:sym typeface="Calibri"/>
              </a:rPr>
              <a:t>Les sens:</a:t>
            </a:r>
            <a:endParaRPr>
              <a:solidFill>
                <a:schemeClr val="dk1"/>
              </a:solidFill>
            </a:endParaRPr>
          </a:p>
          <a:p>
            <a:pPr marL="308610" indent="-308610" algn="ctr">
              <a:spcBef>
                <a:spcPts val="800"/>
              </a:spcBef>
              <a:buClr>
                <a:schemeClr val="dk1"/>
              </a:buClr>
              <a:buSzPts val="4000"/>
            </a:pPr>
            <a:r>
              <a:rPr lang="en-US" sz="4000" b="1">
                <a:solidFill>
                  <a:srgbClr val="538CD5"/>
                </a:solidFill>
                <a:latin typeface="Calibri"/>
                <a:ea typeface="Calibri"/>
                <a:cs typeface="Calibri"/>
                <a:sym typeface="Calibri"/>
              </a:rPr>
              <a:t>Comment mon cerveau reçoit l’information du monde autour?</a:t>
            </a:r>
            <a:endParaRPr sz="4000" b="1">
              <a:solidFill>
                <a:srgbClr val="538CD5"/>
              </a:solidFill>
              <a:latin typeface="Calibri"/>
              <a:ea typeface="Calibri"/>
              <a:cs typeface="Calibri"/>
              <a:sym typeface="Calibri"/>
            </a:endParaRPr>
          </a:p>
          <a:p>
            <a:pPr marL="308610" indent="-308610" algn="ctr">
              <a:spcBef>
                <a:spcPts val="800"/>
              </a:spcBef>
              <a:buSzPts val="4000"/>
            </a:pPr>
            <a:r>
              <a:rPr lang="en-US" sz="4000" b="1">
                <a:solidFill>
                  <a:srgbClr val="538CD5"/>
                </a:solidFill>
                <a:latin typeface="Calibri"/>
                <a:ea typeface="Calibri"/>
                <a:cs typeface="Calibri"/>
                <a:sym typeface="Calibri"/>
              </a:rPr>
              <a:t> </a:t>
            </a:r>
            <a:endParaRPr/>
          </a:p>
        </p:txBody>
      </p:sp>
      <p:pic>
        <p:nvPicPr>
          <p:cNvPr id="215" name="Google Shape;215;g71e12913ef_0_82"/>
          <p:cNvPicPr preferRelativeResize="0"/>
          <p:nvPr/>
        </p:nvPicPr>
        <p:blipFill rotWithShape="1">
          <a:blip r:embed="rId3">
            <a:alphaModFix/>
          </a:blip>
          <a:srcRect/>
          <a:stretch/>
        </p:blipFill>
        <p:spPr>
          <a:xfrm>
            <a:off x="4535824" y="2986550"/>
            <a:ext cx="4114074" cy="3871450"/>
          </a:xfrm>
          <a:prstGeom prst="rect">
            <a:avLst/>
          </a:prstGeom>
          <a:noFill/>
          <a:ln>
            <a:noFill/>
          </a:ln>
        </p:spPr>
      </p:pic>
      <p:pic>
        <p:nvPicPr>
          <p:cNvPr id="5" name="Picture 4" descr="A picture containing graphical user interface&#10;&#10;Description automatically generated">
            <a:extLst>
              <a:ext uri="{FF2B5EF4-FFF2-40B4-BE49-F238E27FC236}">
                <a16:creationId xmlns:a16="http://schemas.microsoft.com/office/drawing/2014/main" id="{7DC30C7A-BC09-4940-BBEC-6731088AD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74d4db382f_0_0"/>
          <p:cNvSpPr txBox="1">
            <a:spLocks noGrp="1"/>
          </p:cNvSpPr>
          <p:nvPr>
            <p:ph type="title"/>
          </p:nvPr>
        </p:nvSpPr>
        <p:spPr>
          <a:xfrm>
            <a:off x="5102275" y="2135867"/>
            <a:ext cx="5253900" cy="3026100"/>
          </a:xfrm>
          <a:prstGeom prst="rect">
            <a:avLst/>
          </a:prstGeom>
          <a:noFill/>
          <a:ln>
            <a:noFill/>
          </a:ln>
        </p:spPr>
        <p:txBody>
          <a:bodyPr spcFirstLastPara="1" wrap="square" lIns="91425" tIns="45700" rIns="91425" bIns="45700" anchor="ctr" anchorCtr="0">
            <a:noAutofit/>
          </a:bodyPr>
          <a:lstStyle/>
          <a:p>
            <a:pPr>
              <a:lnSpc>
                <a:spcPct val="115000"/>
              </a:lnSpc>
              <a:buSzPts val="1100"/>
            </a:pPr>
            <a:r>
              <a:rPr lang="en-US" b="1">
                <a:solidFill>
                  <a:srgbClr val="3EB2E3"/>
                </a:solidFill>
              </a:rPr>
              <a:t>Pratiquons ce que nous avons appris!</a:t>
            </a:r>
            <a:endParaRPr b="1">
              <a:solidFill>
                <a:srgbClr val="3EB2E3"/>
              </a:solidFill>
            </a:endParaRPr>
          </a:p>
          <a:p>
            <a:endParaRPr sz="1800"/>
          </a:p>
        </p:txBody>
      </p:sp>
      <p:pic>
        <p:nvPicPr>
          <p:cNvPr id="355" name="Google Shape;355;g74d4db382f_0_0"/>
          <p:cNvPicPr preferRelativeResize="0"/>
          <p:nvPr/>
        </p:nvPicPr>
        <p:blipFill rotWithShape="1">
          <a:blip r:embed="rId3">
            <a:alphaModFix/>
          </a:blip>
          <a:srcRect/>
          <a:stretch/>
        </p:blipFill>
        <p:spPr>
          <a:xfrm>
            <a:off x="1717451" y="1301400"/>
            <a:ext cx="3384825" cy="3191400"/>
          </a:xfrm>
          <a:prstGeom prst="rect">
            <a:avLst/>
          </a:prstGeom>
          <a:noFill/>
          <a:ln>
            <a:noFill/>
          </a:ln>
        </p:spPr>
      </p:pic>
      <p:pic>
        <p:nvPicPr>
          <p:cNvPr id="5" name="Picture 4" descr="A picture containing graphical user interface&#10;&#10;Description automatically generated">
            <a:extLst>
              <a:ext uri="{FF2B5EF4-FFF2-40B4-BE49-F238E27FC236}">
                <a16:creationId xmlns:a16="http://schemas.microsoft.com/office/drawing/2014/main" id="{8F8E2958-275F-4662-8EE5-73B6BACE4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buSzPts val="4400"/>
            </a:pPr>
            <a:r>
              <a:rPr lang="en-US"/>
              <a:t>Focus on the black dot…</a:t>
            </a:r>
            <a:endParaRPr/>
          </a:p>
        </p:txBody>
      </p:sp>
      <p:pic>
        <p:nvPicPr>
          <p:cNvPr id="363" name="Google Shape;363;p10"/>
          <p:cNvPicPr preferRelativeResize="0"/>
          <p:nvPr/>
        </p:nvPicPr>
        <p:blipFill rotWithShape="1">
          <a:blip r:embed="rId3">
            <a:alphaModFix/>
          </a:blip>
          <a:srcRect/>
          <a:stretch/>
        </p:blipFill>
        <p:spPr>
          <a:xfrm>
            <a:off x="1978570" y="366862"/>
            <a:ext cx="8293894" cy="6086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1"/>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buSzPts val="4400"/>
            </a:pPr>
            <a:endParaRPr/>
          </a:p>
        </p:txBody>
      </p:sp>
      <p:pic>
        <p:nvPicPr>
          <p:cNvPr id="370" name="Google Shape;370;p11"/>
          <p:cNvPicPr preferRelativeResize="0"/>
          <p:nvPr/>
        </p:nvPicPr>
        <p:blipFill rotWithShape="1">
          <a:blip r:embed="rId3">
            <a:alphaModFix/>
          </a:blip>
          <a:srcRect/>
          <a:stretch/>
        </p:blipFill>
        <p:spPr>
          <a:xfrm>
            <a:off x="1964284" y="467444"/>
            <a:ext cx="8308181" cy="605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2"/>
          <p:cNvSpPr/>
          <p:nvPr/>
        </p:nvSpPr>
        <p:spPr>
          <a:xfrm>
            <a:off x="6388165" y="4293096"/>
            <a:ext cx="1512000" cy="1512000"/>
          </a:xfrm>
          <a:prstGeom prst="ellipse">
            <a:avLst/>
          </a:prstGeom>
          <a:solidFill>
            <a:srgbClr val="33CC3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77" name="Google Shape;377;p12"/>
          <p:cNvSpPr/>
          <p:nvPr/>
        </p:nvSpPr>
        <p:spPr>
          <a:xfrm>
            <a:off x="3899840" y="4293267"/>
            <a:ext cx="1512000" cy="1512000"/>
          </a:xfrm>
          <a:prstGeom prst="ellipse">
            <a:avLst/>
          </a:prstGeom>
          <a:solidFill>
            <a:srgbClr val="7030A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7030A0"/>
              </a:solidFill>
              <a:latin typeface="Calibri"/>
              <a:ea typeface="Calibri"/>
              <a:cs typeface="Calibri"/>
              <a:sym typeface="Calibri"/>
            </a:endParaRPr>
          </a:p>
        </p:txBody>
      </p:sp>
      <p:sp>
        <p:nvSpPr>
          <p:cNvPr id="378" name="Google Shape;378;p12"/>
          <p:cNvSpPr/>
          <p:nvPr/>
        </p:nvSpPr>
        <p:spPr>
          <a:xfrm>
            <a:off x="5103724" y="764704"/>
            <a:ext cx="1512000" cy="1512000"/>
          </a:xfrm>
          <a:prstGeom prst="ellipse">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79" name="Google Shape;379;p12"/>
          <p:cNvSpPr/>
          <p:nvPr/>
        </p:nvSpPr>
        <p:spPr>
          <a:xfrm>
            <a:off x="3143672" y="2280102"/>
            <a:ext cx="1512000" cy="1508938"/>
          </a:xfrm>
          <a:prstGeom prst="ellipse">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80" name="Google Shape;380;p12"/>
          <p:cNvSpPr txBox="1"/>
          <p:nvPr/>
        </p:nvSpPr>
        <p:spPr>
          <a:xfrm>
            <a:off x="5231904" y="303040"/>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VUE</a:t>
            </a:r>
            <a:endParaRPr/>
          </a:p>
        </p:txBody>
      </p:sp>
      <p:sp>
        <p:nvSpPr>
          <p:cNvPr id="381" name="Google Shape;381;p12"/>
          <p:cNvSpPr txBox="1"/>
          <p:nvPr/>
        </p:nvSpPr>
        <p:spPr>
          <a:xfrm>
            <a:off x="2711624" y="5805265"/>
            <a:ext cx="1512168" cy="461665"/>
          </a:xfrm>
          <a:prstGeom prst="rect">
            <a:avLst/>
          </a:prstGeom>
          <a:noFill/>
          <a:ln>
            <a:noFill/>
          </a:ln>
        </p:spPr>
        <p:txBody>
          <a:bodyPr spcFirstLastPara="1" wrap="square" lIns="91425" tIns="45700" rIns="91425" bIns="45700" anchor="t" anchorCtr="0">
            <a:spAutoFit/>
          </a:bodyPr>
          <a:lstStyle/>
          <a:p>
            <a:pPr algn="r">
              <a:buSzPts val="2400"/>
            </a:pPr>
            <a:r>
              <a:rPr lang="en-US" sz="2400" b="1">
                <a:solidFill>
                  <a:schemeClr val="dk1"/>
                </a:solidFill>
                <a:latin typeface="Calibri"/>
                <a:ea typeface="Calibri"/>
                <a:cs typeface="Calibri"/>
                <a:sym typeface="Calibri"/>
              </a:rPr>
              <a:t>OUÏE</a:t>
            </a:r>
            <a:endParaRPr/>
          </a:p>
        </p:txBody>
      </p:sp>
      <p:sp>
        <p:nvSpPr>
          <p:cNvPr id="382" name="Google Shape;382;p12"/>
          <p:cNvSpPr txBox="1"/>
          <p:nvPr/>
        </p:nvSpPr>
        <p:spPr>
          <a:xfrm>
            <a:off x="1991544" y="3284985"/>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383" name="Google Shape;383;p12"/>
          <p:cNvSpPr txBox="1"/>
          <p:nvPr/>
        </p:nvSpPr>
        <p:spPr>
          <a:xfrm>
            <a:off x="8544272" y="3284985"/>
            <a:ext cx="1437928"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384" name="Google Shape;384;p12"/>
          <p:cNvSpPr txBox="1"/>
          <p:nvPr/>
        </p:nvSpPr>
        <p:spPr>
          <a:xfrm>
            <a:off x="7464152" y="5733257"/>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ODORAT</a:t>
            </a:r>
            <a:endParaRPr/>
          </a:p>
        </p:txBody>
      </p:sp>
      <p:sp>
        <p:nvSpPr>
          <p:cNvPr id="385" name="Google Shape;385;p12"/>
          <p:cNvSpPr txBox="1"/>
          <p:nvPr/>
        </p:nvSpPr>
        <p:spPr>
          <a:xfrm>
            <a:off x="4764651" y="2782670"/>
            <a:ext cx="2227217" cy="646331"/>
          </a:xfrm>
          <a:prstGeom prst="rect">
            <a:avLst/>
          </a:prstGeom>
          <a:noFill/>
          <a:ln>
            <a:noFill/>
          </a:ln>
        </p:spPr>
        <p:txBody>
          <a:bodyPr spcFirstLastPara="1" wrap="square" lIns="91425" tIns="45700" rIns="91425" bIns="45700" anchor="t" anchorCtr="0">
            <a:spAutoFit/>
          </a:bodyPr>
          <a:lstStyle/>
          <a:p>
            <a:pPr algn="ctr">
              <a:buSzPts val="3600"/>
            </a:pPr>
            <a:r>
              <a:rPr lang="en-US" sz="3600" b="1">
                <a:solidFill>
                  <a:schemeClr val="dk1"/>
                </a:solidFill>
                <a:latin typeface="Calibri"/>
                <a:ea typeface="Calibri"/>
                <a:cs typeface="Calibri"/>
                <a:sym typeface="Calibri"/>
              </a:rPr>
              <a:t>LES 5 SENS</a:t>
            </a:r>
            <a:endParaRPr/>
          </a:p>
        </p:txBody>
      </p:sp>
      <p:pic>
        <p:nvPicPr>
          <p:cNvPr id="386" name="Google Shape;386;p12"/>
          <p:cNvPicPr preferRelativeResize="0"/>
          <p:nvPr/>
        </p:nvPicPr>
        <p:blipFill rotWithShape="1">
          <a:blip r:embed="rId3">
            <a:alphaModFix/>
          </a:blip>
          <a:srcRect/>
          <a:stretch/>
        </p:blipFill>
        <p:spPr>
          <a:xfrm>
            <a:off x="7170876" y="2742301"/>
            <a:ext cx="1373399" cy="1373399"/>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F6930E22-0665-4C55-A739-C7224A1D7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p:nvPr/>
        </p:nvSpPr>
        <p:spPr>
          <a:xfrm>
            <a:off x="7032104" y="3429000"/>
            <a:ext cx="2808312" cy="2664296"/>
          </a:xfrm>
          <a:prstGeom prst="rect">
            <a:avLst/>
          </a:prstGeom>
          <a:solidFill>
            <a:srgbClr val="FFE1ED"/>
          </a:solidFill>
          <a:ln w="9525" cap="flat" cmpd="sng">
            <a:solidFill>
              <a:srgbClr val="FBD4B4"/>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94" name="Google Shape;394;p13"/>
          <p:cNvSpPr/>
          <p:nvPr/>
        </p:nvSpPr>
        <p:spPr>
          <a:xfrm>
            <a:off x="7024564" y="5427013"/>
            <a:ext cx="2850789" cy="694366"/>
          </a:xfrm>
          <a:custGeom>
            <a:avLst/>
            <a:gdLst/>
            <a:ahLst/>
            <a:cxnLst/>
            <a:rect l="l" t="t" r="r" b="b"/>
            <a:pathLst>
              <a:path w="2850789" h="694366" extrusionOk="0">
                <a:moveTo>
                  <a:pt x="9137" y="685229"/>
                </a:moveTo>
                <a:lnTo>
                  <a:pt x="9137" y="685229"/>
                </a:lnTo>
                <a:cubicBezTo>
                  <a:pt x="12183" y="657820"/>
                  <a:pt x="18274" y="630580"/>
                  <a:pt x="18274" y="603002"/>
                </a:cubicBezTo>
                <a:cubicBezTo>
                  <a:pt x="18274" y="508685"/>
                  <a:pt x="11419" y="472795"/>
                  <a:pt x="0" y="392865"/>
                </a:cubicBezTo>
                <a:cubicBezTo>
                  <a:pt x="3046" y="344138"/>
                  <a:pt x="4026" y="295237"/>
                  <a:pt x="9137" y="246683"/>
                </a:cubicBezTo>
                <a:cubicBezTo>
                  <a:pt x="10145" y="237105"/>
                  <a:pt x="10437" y="224871"/>
                  <a:pt x="18274" y="219274"/>
                </a:cubicBezTo>
                <a:cubicBezTo>
                  <a:pt x="33949" y="208078"/>
                  <a:pt x="73097" y="201001"/>
                  <a:pt x="73097" y="201001"/>
                </a:cubicBezTo>
                <a:cubicBezTo>
                  <a:pt x="201937" y="211736"/>
                  <a:pt x="147950" y="198540"/>
                  <a:pt x="237565" y="228410"/>
                </a:cubicBezTo>
                <a:cubicBezTo>
                  <a:pt x="246702" y="231456"/>
                  <a:pt x="256963" y="232205"/>
                  <a:pt x="264977" y="237547"/>
                </a:cubicBezTo>
                <a:cubicBezTo>
                  <a:pt x="274114" y="243638"/>
                  <a:pt x="283813" y="248960"/>
                  <a:pt x="292388" y="255819"/>
                </a:cubicBezTo>
                <a:cubicBezTo>
                  <a:pt x="316120" y="274803"/>
                  <a:pt x="306437" y="278305"/>
                  <a:pt x="338074" y="292365"/>
                </a:cubicBezTo>
                <a:cubicBezTo>
                  <a:pt x="355677" y="300188"/>
                  <a:pt x="374623" y="304547"/>
                  <a:pt x="392897" y="310638"/>
                </a:cubicBezTo>
                <a:cubicBezTo>
                  <a:pt x="402034" y="313683"/>
                  <a:pt x="410964" y="317438"/>
                  <a:pt x="420308" y="319774"/>
                </a:cubicBezTo>
                <a:lnTo>
                  <a:pt x="493406" y="338047"/>
                </a:lnTo>
                <a:cubicBezTo>
                  <a:pt x="590496" y="332653"/>
                  <a:pt x="627855" y="358494"/>
                  <a:pt x="685286" y="310638"/>
                </a:cubicBezTo>
                <a:cubicBezTo>
                  <a:pt x="695213" y="302366"/>
                  <a:pt x="703560" y="292365"/>
                  <a:pt x="712697" y="283228"/>
                </a:cubicBezTo>
                <a:cubicBezTo>
                  <a:pt x="734444" y="217993"/>
                  <a:pt x="720286" y="244436"/>
                  <a:pt x="749246" y="201001"/>
                </a:cubicBezTo>
                <a:cubicBezTo>
                  <a:pt x="772212" y="132108"/>
                  <a:pt x="741232" y="217027"/>
                  <a:pt x="776657" y="146183"/>
                </a:cubicBezTo>
                <a:cubicBezTo>
                  <a:pt x="791215" y="117070"/>
                  <a:pt x="783929" y="83161"/>
                  <a:pt x="822343" y="63955"/>
                </a:cubicBezTo>
                <a:lnTo>
                  <a:pt x="858891" y="45682"/>
                </a:lnTo>
                <a:cubicBezTo>
                  <a:pt x="864983" y="36546"/>
                  <a:pt x="867854" y="24092"/>
                  <a:pt x="877166" y="18273"/>
                </a:cubicBezTo>
                <a:cubicBezTo>
                  <a:pt x="893501" y="8064"/>
                  <a:pt x="931989" y="0"/>
                  <a:pt x="931989" y="0"/>
                </a:cubicBezTo>
                <a:cubicBezTo>
                  <a:pt x="947217" y="3046"/>
                  <a:pt x="963400" y="3020"/>
                  <a:pt x="977674" y="9137"/>
                </a:cubicBezTo>
                <a:cubicBezTo>
                  <a:pt x="985592" y="12530"/>
                  <a:pt x="989222" y="22029"/>
                  <a:pt x="995949" y="27410"/>
                </a:cubicBezTo>
                <a:cubicBezTo>
                  <a:pt x="1004524" y="34269"/>
                  <a:pt x="1014223" y="39591"/>
                  <a:pt x="1023360" y="45682"/>
                </a:cubicBezTo>
                <a:cubicBezTo>
                  <a:pt x="1035998" y="83595"/>
                  <a:pt x="1032337" y="91311"/>
                  <a:pt x="1087320" y="109637"/>
                </a:cubicBezTo>
                <a:lnTo>
                  <a:pt x="1142143" y="127910"/>
                </a:lnTo>
                <a:lnTo>
                  <a:pt x="1169554" y="137046"/>
                </a:lnTo>
                <a:cubicBezTo>
                  <a:pt x="1321079" y="121895"/>
                  <a:pt x="1278755" y="121893"/>
                  <a:pt x="1498492" y="137046"/>
                </a:cubicBezTo>
                <a:cubicBezTo>
                  <a:pt x="1522302" y="138688"/>
                  <a:pt x="1533872" y="153346"/>
                  <a:pt x="1553315" y="164455"/>
                </a:cubicBezTo>
                <a:cubicBezTo>
                  <a:pt x="1565141" y="171212"/>
                  <a:pt x="1578037" y="175971"/>
                  <a:pt x="1589863" y="182728"/>
                </a:cubicBezTo>
                <a:cubicBezTo>
                  <a:pt x="1612718" y="195787"/>
                  <a:pt x="1617882" y="206787"/>
                  <a:pt x="1644686" y="210137"/>
                </a:cubicBezTo>
                <a:cubicBezTo>
                  <a:pt x="1888284" y="240584"/>
                  <a:pt x="1997413" y="231693"/>
                  <a:pt x="2284286" y="237547"/>
                </a:cubicBezTo>
                <a:cubicBezTo>
                  <a:pt x="2353189" y="260511"/>
                  <a:pt x="2268257" y="229533"/>
                  <a:pt x="2339109" y="264956"/>
                </a:cubicBezTo>
                <a:cubicBezTo>
                  <a:pt x="2353779" y="272290"/>
                  <a:pt x="2369807" y="276567"/>
                  <a:pt x="2384795" y="283228"/>
                </a:cubicBezTo>
                <a:cubicBezTo>
                  <a:pt x="2397242" y="288759"/>
                  <a:pt x="2408590" y="296719"/>
                  <a:pt x="2421344" y="301501"/>
                </a:cubicBezTo>
                <a:cubicBezTo>
                  <a:pt x="2433102" y="305910"/>
                  <a:pt x="2445817" y="307188"/>
                  <a:pt x="2457892" y="310638"/>
                </a:cubicBezTo>
                <a:cubicBezTo>
                  <a:pt x="2467153" y="313284"/>
                  <a:pt x="2476167" y="316729"/>
                  <a:pt x="2485304" y="319774"/>
                </a:cubicBezTo>
                <a:cubicBezTo>
                  <a:pt x="2515761" y="316729"/>
                  <a:pt x="2546374" y="314966"/>
                  <a:pt x="2576675" y="310638"/>
                </a:cubicBezTo>
                <a:cubicBezTo>
                  <a:pt x="2589107" y="308862"/>
                  <a:pt x="2600666" y="301501"/>
                  <a:pt x="2613224" y="301501"/>
                </a:cubicBezTo>
                <a:cubicBezTo>
                  <a:pt x="2637779" y="301501"/>
                  <a:pt x="2661955" y="307592"/>
                  <a:pt x="2686321" y="310638"/>
                </a:cubicBezTo>
                <a:cubicBezTo>
                  <a:pt x="2749947" y="331844"/>
                  <a:pt x="2681839" y="304604"/>
                  <a:pt x="2732007" y="338047"/>
                </a:cubicBezTo>
                <a:cubicBezTo>
                  <a:pt x="2743340" y="345602"/>
                  <a:pt x="2756875" y="349313"/>
                  <a:pt x="2768555" y="356320"/>
                </a:cubicBezTo>
                <a:cubicBezTo>
                  <a:pt x="2787388" y="367619"/>
                  <a:pt x="2823378" y="392865"/>
                  <a:pt x="2823378" y="392865"/>
                </a:cubicBezTo>
                <a:cubicBezTo>
                  <a:pt x="2841293" y="446606"/>
                  <a:pt x="2828738" y="402970"/>
                  <a:pt x="2841652" y="493365"/>
                </a:cubicBezTo>
                <a:cubicBezTo>
                  <a:pt x="2844272" y="511704"/>
                  <a:pt x="2847743" y="529911"/>
                  <a:pt x="2850789" y="548184"/>
                </a:cubicBezTo>
                <a:cubicBezTo>
                  <a:pt x="2847743" y="584729"/>
                  <a:pt x="2846499" y="621470"/>
                  <a:pt x="2841652" y="657820"/>
                </a:cubicBezTo>
                <a:cubicBezTo>
                  <a:pt x="2840379" y="667366"/>
                  <a:pt x="2838294" y="677525"/>
                  <a:pt x="2832515" y="685229"/>
                </a:cubicBezTo>
                <a:cubicBezTo>
                  <a:pt x="2828429" y="690677"/>
                  <a:pt x="2820332" y="691320"/>
                  <a:pt x="2814241" y="694366"/>
                </a:cubicBezTo>
                <a:lnTo>
                  <a:pt x="2814241" y="694366"/>
                </a:lnTo>
              </a:path>
            </a:pathLst>
          </a:custGeom>
          <a:solidFill>
            <a:srgbClr val="FFF378"/>
          </a:solidFill>
          <a:ln>
            <a:noFill/>
          </a:ln>
          <a:effectLst>
            <a:outerShdw blurRad="40000" dist="20000" dir="5400000" rotWithShape="0">
              <a:srgbClr val="000000">
                <a:alpha val="37254"/>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395" name="Google Shape;395;p13"/>
          <p:cNvSpPr/>
          <p:nvPr/>
        </p:nvSpPr>
        <p:spPr>
          <a:xfrm>
            <a:off x="7006289" y="3335662"/>
            <a:ext cx="2823553" cy="876213"/>
          </a:xfrm>
          <a:custGeom>
            <a:avLst/>
            <a:gdLst/>
            <a:ahLst/>
            <a:cxnLst/>
            <a:rect l="l" t="t" r="r" b="b"/>
            <a:pathLst>
              <a:path w="2823553" h="876213" extrusionOk="0">
                <a:moveTo>
                  <a:pt x="27412" y="693485"/>
                </a:moveTo>
                <a:lnTo>
                  <a:pt x="27412" y="693485"/>
                </a:lnTo>
                <a:cubicBezTo>
                  <a:pt x="51778" y="675212"/>
                  <a:pt x="74065" y="653777"/>
                  <a:pt x="100509" y="638667"/>
                </a:cubicBezTo>
                <a:cubicBezTo>
                  <a:pt x="117234" y="629111"/>
                  <a:pt x="137058" y="626485"/>
                  <a:pt x="155332" y="620394"/>
                </a:cubicBezTo>
                <a:lnTo>
                  <a:pt x="182743" y="611258"/>
                </a:lnTo>
                <a:cubicBezTo>
                  <a:pt x="201017" y="599076"/>
                  <a:pt x="216730" y="581656"/>
                  <a:pt x="237566" y="574712"/>
                </a:cubicBezTo>
                <a:cubicBezTo>
                  <a:pt x="255840" y="568621"/>
                  <a:pt x="275160" y="565054"/>
                  <a:pt x="292389" y="556440"/>
                </a:cubicBezTo>
                <a:cubicBezTo>
                  <a:pt x="337553" y="533860"/>
                  <a:pt x="316016" y="542474"/>
                  <a:pt x="356349" y="529030"/>
                </a:cubicBezTo>
                <a:lnTo>
                  <a:pt x="575641" y="538167"/>
                </a:lnTo>
                <a:cubicBezTo>
                  <a:pt x="633527" y="540859"/>
                  <a:pt x="691536" y="542057"/>
                  <a:pt x="749246" y="547303"/>
                </a:cubicBezTo>
                <a:cubicBezTo>
                  <a:pt x="758838" y="548175"/>
                  <a:pt x="768043" y="552133"/>
                  <a:pt x="776658" y="556440"/>
                </a:cubicBezTo>
                <a:cubicBezTo>
                  <a:pt x="786480" y="561350"/>
                  <a:pt x="794932" y="568621"/>
                  <a:pt x="804069" y="574712"/>
                </a:cubicBezTo>
                <a:lnTo>
                  <a:pt x="831481" y="656940"/>
                </a:lnTo>
                <a:cubicBezTo>
                  <a:pt x="834527" y="666076"/>
                  <a:pt x="838282" y="675006"/>
                  <a:pt x="840618" y="684349"/>
                </a:cubicBezTo>
                <a:cubicBezTo>
                  <a:pt x="843664" y="696531"/>
                  <a:pt x="844808" y="709353"/>
                  <a:pt x="849755" y="720895"/>
                </a:cubicBezTo>
                <a:cubicBezTo>
                  <a:pt x="854081" y="730988"/>
                  <a:pt x="863118" y="738483"/>
                  <a:pt x="868029" y="748304"/>
                </a:cubicBezTo>
                <a:cubicBezTo>
                  <a:pt x="890068" y="792379"/>
                  <a:pt x="856734" y="777320"/>
                  <a:pt x="922852" y="821395"/>
                </a:cubicBezTo>
                <a:cubicBezTo>
                  <a:pt x="966293" y="850353"/>
                  <a:pt x="939844" y="836195"/>
                  <a:pt x="1005086" y="857940"/>
                </a:cubicBezTo>
                <a:lnTo>
                  <a:pt x="1032498" y="867077"/>
                </a:lnTo>
                <a:lnTo>
                  <a:pt x="1059909" y="876213"/>
                </a:lnTo>
                <a:cubicBezTo>
                  <a:pt x="1105595" y="873168"/>
                  <a:pt x="1151386" y="871418"/>
                  <a:pt x="1196967" y="867077"/>
                </a:cubicBezTo>
                <a:cubicBezTo>
                  <a:pt x="1223883" y="864514"/>
                  <a:pt x="1261128" y="856577"/>
                  <a:pt x="1288338" y="848804"/>
                </a:cubicBezTo>
                <a:cubicBezTo>
                  <a:pt x="1297599" y="846158"/>
                  <a:pt x="1306612" y="842713"/>
                  <a:pt x="1315749" y="839668"/>
                </a:cubicBezTo>
                <a:cubicBezTo>
                  <a:pt x="1321841" y="833577"/>
                  <a:pt x="1328855" y="828286"/>
                  <a:pt x="1334024" y="821395"/>
                </a:cubicBezTo>
                <a:cubicBezTo>
                  <a:pt x="1347202" y="803826"/>
                  <a:pt x="1355041" y="782104"/>
                  <a:pt x="1370572" y="766576"/>
                </a:cubicBezTo>
                <a:lnTo>
                  <a:pt x="1388847" y="748304"/>
                </a:lnTo>
                <a:lnTo>
                  <a:pt x="1407121" y="693485"/>
                </a:lnTo>
                <a:cubicBezTo>
                  <a:pt x="1410167" y="684349"/>
                  <a:pt x="1411951" y="674690"/>
                  <a:pt x="1416258" y="666076"/>
                </a:cubicBezTo>
                <a:cubicBezTo>
                  <a:pt x="1422349" y="653894"/>
                  <a:pt x="1429749" y="642283"/>
                  <a:pt x="1434532" y="629531"/>
                </a:cubicBezTo>
                <a:cubicBezTo>
                  <a:pt x="1438941" y="617774"/>
                  <a:pt x="1440220" y="605059"/>
                  <a:pt x="1443670" y="592985"/>
                </a:cubicBezTo>
                <a:cubicBezTo>
                  <a:pt x="1450545" y="568926"/>
                  <a:pt x="1457791" y="551178"/>
                  <a:pt x="1471081" y="529030"/>
                </a:cubicBezTo>
                <a:cubicBezTo>
                  <a:pt x="1482381" y="510198"/>
                  <a:pt x="1495447" y="492485"/>
                  <a:pt x="1507630" y="474212"/>
                </a:cubicBezTo>
                <a:cubicBezTo>
                  <a:pt x="1513721" y="465076"/>
                  <a:pt x="1515487" y="450275"/>
                  <a:pt x="1525904" y="446803"/>
                </a:cubicBezTo>
                <a:lnTo>
                  <a:pt x="1553315" y="437667"/>
                </a:lnTo>
                <a:cubicBezTo>
                  <a:pt x="1559407" y="431576"/>
                  <a:pt x="1564203" y="423826"/>
                  <a:pt x="1571590" y="419394"/>
                </a:cubicBezTo>
                <a:cubicBezTo>
                  <a:pt x="1608020" y="397537"/>
                  <a:pt x="1669383" y="416655"/>
                  <a:pt x="1699510" y="419394"/>
                </a:cubicBezTo>
                <a:cubicBezTo>
                  <a:pt x="1723876" y="416348"/>
                  <a:pt x="1749530" y="418648"/>
                  <a:pt x="1772607" y="410257"/>
                </a:cubicBezTo>
                <a:cubicBezTo>
                  <a:pt x="1784750" y="405842"/>
                  <a:pt x="1790091" y="391120"/>
                  <a:pt x="1800018" y="382848"/>
                </a:cubicBezTo>
                <a:cubicBezTo>
                  <a:pt x="1823635" y="363169"/>
                  <a:pt x="1827369" y="364595"/>
                  <a:pt x="1854841" y="355439"/>
                </a:cubicBezTo>
                <a:cubicBezTo>
                  <a:pt x="1897992" y="369821"/>
                  <a:pt x="1873960" y="354632"/>
                  <a:pt x="1900527" y="401121"/>
                </a:cubicBezTo>
                <a:cubicBezTo>
                  <a:pt x="1905975" y="410655"/>
                  <a:pt x="1914341" y="418496"/>
                  <a:pt x="1918801" y="428530"/>
                </a:cubicBezTo>
                <a:cubicBezTo>
                  <a:pt x="1968779" y="540973"/>
                  <a:pt x="1914323" y="434861"/>
                  <a:pt x="1946213" y="519894"/>
                </a:cubicBezTo>
                <a:cubicBezTo>
                  <a:pt x="1950996" y="532647"/>
                  <a:pt x="1957729" y="544615"/>
                  <a:pt x="1964487" y="556440"/>
                </a:cubicBezTo>
                <a:cubicBezTo>
                  <a:pt x="1969935" y="565974"/>
                  <a:pt x="1974186" y="576990"/>
                  <a:pt x="1982761" y="583849"/>
                </a:cubicBezTo>
                <a:cubicBezTo>
                  <a:pt x="1990282" y="589865"/>
                  <a:pt x="2001036" y="589940"/>
                  <a:pt x="2010173" y="592985"/>
                </a:cubicBezTo>
                <a:cubicBezTo>
                  <a:pt x="2097612" y="680418"/>
                  <a:pt x="1985657" y="576642"/>
                  <a:pt x="2064996" y="629531"/>
                </a:cubicBezTo>
                <a:cubicBezTo>
                  <a:pt x="2075747" y="636698"/>
                  <a:pt x="2081112" y="650665"/>
                  <a:pt x="2092407" y="656940"/>
                </a:cubicBezTo>
                <a:cubicBezTo>
                  <a:pt x="2109246" y="666294"/>
                  <a:pt x="2147230" y="675213"/>
                  <a:pt x="2147230" y="675213"/>
                </a:cubicBezTo>
                <a:cubicBezTo>
                  <a:pt x="2171596" y="672167"/>
                  <a:pt x="2196168" y="670468"/>
                  <a:pt x="2220327" y="666076"/>
                </a:cubicBezTo>
                <a:cubicBezTo>
                  <a:pt x="2229803" y="664353"/>
                  <a:pt x="2238885" y="660734"/>
                  <a:pt x="2247738" y="656940"/>
                </a:cubicBezTo>
                <a:cubicBezTo>
                  <a:pt x="2280197" y="643030"/>
                  <a:pt x="2284170" y="638745"/>
                  <a:pt x="2311699" y="620394"/>
                </a:cubicBezTo>
                <a:cubicBezTo>
                  <a:pt x="2314745" y="611258"/>
                  <a:pt x="2316529" y="601599"/>
                  <a:pt x="2320836" y="592985"/>
                </a:cubicBezTo>
                <a:cubicBezTo>
                  <a:pt x="2331104" y="572451"/>
                  <a:pt x="2349201" y="552599"/>
                  <a:pt x="2366521" y="538167"/>
                </a:cubicBezTo>
                <a:cubicBezTo>
                  <a:pt x="2374957" y="531137"/>
                  <a:pt x="2383898" y="524354"/>
                  <a:pt x="2393933" y="519894"/>
                </a:cubicBezTo>
                <a:cubicBezTo>
                  <a:pt x="2411536" y="512071"/>
                  <a:pt x="2448756" y="501621"/>
                  <a:pt x="2448756" y="501621"/>
                </a:cubicBezTo>
                <a:cubicBezTo>
                  <a:pt x="2476167" y="504667"/>
                  <a:pt x="2503945" y="505350"/>
                  <a:pt x="2530990" y="510758"/>
                </a:cubicBezTo>
                <a:cubicBezTo>
                  <a:pt x="2549879" y="514535"/>
                  <a:pt x="2567539" y="522939"/>
                  <a:pt x="2585813" y="529030"/>
                </a:cubicBezTo>
                <a:lnTo>
                  <a:pt x="2613224" y="538167"/>
                </a:lnTo>
                <a:cubicBezTo>
                  <a:pt x="2648919" y="573859"/>
                  <a:pt x="2611465" y="541855"/>
                  <a:pt x="2658910" y="565576"/>
                </a:cubicBezTo>
                <a:cubicBezTo>
                  <a:pt x="2668732" y="570487"/>
                  <a:pt x="2675804" y="580694"/>
                  <a:pt x="2686322" y="583849"/>
                </a:cubicBezTo>
                <a:cubicBezTo>
                  <a:pt x="2706950" y="590037"/>
                  <a:pt x="2728962" y="589940"/>
                  <a:pt x="2750282" y="592985"/>
                </a:cubicBezTo>
                <a:cubicBezTo>
                  <a:pt x="2759419" y="596031"/>
                  <a:pt x="2769078" y="597815"/>
                  <a:pt x="2777693" y="602122"/>
                </a:cubicBezTo>
                <a:cubicBezTo>
                  <a:pt x="2800746" y="613648"/>
                  <a:pt x="2806380" y="621670"/>
                  <a:pt x="2823379" y="638667"/>
                </a:cubicBezTo>
                <a:cubicBezTo>
                  <a:pt x="2802821" y="371427"/>
                  <a:pt x="2823379" y="698185"/>
                  <a:pt x="2823379" y="282348"/>
                </a:cubicBezTo>
                <a:cubicBezTo>
                  <a:pt x="2823379" y="233526"/>
                  <a:pt x="2817288" y="184893"/>
                  <a:pt x="2814242" y="136166"/>
                </a:cubicBezTo>
                <a:cubicBezTo>
                  <a:pt x="2835216" y="-52590"/>
                  <a:pt x="2852047" y="44802"/>
                  <a:pt x="2494441" y="44802"/>
                </a:cubicBezTo>
                <a:lnTo>
                  <a:pt x="767521" y="53938"/>
                </a:lnTo>
                <a:cubicBezTo>
                  <a:pt x="743155" y="56984"/>
                  <a:pt x="718971" y="62461"/>
                  <a:pt x="694423" y="63075"/>
                </a:cubicBezTo>
                <a:cubicBezTo>
                  <a:pt x="20531" y="79921"/>
                  <a:pt x="158460" y="-110642"/>
                  <a:pt x="18275" y="99620"/>
                </a:cubicBezTo>
                <a:cubicBezTo>
                  <a:pt x="15229" y="230575"/>
                  <a:pt x="14828" y="361618"/>
                  <a:pt x="9137" y="492485"/>
                </a:cubicBezTo>
                <a:cubicBezTo>
                  <a:pt x="8719" y="502107"/>
                  <a:pt x="0" y="510263"/>
                  <a:pt x="0" y="519894"/>
                </a:cubicBezTo>
                <a:cubicBezTo>
                  <a:pt x="0" y="583921"/>
                  <a:pt x="22843" y="664553"/>
                  <a:pt x="27412" y="693485"/>
                </a:cubicBezTo>
                <a:close/>
              </a:path>
            </a:pathLst>
          </a:custGeom>
          <a:solidFill>
            <a:srgbClr val="EFB4C7"/>
          </a:solidFill>
          <a:ln>
            <a:noFill/>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96" name="Google Shape;396;p13"/>
          <p:cNvSpPr txBox="1">
            <a:spLocks noGrp="1"/>
          </p:cNvSpPr>
          <p:nvPr>
            <p:ph type="title"/>
          </p:nvPr>
        </p:nvSpPr>
        <p:spPr>
          <a:xfrm>
            <a:off x="1991550" y="332648"/>
            <a:ext cx="8208000" cy="1584300"/>
          </a:xfrm>
          <a:prstGeom prst="rect">
            <a:avLst/>
          </a:prstGeom>
          <a:noFill/>
          <a:ln>
            <a:noFill/>
          </a:ln>
        </p:spPr>
        <p:txBody>
          <a:bodyPr spcFirstLastPara="1" wrap="square" lIns="91425" tIns="45700" rIns="91425" bIns="45700" anchor="ctr" anchorCtr="0">
            <a:normAutofit fontScale="90000"/>
          </a:bodyPr>
          <a:lstStyle/>
          <a:p>
            <a:pPr>
              <a:buClr>
                <a:srgbClr val="558ED5"/>
              </a:buClr>
              <a:buSzPts val="3959"/>
            </a:pPr>
            <a:r>
              <a:rPr lang="en-US" sz="3959" b="1">
                <a:solidFill>
                  <a:srgbClr val="558ED5"/>
                </a:solidFill>
              </a:rPr>
              <a:t>Comment sentons-nous </a:t>
            </a:r>
            <a:endParaRPr sz="3959" b="1">
              <a:solidFill>
                <a:srgbClr val="558ED5"/>
              </a:solidFill>
            </a:endParaRPr>
          </a:p>
          <a:p>
            <a:pPr>
              <a:buClr>
                <a:srgbClr val="558ED5"/>
              </a:buClr>
              <a:buSzPts val="3959"/>
            </a:pPr>
            <a:r>
              <a:rPr lang="en-US" sz="3959" b="1">
                <a:solidFill>
                  <a:srgbClr val="558ED5"/>
                </a:solidFill>
              </a:rPr>
              <a:t>le toucher, la température </a:t>
            </a:r>
            <a:endParaRPr sz="3959" b="1">
              <a:solidFill>
                <a:srgbClr val="558ED5"/>
              </a:solidFill>
            </a:endParaRPr>
          </a:p>
          <a:p>
            <a:pPr>
              <a:buClr>
                <a:srgbClr val="558ED5"/>
              </a:buClr>
              <a:buSzPts val="3959"/>
            </a:pPr>
            <a:r>
              <a:rPr lang="en-US" sz="3959" b="1">
                <a:solidFill>
                  <a:srgbClr val="558ED5"/>
                </a:solidFill>
              </a:rPr>
              <a:t>et la douleur?</a:t>
            </a:r>
            <a:endParaRPr/>
          </a:p>
        </p:txBody>
      </p:sp>
      <p:pic>
        <p:nvPicPr>
          <p:cNvPr id="397" name="Google Shape;397;p13" descr="touch with somotosensory cortex.jpg"/>
          <p:cNvPicPr preferRelativeResize="0"/>
          <p:nvPr/>
        </p:nvPicPr>
        <p:blipFill rotWithShape="1">
          <a:blip r:embed="rId3">
            <a:alphaModFix/>
          </a:blip>
          <a:srcRect/>
          <a:stretch/>
        </p:blipFill>
        <p:spPr>
          <a:xfrm>
            <a:off x="2639626" y="1980201"/>
            <a:ext cx="2344975" cy="4690000"/>
          </a:xfrm>
          <a:prstGeom prst="rect">
            <a:avLst/>
          </a:prstGeom>
          <a:noFill/>
          <a:ln>
            <a:noFill/>
          </a:ln>
        </p:spPr>
      </p:pic>
      <p:cxnSp>
        <p:nvCxnSpPr>
          <p:cNvPr id="398" name="Google Shape;398;p13"/>
          <p:cNvCxnSpPr/>
          <p:nvPr/>
        </p:nvCxnSpPr>
        <p:spPr>
          <a:xfrm>
            <a:off x="4655840" y="4221088"/>
            <a:ext cx="2016224" cy="2016224"/>
          </a:xfrm>
          <a:prstGeom prst="straightConnector1">
            <a:avLst/>
          </a:prstGeom>
          <a:noFill/>
          <a:ln w="9525" cap="flat" cmpd="sng">
            <a:solidFill>
              <a:srgbClr val="FF0000"/>
            </a:solidFill>
            <a:prstDash val="solid"/>
            <a:round/>
            <a:headEnd type="none" w="sm" len="sm"/>
            <a:tailEnd type="none" w="sm" len="sm"/>
          </a:ln>
        </p:spPr>
      </p:cxnSp>
      <p:sp>
        <p:nvSpPr>
          <p:cNvPr id="399" name="Google Shape;399;p13"/>
          <p:cNvSpPr/>
          <p:nvPr/>
        </p:nvSpPr>
        <p:spPr>
          <a:xfrm>
            <a:off x="6672064" y="1916832"/>
            <a:ext cx="3312368" cy="432048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cxnSp>
        <p:nvCxnSpPr>
          <p:cNvPr id="400" name="Google Shape;400;p13"/>
          <p:cNvCxnSpPr/>
          <p:nvPr/>
        </p:nvCxnSpPr>
        <p:spPr>
          <a:xfrm rot="10800000" flipH="1">
            <a:off x="4655840" y="1916832"/>
            <a:ext cx="2016224" cy="1944216"/>
          </a:xfrm>
          <a:prstGeom prst="straightConnector1">
            <a:avLst/>
          </a:prstGeom>
          <a:noFill/>
          <a:ln w="9525" cap="flat" cmpd="sng">
            <a:solidFill>
              <a:srgbClr val="FF0000"/>
            </a:solidFill>
            <a:prstDash val="solid"/>
            <a:round/>
            <a:headEnd type="none" w="sm" len="sm"/>
            <a:tailEnd type="none" w="sm" len="sm"/>
          </a:ln>
        </p:spPr>
      </p:cxnSp>
      <p:sp>
        <p:nvSpPr>
          <p:cNvPr id="401" name="Google Shape;401;p13"/>
          <p:cNvSpPr/>
          <p:nvPr/>
        </p:nvSpPr>
        <p:spPr>
          <a:xfrm>
            <a:off x="4367808" y="3861048"/>
            <a:ext cx="288032" cy="36004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402" name="Google Shape;402;p13"/>
          <p:cNvPicPr preferRelativeResize="0"/>
          <p:nvPr/>
        </p:nvPicPr>
        <p:blipFill rotWithShape="1">
          <a:blip r:embed="rId4">
            <a:alphaModFix/>
          </a:blip>
          <a:srcRect/>
          <a:stretch/>
        </p:blipFill>
        <p:spPr>
          <a:xfrm>
            <a:off x="8832304" y="1916832"/>
            <a:ext cx="864096" cy="864096"/>
          </a:xfrm>
          <a:prstGeom prst="rect">
            <a:avLst/>
          </a:prstGeom>
          <a:noFill/>
          <a:ln>
            <a:noFill/>
          </a:ln>
        </p:spPr>
      </p:pic>
      <p:sp>
        <p:nvSpPr>
          <p:cNvPr id="403" name="Google Shape;403;p13"/>
          <p:cNvSpPr/>
          <p:nvPr/>
        </p:nvSpPr>
        <p:spPr>
          <a:xfrm>
            <a:off x="7032104" y="2852936"/>
            <a:ext cx="2808312" cy="576064"/>
          </a:xfrm>
          <a:prstGeom prst="trapezoid">
            <a:avLst>
              <a:gd name="adj" fmla="val 25000"/>
            </a:avLst>
          </a:prstGeom>
          <a:solidFill>
            <a:srgbClr val="FABF8E"/>
          </a:solidFill>
          <a:ln>
            <a:noFill/>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04" name="Google Shape;404;p13"/>
          <p:cNvSpPr/>
          <p:nvPr/>
        </p:nvSpPr>
        <p:spPr>
          <a:xfrm>
            <a:off x="9048328" y="2996952"/>
            <a:ext cx="72008" cy="1008112"/>
          </a:xfrm>
          <a:prstGeom prst="rect">
            <a:avLst/>
          </a:prstGeom>
          <a:solidFill>
            <a:srgbClr val="494429"/>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05" name="Google Shape;405;p13"/>
          <p:cNvSpPr/>
          <p:nvPr/>
        </p:nvSpPr>
        <p:spPr>
          <a:xfrm>
            <a:off x="8675215" y="3982264"/>
            <a:ext cx="715122" cy="1553453"/>
          </a:xfrm>
          <a:custGeom>
            <a:avLst/>
            <a:gdLst/>
            <a:ahLst/>
            <a:cxnLst/>
            <a:rect l="l" t="t" r="r" b="b"/>
            <a:pathLst>
              <a:path w="715122" h="1553453" extrusionOk="0">
                <a:moveTo>
                  <a:pt x="369891" y="12329"/>
                </a:moveTo>
                <a:lnTo>
                  <a:pt x="369891" y="12329"/>
                </a:lnTo>
                <a:cubicBezTo>
                  <a:pt x="365781" y="69864"/>
                  <a:pt x="363600" y="127570"/>
                  <a:pt x="357561" y="184935"/>
                </a:cubicBezTo>
                <a:cubicBezTo>
                  <a:pt x="352199" y="235871"/>
                  <a:pt x="336892" y="271596"/>
                  <a:pt x="320572" y="320554"/>
                </a:cubicBezTo>
                <a:cubicBezTo>
                  <a:pt x="316462" y="332883"/>
                  <a:pt x="314054" y="345917"/>
                  <a:pt x="308242" y="357541"/>
                </a:cubicBezTo>
                <a:cubicBezTo>
                  <a:pt x="276956" y="420110"/>
                  <a:pt x="293778" y="391565"/>
                  <a:pt x="258924" y="443844"/>
                </a:cubicBezTo>
                <a:cubicBezTo>
                  <a:pt x="248081" y="487213"/>
                  <a:pt x="247724" y="503795"/>
                  <a:pt x="221935" y="542476"/>
                </a:cubicBezTo>
                <a:cubicBezTo>
                  <a:pt x="215487" y="552148"/>
                  <a:pt x="205495" y="558915"/>
                  <a:pt x="197275" y="567134"/>
                </a:cubicBezTo>
                <a:cubicBezTo>
                  <a:pt x="189055" y="591792"/>
                  <a:pt x="187035" y="619482"/>
                  <a:pt x="172616" y="641108"/>
                </a:cubicBezTo>
                <a:cubicBezTo>
                  <a:pt x="112543" y="731211"/>
                  <a:pt x="185861" y="617928"/>
                  <a:pt x="123297" y="727411"/>
                </a:cubicBezTo>
                <a:cubicBezTo>
                  <a:pt x="115945" y="740276"/>
                  <a:pt x="105265" y="751145"/>
                  <a:pt x="98638" y="764398"/>
                </a:cubicBezTo>
                <a:cubicBezTo>
                  <a:pt x="92826" y="776022"/>
                  <a:pt x="91428" y="789440"/>
                  <a:pt x="86308" y="801385"/>
                </a:cubicBezTo>
                <a:cubicBezTo>
                  <a:pt x="79068" y="818278"/>
                  <a:pt x="68475" y="833637"/>
                  <a:pt x="61649" y="850701"/>
                </a:cubicBezTo>
                <a:cubicBezTo>
                  <a:pt x="17632" y="960737"/>
                  <a:pt x="59771" y="890504"/>
                  <a:pt x="12330" y="961661"/>
                </a:cubicBezTo>
                <a:cubicBezTo>
                  <a:pt x="8220" y="1027416"/>
                  <a:pt x="0" y="1093042"/>
                  <a:pt x="0" y="1158925"/>
                </a:cubicBezTo>
                <a:cubicBezTo>
                  <a:pt x="0" y="1181143"/>
                  <a:pt x="16513" y="1255059"/>
                  <a:pt x="24660" y="1282215"/>
                </a:cubicBezTo>
                <a:cubicBezTo>
                  <a:pt x="32129" y="1307111"/>
                  <a:pt x="41099" y="1331531"/>
                  <a:pt x="49319" y="1356189"/>
                </a:cubicBezTo>
                <a:cubicBezTo>
                  <a:pt x="53429" y="1368518"/>
                  <a:pt x="52459" y="1383987"/>
                  <a:pt x="61649" y="1393176"/>
                </a:cubicBezTo>
                <a:cubicBezTo>
                  <a:pt x="73979" y="1405505"/>
                  <a:pt x="87475" y="1416768"/>
                  <a:pt x="98638" y="1430163"/>
                </a:cubicBezTo>
                <a:cubicBezTo>
                  <a:pt x="108124" y="1441546"/>
                  <a:pt x="112819" y="1456672"/>
                  <a:pt x="123297" y="1467150"/>
                </a:cubicBezTo>
                <a:cubicBezTo>
                  <a:pt x="143323" y="1487175"/>
                  <a:pt x="187041" y="1503573"/>
                  <a:pt x="209605" y="1516466"/>
                </a:cubicBezTo>
                <a:cubicBezTo>
                  <a:pt x="276530" y="1554707"/>
                  <a:pt x="215765" y="1530848"/>
                  <a:pt x="283583" y="1553453"/>
                </a:cubicBezTo>
                <a:cubicBezTo>
                  <a:pt x="285686" y="1553262"/>
                  <a:pt x="418076" y="1551667"/>
                  <a:pt x="456198" y="1528795"/>
                </a:cubicBezTo>
                <a:cubicBezTo>
                  <a:pt x="466166" y="1522815"/>
                  <a:pt x="471558" y="1511111"/>
                  <a:pt x="480858" y="1504137"/>
                </a:cubicBezTo>
                <a:cubicBezTo>
                  <a:pt x="504568" y="1486356"/>
                  <a:pt x="554836" y="1454821"/>
                  <a:pt x="554836" y="1454821"/>
                </a:cubicBezTo>
                <a:cubicBezTo>
                  <a:pt x="563056" y="1438382"/>
                  <a:pt x="569300" y="1420797"/>
                  <a:pt x="579495" y="1405505"/>
                </a:cubicBezTo>
                <a:cubicBezTo>
                  <a:pt x="625370" y="1336696"/>
                  <a:pt x="584020" y="1433443"/>
                  <a:pt x="628814" y="1343860"/>
                </a:cubicBezTo>
                <a:cubicBezTo>
                  <a:pt x="634626" y="1332236"/>
                  <a:pt x="636024" y="1318818"/>
                  <a:pt x="641144" y="1306873"/>
                </a:cubicBezTo>
                <a:cubicBezTo>
                  <a:pt x="648384" y="1289980"/>
                  <a:pt x="658977" y="1274622"/>
                  <a:pt x="665803" y="1257557"/>
                </a:cubicBezTo>
                <a:cubicBezTo>
                  <a:pt x="675456" y="1233424"/>
                  <a:pt x="682242" y="1208241"/>
                  <a:pt x="690462" y="1183583"/>
                </a:cubicBezTo>
                <a:lnTo>
                  <a:pt x="702792" y="1146596"/>
                </a:lnTo>
                <a:lnTo>
                  <a:pt x="715122" y="1109609"/>
                </a:lnTo>
                <a:cubicBezTo>
                  <a:pt x="711012" y="969881"/>
                  <a:pt x="710338" y="830009"/>
                  <a:pt x="702792" y="690424"/>
                </a:cubicBezTo>
                <a:cubicBezTo>
                  <a:pt x="702090" y="677447"/>
                  <a:pt x="693614" y="666045"/>
                  <a:pt x="690462" y="653437"/>
                </a:cubicBezTo>
                <a:cubicBezTo>
                  <a:pt x="683426" y="625294"/>
                  <a:pt x="679897" y="582991"/>
                  <a:pt x="665803" y="554805"/>
                </a:cubicBezTo>
                <a:cubicBezTo>
                  <a:pt x="659176" y="541552"/>
                  <a:pt x="647162" y="531359"/>
                  <a:pt x="641144" y="517818"/>
                </a:cubicBezTo>
                <a:cubicBezTo>
                  <a:pt x="630587" y="494066"/>
                  <a:pt x="624704" y="468502"/>
                  <a:pt x="616484" y="443844"/>
                </a:cubicBezTo>
                <a:cubicBezTo>
                  <a:pt x="612374" y="431515"/>
                  <a:pt x="611364" y="417670"/>
                  <a:pt x="604155" y="406857"/>
                </a:cubicBezTo>
                <a:lnTo>
                  <a:pt x="579495" y="369870"/>
                </a:lnTo>
                <a:cubicBezTo>
                  <a:pt x="569713" y="320960"/>
                  <a:pt x="557381" y="254217"/>
                  <a:pt x="542506" y="209593"/>
                </a:cubicBezTo>
                <a:lnTo>
                  <a:pt x="505517" y="98632"/>
                </a:lnTo>
                <a:lnTo>
                  <a:pt x="493187" y="61645"/>
                </a:lnTo>
                <a:cubicBezTo>
                  <a:pt x="489077" y="49316"/>
                  <a:pt x="490048" y="33847"/>
                  <a:pt x="480858" y="24658"/>
                </a:cubicBezTo>
                <a:lnTo>
                  <a:pt x="456198" y="0"/>
                </a:lnTo>
                <a:lnTo>
                  <a:pt x="369891" y="12329"/>
                </a:lnTo>
                <a:close/>
              </a:path>
            </a:pathLst>
          </a:custGeom>
          <a:solidFill>
            <a:srgbClr val="FFA3CF"/>
          </a:solidFill>
          <a:ln>
            <a:noFill/>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06" name="Google Shape;406;p13"/>
          <p:cNvSpPr/>
          <p:nvPr/>
        </p:nvSpPr>
        <p:spPr>
          <a:xfrm rot="275830">
            <a:off x="7787478" y="3387714"/>
            <a:ext cx="795514" cy="720080"/>
          </a:xfrm>
          <a:custGeom>
            <a:avLst/>
            <a:gdLst/>
            <a:ahLst/>
            <a:cxnLst/>
            <a:rect l="l" t="t" r="r" b="b"/>
            <a:pathLst>
              <a:path w="795514" h="612384" extrusionOk="0">
                <a:moveTo>
                  <a:pt x="0" y="45245"/>
                </a:moveTo>
                <a:cubicBezTo>
                  <a:pt x="109939" y="327784"/>
                  <a:pt x="219879" y="610323"/>
                  <a:pt x="345231" y="612378"/>
                </a:cubicBezTo>
                <a:cubicBezTo>
                  <a:pt x="470583" y="614433"/>
                  <a:pt x="682243" y="152096"/>
                  <a:pt x="752111" y="57574"/>
                </a:cubicBezTo>
                <a:cubicBezTo>
                  <a:pt x="821979" y="-36948"/>
                  <a:pt x="793209" y="4148"/>
                  <a:pt x="764440" y="45245"/>
                </a:cubicBezTo>
              </a:path>
            </a:pathLst>
          </a:custGeom>
          <a:no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07" name="Google Shape;407;p13"/>
          <p:cNvSpPr/>
          <p:nvPr/>
        </p:nvSpPr>
        <p:spPr>
          <a:xfrm>
            <a:off x="9205393" y="3427459"/>
            <a:ext cx="554835" cy="221984"/>
          </a:xfrm>
          <a:custGeom>
            <a:avLst/>
            <a:gdLst/>
            <a:ahLst/>
            <a:cxnLst/>
            <a:rect l="l" t="t" r="r" b="b"/>
            <a:pathLst>
              <a:path w="554835" h="221984" extrusionOk="0">
                <a:moveTo>
                  <a:pt x="0" y="0"/>
                </a:moveTo>
                <a:cubicBezTo>
                  <a:pt x="70895" y="108906"/>
                  <a:pt x="141791" y="217812"/>
                  <a:pt x="234263" y="221922"/>
                </a:cubicBezTo>
                <a:cubicBezTo>
                  <a:pt x="326735" y="226032"/>
                  <a:pt x="554835" y="24658"/>
                  <a:pt x="554835" y="24658"/>
                </a:cubicBezTo>
              </a:path>
            </a:pathLst>
          </a:custGeom>
          <a:noFill/>
          <a:ln w="25400"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cxnSp>
        <p:nvCxnSpPr>
          <p:cNvPr id="408" name="Google Shape;408;p13"/>
          <p:cNvCxnSpPr/>
          <p:nvPr/>
        </p:nvCxnSpPr>
        <p:spPr>
          <a:xfrm rot="10800000">
            <a:off x="7968208" y="3429000"/>
            <a:ext cx="0" cy="504056"/>
          </a:xfrm>
          <a:prstGeom prst="straightConnector1">
            <a:avLst/>
          </a:prstGeom>
          <a:noFill/>
          <a:ln w="25400" cap="flat" cmpd="sng">
            <a:solidFill>
              <a:srgbClr val="FF6600"/>
            </a:solidFill>
            <a:prstDash val="solid"/>
            <a:round/>
            <a:headEnd type="none" w="sm" len="sm"/>
            <a:tailEnd type="none" w="sm" len="sm"/>
          </a:ln>
        </p:spPr>
      </p:cxnSp>
      <p:cxnSp>
        <p:nvCxnSpPr>
          <p:cNvPr id="409" name="Google Shape;409;p13"/>
          <p:cNvCxnSpPr/>
          <p:nvPr/>
        </p:nvCxnSpPr>
        <p:spPr>
          <a:xfrm rot="10800000">
            <a:off x="8112224" y="3429000"/>
            <a:ext cx="0" cy="648072"/>
          </a:xfrm>
          <a:prstGeom prst="straightConnector1">
            <a:avLst/>
          </a:prstGeom>
          <a:noFill/>
          <a:ln w="25400" cap="flat" cmpd="sng">
            <a:solidFill>
              <a:srgbClr val="FF6600"/>
            </a:solidFill>
            <a:prstDash val="solid"/>
            <a:round/>
            <a:headEnd type="none" w="sm" len="sm"/>
            <a:tailEnd type="none" w="sm" len="sm"/>
          </a:ln>
        </p:spPr>
      </p:cxnSp>
      <p:cxnSp>
        <p:nvCxnSpPr>
          <p:cNvPr id="410" name="Google Shape;410;p13"/>
          <p:cNvCxnSpPr/>
          <p:nvPr/>
        </p:nvCxnSpPr>
        <p:spPr>
          <a:xfrm rot="10800000">
            <a:off x="8184232" y="3429000"/>
            <a:ext cx="72008" cy="576064"/>
          </a:xfrm>
          <a:prstGeom prst="straightConnector1">
            <a:avLst/>
          </a:prstGeom>
          <a:noFill/>
          <a:ln w="25400" cap="flat" cmpd="sng">
            <a:solidFill>
              <a:srgbClr val="FF6600"/>
            </a:solidFill>
            <a:prstDash val="solid"/>
            <a:round/>
            <a:headEnd type="none" w="sm" len="sm"/>
            <a:tailEnd type="none" w="sm" len="sm"/>
          </a:ln>
        </p:spPr>
      </p:cxnSp>
      <p:cxnSp>
        <p:nvCxnSpPr>
          <p:cNvPr id="411" name="Google Shape;411;p13"/>
          <p:cNvCxnSpPr/>
          <p:nvPr/>
        </p:nvCxnSpPr>
        <p:spPr>
          <a:xfrm rot="10800000">
            <a:off x="8328248" y="3429000"/>
            <a:ext cx="72008" cy="360040"/>
          </a:xfrm>
          <a:prstGeom prst="straightConnector1">
            <a:avLst/>
          </a:prstGeom>
          <a:noFill/>
          <a:ln w="25400" cap="flat" cmpd="sng">
            <a:solidFill>
              <a:srgbClr val="FF6600"/>
            </a:solidFill>
            <a:prstDash val="solid"/>
            <a:round/>
            <a:headEnd type="none" w="sm" len="sm"/>
            <a:tailEnd type="none" w="sm" len="sm"/>
          </a:ln>
        </p:spPr>
      </p:cxnSp>
      <p:cxnSp>
        <p:nvCxnSpPr>
          <p:cNvPr id="412" name="Google Shape;412;p13"/>
          <p:cNvCxnSpPr/>
          <p:nvPr/>
        </p:nvCxnSpPr>
        <p:spPr>
          <a:xfrm rot="10800000">
            <a:off x="9336360" y="3429000"/>
            <a:ext cx="0" cy="144016"/>
          </a:xfrm>
          <a:prstGeom prst="straightConnector1">
            <a:avLst/>
          </a:prstGeom>
          <a:noFill/>
          <a:ln w="25400" cap="flat" cmpd="sng">
            <a:solidFill>
              <a:srgbClr val="FF6600"/>
            </a:solidFill>
            <a:prstDash val="solid"/>
            <a:round/>
            <a:headEnd type="none" w="sm" len="sm"/>
            <a:tailEnd type="none" w="sm" len="sm"/>
          </a:ln>
        </p:spPr>
      </p:cxnSp>
      <p:cxnSp>
        <p:nvCxnSpPr>
          <p:cNvPr id="413" name="Google Shape;413;p13"/>
          <p:cNvCxnSpPr>
            <a:stCxn id="407" idx="1"/>
          </p:cNvCxnSpPr>
          <p:nvPr/>
        </p:nvCxnSpPr>
        <p:spPr>
          <a:xfrm rot="10800000" flipH="1">
            <a:off x="9439655" y="3428881"/>
            <a:ext cx="40800" cy="220500"/>
          </a:xfrm>
          <a:prstGeom prst="straightConnector1">
            <a:avLst/>
          </a:prstGeom>
          <a:noFill/>
          <a:ln w="25400" cap="flat" cmpd="sng">
            <a:solidFill>
              <a:srgbClr val="FF6600"/>
            </a:solidFill>
            <a:prstDash val="solid"/>
            <a:round/>
            <a:headEnd type="none" w="sm" len="sm"/>
            <a:tailEnd type="none" w="sm" len="sm"/>
          </a:ln>
        </p:spPr>
      </p:cxnSp>
      <p:cxnSp>
        <p:nvCxnSpPr>
          <p:cNvPr id="414" name="Google Shape;414;p13"/>
          <p:cNvCxnSpPr/>
          <p:nvPr/>
        </p:nvCxnSpPr>
        <p:spPr>
          <a:xfrm rot="10800000">
            <a:off x="9552384" y="3429000"/>
            <a:ext cx="72008" cy="144016"/>
          </a:xfrm>
          <a:prstGeom prst="straightConnector1">
            <a:avLst/>
          </a:prstGeom>
          <a:noFill/>
          <a:ln w="25400" cap="flat" cmpd="sng">
            <a:solidFill>
              <a:srgbClr val="FF6600"/>
            </a:solidFill>
            <a:prstDash val="solid"/>
            <a:round/>
            <a:headEnd type="none" w="sm" len="sm"/>
            <a:tailEnd type="none" w="sm" len="sm"/>
          </a:ln>
        </p:spPr>
      </p:cxnSp>
      <p:sp>
        <p:nvSpPr>
          <p:cNvPr id="415" name="Google Shape;415;p13"/>
          <p:cNvSpPr/>
          <p:nvPr/>
        </p:nvSpPr>
        <p:spPr>
          <a:xfrm>
            <a:off x="9408368" y="4365104"/>
            <a:ext cx="288032" cy="504056"/>
          </a:xfrm>
          <a:prstGeom prst="ellipse">
            <a:avLst/>
          </a:prstGeom>
          <a:solidFill>
            <a:srgbClr val="FFC91E"/>
          </a:solidFill>
          <a:ln w="381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16" name="Google Shape;416;p13"/>
          <p:cNvSpPr/>
          <p:nvPr/>
        </p:nvSpPr>
        <p:spPr>
          <a:xfrm rot="5400000">
            <a:off x="9373980" y="5119572"/>
            <a:ext cx="572832" cy="360040"/>
          </a:xfrm>
          <a:prstGeom prst="ellipse">
            <a:avLst/>
          </a:prstGeom>
          <a:solidFill>
            <a:srgbClr val="FFC91E"/>
          </a:solidFill>
          <a:ln w="381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17" name="Google Shape;417;p13"/>
          <p:cNvSpPr/>
          <p:nvPr/>
        </p:nvSpPr>
        <p:spPr>
          <a:xfrm rot="6570839">
            <a:off x="8157046" y="4349925"/>
            <a:ext cx="374970" cy="360040"/>
          </a:xfrm>
          <a:prstGeom prst="ellipse">
            <a:avLst/>
          </a:prstGeom>
          <a:solidFill>
            <a:srgbClr val="FFC91E"/>
          </a:solidFill>
          <a:ln w="381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18" name="Google Shape;418;p13"/>
          <p:cNvSpPr/>
          <p:nvPr/>
        </p:nvSpPr>
        <p:spPr>
          <a:xfrm rot="6570839">
            <a:off x="8463231" y="3922093"/>
            <a:ext cx="536707" cy="360040"/>
          </a:xfrm>
          <a:prstGeom prst="ellipse">
            <a:avLst/>
          </a:prstGeom>
          <a:solidFill>
            <a:srgbClr val="FFC91E"/>
          </a:solidFill>
          <a:ln w="381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19" name="Google Shape;419;p13"/>
          <p:cNvSpPr/>
          <p:nvPr/>
        </p:nvSpPr>
        <p:spPr>
          <a:xfrm rot="5074329">
            <a:off x="7074411" y="4316468"/>
            <a:ext cx="1097729" cy="360040"/>
          </a:xfrm>
          <a:prstGeom prst="ellipse">
            <a:avLst/>
          </a:prstGeom>
          <a:solidFill>
            <a:srgbClr val="FFC91E"/>
          </a:solidFill>
          <a:ln w="38100" cap="flat" cmpd="sng">
            <a:solidFill>
              <a:srgbClr val="E36C09"/>
            </a:solidFill>
            <a:prstDash val="solid"/>
            <a:round/>
            <a:headEnd type="none" w="sm" len="sm"/>
            <a:tailEnd type="none" w="sm" len="sm"/>
          </a:ln>
          <a:effectLst>
            <a:outerShdw blurRad="50800" dist="38100" dir="2700000" algn="tl" rotWithShape="0">
              <a:srgbClr val="000000">
                <a:alpha val="42352"/>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20" name="Google Shape;420;p13"/>
          <p:cNvSpPr/>
          <p:nvPr/>
        </p:nvSpPr>
        <p:spPr>
          <a:xfrm rot="5074329">
            <a:off x="6844945" y="4310523"/>
            <a:ext cx="775067" cy="184240"/>
          </a:xfrm>
          <a:prstGeom prst="ellipse">
            <a:avLst/>
          </a:prstGeom>
          <a:solidFill>
            <a:srgbClr val="FFC91E"/>
          </a:solidFill>
          <a:ln w="381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21" name="Google Shape;421;p13"/>
          <p:cNvSpPr/>
          <p:nvPr/>
        </p:nvSpPr>
        <p:spPr>
          <a:xfrm>
            <a:off x="7027719" y="5580043"/>
            <a:ext cx="2553008" cy="406389"/>
          </a:xfrm>
          <a:custGeom>
            <a:avLst/>
            <a:gdLst/>
            <a:ahLst/>
            <a:cxnLst/>
            <a:rect l="l" t="t" r="r" b="b"/>
            <a:pathLst>
              <a:path w="2553008" h="406389" extrusionOk="0">
                <a:moveTo>
                  <a:pt x="0" y="320692"/>
                </a:moveTo>
                <a:cubicBezTo>
                  <a:pt x="21382" y="312140"/>
                  <a:pt x="42583" y="303122"/>
                  <a:pt x="64146" y="295037"/>
                </a:cubicBezTo>
                <a:cubicBezTo>
                  <a:pt x="186494" y="249162"/>
                  <a:pt x="192367" y="285948"/>
                  <a:pt x="410534" y="295037"/>
                </a:cubicBezTo>
                <a:cubicBezTo>
                  <a:pt x="436192" y="303589"/>
                  <a:pt x="460831" y="316246"/>
                  <a:pt x="487509" y="320692"/>
                </a:cubicBezTo>
                <a:cubicBezTo>
                  <a:pt x="581876" y="336418"/>
                  <a:pt x="539248" y="327212"/>
                  <a:pt x="615801" y="346348"/>
                </a:cubicBezTo>
                <a:cubicBezTo>
                  <a:pt x="705605" y="342072"/>
                  <a:pt x="795618" y="340986"/>
                  <a:pt x="885214" y="333520"/>
                </a:cubicBezTo>
                <a:cubicBezTo>
                  <a:pt x="898690" y="332397"/>
                  <a:pt x="910699" y="324407"/>
                  <a:pt x="923702" y="320692"/>
                </a:cubicBezTo>
                <a:cubicBezTo>
                  <a:pt x="940655" y="315849"/>
                  <a:pt x="958130" y="312930"/>
                  <a:pt x="975018" y="307864"/>
                </a:cubicBezTo>
                <a:cubicBezTo>
                  <a:pt x="975051" y="307854"/>
                  <a:pt x="1071221" y="275800"/>
                  <a:pt x="1090481" y="269381"/>
                </a:cubicBezTo>
                <a:lnTo>
                  <a:pt x="1128968" y="256554"/>
                </a:lnTo>
                <a:cubicBezTo>
                  <a:pt x="1184561" y="260830"/>
                  <a:pt x="1240945" y="259107"/>
                  <a:pt x="1295748" y="269381"/>
                </a:cubicBezTo>
                <a:cubicBezTo>
                  <a:pt x="1310902" y="272222"/>
                  <a:pt x="1320145" y="288776"/>
                  <a:pt x="1334235" y="295037"/>
                </a:cubicBezTo>
                <a:cubicBezTo>
                  <a:pt x="1358950" y="306020"/>
                  <a:pt x="1387019" y="308598"/>
                  <a:pt x="1411210" y="320692"/>
                </a:cubicBezTo>
                <a:cubicBezTo>
                  <a:pt x="1428316" y="329244"/>
                  <a:pt x="1444384" y="340301"/>
                  <a:pt x="1462527" y="346348"/>
                </a:cubicBezTo>
                <a:cubicBezTo>
                  <a:pt x="1558043" y="378183"/>
                  <a:pt x="1569830" y="369762"/>
                  <a:pt x="1667794" y="384831"/>
                </a:cubicBezTo>
                <a:cubicBezTo>
                  <a:pt x="1689346" y="388146"/>
                  <a:pt x="1710558" y="393382"/>
                  <a:pt x="1731940" y="397658"/>
                </a:cubicBezTo>
                <a:cubicBezTo>
                  <a:pt x="2147627" y="383804"/>
                  <a:pt x="2010010" y="456029"/>
                  <a:pt x="2193791" y="333520"/>
                </a:cubicBezTo>
                <a:cubicBezTo>
                  <a:pt x="2206620" y="324968"/>
                  <a:pt x="2221375" y="318765"/>
                  <a:pt x="2232278" y="307864"/>
                </a:cubicBezTo>
                <a:cubicBezTo>
                  <a:pt x="2240831" y="299312"/>
                  <a:pt x="2250680" y="291884"/>
                  <a:pt x="2257937" y="282209"/>
                </a:cubicBezTo>
                <a:cubicBezTo>
                  <a:pt x="2276439" y="257542"/>
                  <a:pt x="2287448" y="227045"/>
                  <a:pt x="2309253" y="205243"/>
                </a:cubicBezTo>
                <a:cubicBezTo>
                  <a:pt x="2432795" y="81715"/>
                  <a:pt x="2308066" y="213138"/>
                  <a:pt x="2386228" y="115449"/>
                </a:cubicBezTo>
                <a:cubicBezTo>
                  <a:pt x="2393784" y="106005"/>
                  <a:pt x="2401069" y="95202"/>
                  <a:pt x="2411887" y="89794"/>
                </a:cubicBezTo>
                <a:cubicBezTo>
                  <a:pt x="2436078" y="77700"/>
                  <a:pt x="2488862" y="64139"/>
                  <a:pt x="2488862" y="64139"/>
                </a:cubicBezTo>
                <a:lnTo>
                  <a:pt x="2553008" y="0"/>
                </a:lnTo>
              </a:path>
            </a:pathLst>
          </a:custGeom>
          <a:noFill/>
          <a:ln w="762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2" name="Google Shape;422;p13"/>
          <p:cNvSpPr/>
          <p:nvPr/>
        </p:nvSpPr>
        <p:spPr>
          <a:xfrm>
            <a:off x="9349802" y="4861692"/>
            <a:ext cx="243755" cy="808144"/>
          </a:xfrm>
          <a:custGeom>
            <a:avLst/>
            <a:gdLst/>
            <a:ahLst/>
            <a:cxnLst/>
            <a:rect l="l" t="t" r="r" b="b"/>
            <a:pathLst>
              <a:path w="243755" h="808144" extrusionOk="0">
                <a:moveTo>
                  <a:pt x="64146" y="808144"/>
                </a:moveTo>
                <a:cubicBezTo>
                  <a:pt x="51317" y="786764"/>
                  <a:pt x="35977" y="766703"/>
                  <a:pt x="25659" y="744005"/>
                </a:cubicBezTo>
                <a:cubicBezTo>
                  <a:pt x="14467" y="719386"/>
                  <a:pt x="0" y="667039"/>
                  <a:pt x="0" y="667039"/>
                </a:cubicBezTo>
                <a:cubicBezTo>
                  <a:pt x="4277" y="543038"/>
                  <a:pt x="2233" y="418658"/>
                  <a:pt x="12830" y="295037"/>
                </a:cubicBezTo>
                <a:cubicBezTo>
                  <a:pt x="15140" y="268092"/>
                  <a:pt x="15985" y="233070"/>
                  <a:pt x="38488" y="218070"/>
                </a:cubicBezTo>
                <a:lnTo>
                  <a:pt x="76976" y="192415"/>
                </a:lnTo>
                <a:cubicBezTo>
                  <a:pt x="81252" y="179587"/>
                  <a:pt x="81358" y="164490"/>
                  <a:pt x="89805" y="153932"/>
                </a:cubicBezTo>
                <a:cubicBezTo>
                  <a:pt x="99437" y="141893"/>
                  <a:pt x="116252" y="137908"/>
                  <a:pt x="128292" y="128277"/>
                </a:cubicBezTo>
                <a:cubicBezTo>
                  <a:pt x="137737" y="120722"/>
                  <a:pt x="144506" y="110176"/>
                  <a:pt x="153951" y="102621"/>
                </a:cubicBezTo>
                <a:cubicBezTo>
                  <a:pt x="234877" y="37888"/>
                  <a:pt x="156138" y="113260"/>
                  <a:pt x="218097" y="51311"/>
                </a:cubicBezTo>
                <a:cubicBezTo>
                  <a:pt x="232839" y="7091"/>
                  <a:pt x="221364" y="22389"/>
                  <a:pt x="243755" y="0"/>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3" name="Google Shape;423;p13"/>
          <p:cNvSpPr/>
          <p:nvPr/>
        </p:nvSpPr>
        <p:spPr>
          <a:xfrm>
            <a:off x="9228014" y="3655890"/>
            <a:ext cx="180354" cy="2232016"/>
          </a:xfrm>
          <a:custGeom>
            <a:avLst/>
            <a:gdLst/>
            <a:ahLst/>
            <a:cxnLst/>
            <a:rect l="l" t="t" r="r" b="b"/>
            <a:pathLst>
              <a:path w="180354" h="2232016" extrusionOk="0">
                <a:moveTo>
                  <a:pt x="180354" y="0"/>
                </a:moveTo>
                <a:cubicBezTo>
                  <a:pt x="148323" y="160140"/>
                  <a:pt x="180783" y="-18186"/>
                  <a:pt x="154695" y="307864"/>
                </a:cubicBezTo>
                <a:cubicBezTo>
                  <a:pt x="148264" y="388246"/>
                  <a:pt x="145610" y="365314"/>
                  <a:pt x="129037" y="423313"/>
                </a:cubicBezTo>
                <a:cubicBezTo>
                  <a:pt x="124193" y="440265"/>
                  <a:pt x="121052" y="457672"/>
                  <a:pt x="116208" y="474624"/>
                </a:cubicBezTo>
                <a:cubicBezTo>
                  <a:pt x="112493" y="487625"/>
                  <a:pt x="106659" y="499989"/>
                  <a:pt x="103379" y="513107"/>
                </a:cubicBezTo>
                <a:cubicBezTo>
                  <a:pt x="98090" y="534259"/>
                  <a:pt x="96286" y="556211"/>
                  <a:pt x="90549" y="577245"/>
                </a:cubicBezTo>
                <a:cubicBezTo>
                  <a:pt x="83433" y="603335"/>
                  <a:pt x="64891" y="654211"/>
                  <a:pt x="64891" y="654211"/>
                </a:cubicBezTo>
                <a:cubicBezTo>
                  <a:pt x="69167" y="696970"/>
                  <a:pt x="71185" y="740015"/>
                  <a:pt x="77720" y="782488"/>
                </a:cubicBezTo>
                <a:cubicBezTo>
                  <a:pt x="79776" y="795852"/>
                  <a:pt x="86834" y="807970"/>
                  <a:pt x="90549" y="820971"/>
                </a:cubicBezTo>
                <a:cubicBezTo>
                  <a:pt x="95393" y="837923"/>
                  <a:pt x="99102" y="855178"/>
                  <a:pt x="103379" y="872282"/>
                </a:cubicBezTo>
                <a:cubicBezTo>
                  <a:pt x="92105" y="1154080"/>
                  <a:pt x="81272" y="1169678"/>
                  <a:pt x="103379" y="1423872"/>
                </a:cubicBezTo>
                <a:cubicBezTo>
                  <a:pt x="105268" y="1445593"/>
                  <a:pt x="111932" y="1466631"/>
                  <a:pt x="116208" y="1488011"/>
                </a:cubicBezTo>
                <a:cubicBezTo>
                  <a:pt x="111838" y="1592886"/>
                  <a:pt x="119163" y="1799836"/>
                  <a:pt x="77720" y="1924152"/>
                </a:cubicBezTo>
                <a:cubicBezTo>
                  <a:pt x="46960" y="2016421"/>
                  <a:pt x="84280" y="1901196"/>
                  <a:pt x="52062" y="2013946"/>
                </a:cubicBezTo>
                <a:cubicBezTo>
                  <a:pt x="48347" y="2026947"/>
                  <a:pt x="42513" y="2039311"/>
                  <a:pt x="39233" y="2052429"/>
                </a:cubicBezTo>
                <a:cubicBezTo>
                  <a:pt x="33945" y="2073581"/>
                  <a:pt x="31134" y="2095284"/>
                  <a:pt x="26404" y="2116567"/>
                </a:cubicBezTo>
                <a:cubicBezTo>
                  <a:pt x="22579" y="2133777"/>
                  <a:pt x="18418" y="2150926"/>
                  <a:pt x="13574" y="2167878"/>
                </a:cubicBezTo>
                <a:cubicBezTo>
                  <a:pt x="9859" y="2180879"/>
                  <a:pt x="3397" y="2193102"/>
                  <a:pt x="745" y="2206361"/>
                </a:cubicBezTo>
                <a:cubicBezTo>
                  <a:pt x="-932" y="2214747"/>
                  <a:pt x="745" y="2223464"/>
                  <a:pt x="745" y="2232016"/>
                </a:cubicBezTo>
              </a:path>
            </a:pathLst>
          </a:custGeom>
          <a:noFill/>
          <a:ln w="5715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4" name="Google Shape;424;p13"/>
          <p:cNvSpPr/>
          <p:nvPr/>
        </p:nvSpPr>
        <p:spPr>
          <a:xfrm>
            <a:off x="8335032" y="4361413"/>
            <a:ext cx="321994" cy="1513667"/>
          </a:xfrm>
          <a:custGeom>
            <a:avLst/>
            <a:gdLst/>
            <a:ahLst/>
            <a:cxnLst/>
            <a:rect l="l" t="t" r="r" b="b"/>
            <a:pathLst>
              <a:path w="321994" h="1513667" extrusionOk="0">
                <a:moveTo>
                  <a:pt x="321994" y="0"/>
                </a:moveTo>
                <a:cubicBezTo>
                  <a:pt x="316636" y="74993"/>
                  <a:pt x="309342" y="256021"/>
                  <a:pt x="283506" y="333520"/>
                </a:cubicBezTo>
                <a:lnTo>
                  <a:pt x="245019" y="448969"/>
                </a:lnTo>
                <a:lnTo>
                  <a:pt x="232189" y="487452"/>
                </a:lnTo>
                <a:cubicBezTo>
                  <a:pt x="227913" y="500280"/>
                  <a:pt x="225408" y="513841"/>
                  <a:pt x="219360" y="525935"/>
                </a:cubicBezTo>
                <a:cubicBezTo>
                  <a:pt x="186806" y="591036"/>
                  <a:pt x="204310" y="561336"/>
                  <a:pt x="168043" y="615729"/>
                </a:cubicBezTo>
                <a:lnTo>
                  <a:pt x="129556" y="731178"/>
                </a:lnTo>
                <a:cubicBezTo>
                  <a:pt x="125280" y="744006"/>
                  <a:pt x="120007" y="756543"/>
                  <a:pt x="116727" y="769661"/>
                </a:cubicBezTo>
                <a:cubicBezTo>
                  <a:pt x="108174" y="803868"/>
                  <a:pt x="97984" y="837707"/>
                  <a:pt x="91068" y="872283"/>
                </a:cubicBezTo>
                <a:cubicBezTo>
                  <a:pt x="86792" y="893662"/>
                  <a:pt x="83142" y="915177"/>
                  <a:pt x="78239" y="936421"/>
                </a:cubicBezTo>
                <a:cubicBezTo>
                  <a:pt x="70310" y="970778"/>
                  <a:pt x="61134" y="1004836"/>
                  <a:pt x="52581" y="1039043"/>
                </a:cubicBezTo>
                <a:cubicBezTo>
                  <a:pt x="48305" y="1056146"/>
                  <a:pt x="42651" y="1072963"/>
                  <a:pt x="39752" y="1090353"/>
                </a:cubicBezTo>
                <a:cubicBezTo>
                  <a:pt x="10011" y="1268764"/>
                  <a:pt x="45491" y="1047306"/>
                  <a:pt x="14093" y="1282769"/>
                </a:cubicBezTo>
                <a:cubicBezTo>
                  <a:pt x="10655" y="1308550"/>
                  <a:pt x="2707" y="1333766"/>
                  <a:pt x="1264" y="1359735"/>
                </a:cubicBezTo>
                <a:cubicBezTo>
                  <a:pt x="-1582" y="1410967"/>
                  <a:pt x="1264" y="1462356"/>
                  <a:pt x="1264" y="1513667"/>
                </a:cubicBezTo>
              </a:path>
            </a:pathLst>
          </a:custGeom>
          <a:noFill/>
          <a:ln w="5715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5" name="Google Shape;425;p13"/>
          <p:cNvSpPr/>
          <p:nvPr/>
        </p:nvSpPr>
        <p:spPr>
          <a:xfrm>
            <a:off x="8220817" y="4720588"/>
            <a:ext cx="102650" cy="1103181"/>
          </a:xfrm>
          <a:custGeom>
            <a:avLst/>
            <a:gdLst/>
            <a:ahLst/>
            <a:cxnLst/>
            <a:rect l="l" t="t" r="r" b="b"/>
            <a:pathLst>
              <a:path w="102650" h="1103181" extrusionOk="0">
                <a:moveTo>
                  <a:pt x="102650" y="0"/>
                </a:moveTo>
                <a:cubicBezTo>
                  <a:pt x="98374" y="128277"/>
                  <a:pt x="97144" y="256692"/>
                  <a:pt x="89821" y="384831"/>
                </a:cubicBezTo>
                <a:cubicBezTo>
                  <a:pt x="85900" y="453430"/>
                  <a:pt x="70909" y="447861"/>
                  <a:pt x="51333" y="513108"/>
                </a:cubicBezTo>
                <a:cubicBezTo>
                  <a:pt x="43077" y="540624"/>
                  <a:pt x="30548" y="629852"/>
                  <a:pt x="25675" y="654212"/>
                </a:cubicBezTo>
                <a:cubicBezTo>
                  <a:pt x="22217" y="671500"/>
                  <a:pt x="17122" y="688419"/>
                  <a:pt x="12846" y="705523"/>
                </a:cubicBezTo>
                <a:cubicBezTo>
                  <a:pt x="1362" y="854786"/>
                  <a:pt x="-9140" y="855837"/>
                  <a:pt x="12846" y="987732"/>
                </a:cubicBezTo>
                <a:cubicBezTo>
                  <a:pt x="15069" y="1001070"/>
                  <a:pt x="17228" y="1015657"/>
                  <a:pt x="25675" y="1026215"/>
                </a:cubicBezTo>
                <a:cubicBezTo>
                  <a:pt x="49847" y="1056427"/>
                  <a:pt x="72384" y="1042656"/>
                  <a:pt x="89821" y="1077526"/>
                </a:cubicBezTo>
                <a:cubicBezTo>
                  <a:pt x="93646" y="1085175"/>
                  <a:pt x="89821" y="1094629"/>
                  <a:pt x="89821" y="1103181"/>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6" name="Google Shape;426;p13"/>
          <p:cNvSpPr/>
          <p:nvPr/>
        </p:nvSpPr>
        <p:spPr>
          <a:xfrm>
            <a:off x="8349126" y="4941169"/>
            <a:ext cx="962189" cy="754323"/>
          </a:xfrm>
          <a:custGeom>
            <a:avLst/>
            <a:gdLst/>
            <a:ahLst/>
            <a:cxnLst/>
            <a:rect l="l" t="t" r="r" b="b"/>
            <a:pathLst>
              <a:path w="962189" h="769661" extrusionOk="0">
                <a:moveTo>
                  <a:pt x="0" y="769661"/>
                </a:moveTo>
                <a:cubicBezTo>
                  <a:pt x="9498" y="627211"/>
                  <a:pt x="-1529" y="621078"/>
                  <a:pt x="25659" y="525935"/>
                </a:cubicBezTo>
                <a:cubicBezTo>
                  <a:pt x="29374" y="512934"/>
                  <a:pt x="31921" y="499272"/>
                  <a:pt x="38488" y="487452"/>
                </a:cubicBezTo>
                <a:cubicBezTo>
                  <a:pt x="53464" y="460498"/>
                  <a:pt x="67999" y="432288"/>
                  <a:pt x="89804" y="410486"/>
                </a:cubicBezTo>
                <a:lnTo>
                  <a:pt x="141121" y="359175"/>
                </a:lnTo>
                <a:cubicBezTo>
                  <a:pt x="163512" y="292008"/>
                  <a:pt x="144388" y="330252"/>
                  <a:pt x="218096" y="256554"/>
                </a:cubicBezTo>
                <a:lnTo>
                  <a:pt x="243755" y="230899"/>
                </a:lnTo>
                <a:cubicBezTo>
                  <a:pt x="252308" y="222347"/>
                  <a:pt x="259349" y="211951"/>
                  <a:pt x="269413" y="205243"/>
                </a:cubicBezTo>
                <a:cubicBezTo>
                  <a:pt x="304125" y="182105"/>
                  <a:pt x="318531" y="170205"/>
                  <a:pt x="359217" y="153932"/>
                </a:cubicBezTo>
                <a:cubicBezTo>
                  <a:pt x="435418" y="123455"/>
                  <a:pt x="421363" y="134345"/>
                  <a:pt x="487509" y="115449"/>
                </a:cubicBezTo>
                <a:cubicBezTo>
                  <a:pt x="542037" y="99872"/>
                  <a:pt x="558290" y="83999"/>
                  <a:pt x="628630" y="76966"/>
                </a:cubicBezTo>
                <a:lnTo>
                  <a:pt x="756922" y="64139"/>
                </a:lnTo>
                <a:cubicBezTo>
                  <a:pt x="834473" y="44753"/>
                  <a:pt x="791518" y="56884"/>
                  <a:pt x="885214" y="25656"/>
                </a:cubicBezTo>
                <a:lnTo>
                  <a:pt x="923701" y="12828"/>
                </a:lnTo>
                <a:lnTo>
                  <a:pt x="962189" y="0"/>
                </a:lnTo>
              </a:path>
            </a:pathLst>
          </a:custGeom>
          <a:noFill/>
          <a:ln w="5715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7" name="Google Shape;427;p13"/>
          <p:cNvSpPr/>
          <p:nvPr/>
        </p:nvSpPr>
        <p:spPr>
          <a:xfrm>
            <a:off x="8734001" y="5066935"/>
            <a:ext cx="628630" cy="256854"/>
          </a:xfrm>
          <a:custGeom>
            <a:avLst/>
            <a:gdLst/>
            <a:ahLst/>
            <a:cxnLst/>
            <a:rect l="l" t="t" r="r" b="b"/>
            <a:pathLst>
              <a:path w="628630" h="256854" extrusionOk="0">
                <a:moveTo>
                  <a:pt x="0" y="0"/>
                </a:moveTo>
                <a:cubicBezTo>
                  <a:pt x="55593" y="4276"/>
                  <a:pt x="111328" y="6991"/>
                  <a:pt x="166779" y="12827"/>
                </a:cubicBezTo>
                <a:cubicBezTo>
                  <a:pt x="202394" y="16575"/>
                  <a:pt x="258343" y="27466"/>
                  <a:pt x="295071" y="38483"/>
                </a:cubicBezTo>
                <a:cubicBezTo>
                  <a:pt x="327305" y="48152"/>
                  <a:pt x="392321" y="67623"/>
                  <a:pt x="423363" y="89794"/>
                </a:cubicBezTo>
                <a:cubicBezTo>
                  <a:pt x="570293" y="194733"/>
                  <a:pt x="337350" y="56888"/>
                  <a:pt x="513167" y="166760"/>
                </a:cubicBezTo>
                <a:cubicBezTo>
                  <a:pt x="529385" y="176895"/>
                  <a:pt x="547879" y="182928"/>
                  <a:pt x="564484" y="192415"/>
                </a:cubicBezTo>
                <a:cubicBezTo>
                  <a:pt x="602245" y="213990"/>
                  <a:pt x="600532" y="215632"/>
                  <a:pt x="628630" y="243726"/>
                </a:cubicBezTo>
                <a:cubicBezTo>
                  <a:pt x="578668" y="260377"/>
                  <a:pt x="599705" y="266115"/>
                  <a:pt x="564484" y="230898"/>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28" name="Google Shape;428;p13"/>
          <p:cNvSpPr/>
          <p:nvPr/>
        </p:nvSpPr>
        <p:spPr>
          <a:xfrm>
            <a:off x="8688288" y="5052988"/>
            <a:ext cx="448384" cy="464245"/>
          </a:xfrm>
          <a:custGeom>
            <a:avLst/>
            <a:gdLst/>
            <a:ahLst/>
            <a:cxnLst/>
            <a:rect l="l" t="t" r="r" b="b"/>
            <a:pathLst>
              <a:path w="410533" h="372003" extrusionOk="0">
                <a:moveTo>
                  <a:pt x="0" y="0"/>
                </a:moveTo>
                <a:cubicBezTo>
                  <a:pt x="25658" y="12828"/>
                  <a:pt x="54331" y="20873"/>
                  <a:pt x="76975" y="38483"/>
                </a:cubicBezTo>
                <a:cubicBezTo>
                  <a:pt x="93852" y="51608"/>
                  <a:pt x="100343" y="74677"/>
                  <a:pt x="115462" y="89794"/>
                </a:cubicBezTo>
                <a:cubicBezTo>
                  <a:pt x="126365" y="100696"/>
                  <a:pt x="142346" y="105297"/>
                  <a:pt x="153950" y="115449"/>
                </a:cubicBezTo>
                <a:cubicBezTo>
                  <a:pt x="176707" y="135359"/>
                  <a:pt x="196714" y="158208"/>
                  <a:pt x="218096" y="179587"/>
                </a:cubicBezTo>
                <a:cubicBezTo>
                  <a:pt x="226649" y="188139"/>
                  <a:pt x="233690" y="198535"/>
                  <a:pt x="243754" y="205243"/>
                </a:cubicBezTo>
                <a:cubicBezTo>
                  <a:pt x="270288" y="222930"/>
                  <a:pt x="322656" y="250569"/>
                  <a:pt x="346388" y="282209"/>
                </a:cubicBezTo>
                <a:cubicBezTo>
                  <a:pt x="428398" y="391544"/>
                  <a:pt x="370538" y="332011"/>
                  <a:pt x="410533" y="372003"/>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cxnSp>
        <p:nvCxnSpPr>
          <p:cNvPr id="429" name="Google Shape;429;p13"/>
          <p:cNvCxnSpPr>
            <a:stCxn id="406" idx="1"/>
            <a:endCxn id="421" idx="5"/>
          </p:cNvCxnSpPr>
          <p:nvPr/>
        </p:nvCxnSpPr>
        <p:spPr>
          <a:xfrm flipH="1">
            <a:off x="7912921" y="4102419"/>
            <a:ext cx="191100" cy="1811100"/>
          </a:xfrm>
          <a:prstGeom prst="straightConnector1">
            <a:avLst/>
          </a:prstGeom>
          <a:noFill/>
          <a:ln w="25400" cap="flat" cmpd="sng">
            <a:solidFill>
              <a:srgbClr val="E36C09"/>
            </a:solidFill>
            <a:prstDash val="solid"/>
            <a:round/>
            <a:headEnd type="none" w="sm" len="sm"/>
            <a:tailEnd type="none" w="sm" len="sm"/>
          </a:ln>
        </p:spPr>
      </p:cxnSp>
      <p:sp>
        <p:nvSpPr>
          <p:cNvPr id="430" name="Google Shape;430;p13"/>
          <p:cNvSpPr/>
          <p:nvPr/>
        </p:nvSpPr>
        <p:spPr>
          <a:xfrm>
            <a:off x="7579375" y="5041280"/>
            <a:ext cx="115463" cy="885111"/>
          </a:xfrm>
          <a:custGeom>
            <a:avLst/>
            <a:gdLst/>
            <a:ahLst/>
            <a:cxnLst/>
            <a:rect l="l" t="t" r="r" b="b"/>
            <a:pathLst>
              <a:path w="115463" h="885111" extrusionOk="0">
                <a:moveTo>
                  <a:pt x="115463" y="0"/>
                </a:moveTo>
                <a:cubicBezTo>
                  <a:pt x="106910" y="25655"/>
                  <a:pt x="100789" y="52254"/>
                  <a:pt x="89805" y="76966"/>
                </a:cubicBezTo>
                <a:cubicBezTo>
                  <a:pt x="83543" y="91055"/>
                  <a:pt x="70220" y="101279"/>
                  <a:pt x="64146" y="115450"/>
                </a:cubicBezTo>
                <a:cubicBezTo>
                  <a:pt x="57201" y="131654"/>
                  <a:pt x="56893" y="150035"/>
                  <a:pt x="51317" y="166760"/>
                </a:cubicBezTo>
                <a:cubicBezTo>
                  <a:pt x="39554" y="202045"/>
                  <a:pt x="21833" y="233370"/>
                  <a:pt x="12829" y="269382"/>
                </a:cubicBezTo>
                <a:cubicBezTo>
                  <a:pt x="7540" y="290534"/>
                  <a:pt x="4276" y="312141"/>
                  <a:pt x="0" y="333520"/>
                </a:cubicBezTo>
                <a:cubicBezTo>
                  <a:pt x="4276" y="414762"/>
                  <a:pt x="5780" y="496197"/>
                  <a:pt x="12829" y="577246"/>
                </a:cubicBezTo>
                <a:cubicBezTo>
                  <a:pt x="14357" y="594810"/>
                  <a:pt x="22201" y="611269"/>
                  <a:pt x="25659" y="628557"/>
                </a:cubicBezTo>
                <a:cubicBezTo>
                  <a:pt x="30761" y="654061"/>
                  <a:pt x="32845" y="680133"/>
                  <a:pt x="38488" y="705523"/>
                </a:cubicBezTo>
                <a:cubicBezTo>
                  <a:pt x="47835" y="747579"/>
                  <a:pt x="59847" y="748037"/>
                  <a:pt x="64146" y="795317"/>
                </a:cubicBezTo>
                <a:cubicBezTo>
                  <a:pt x="66856" y="825125"/>
                  <a:pt x="64146" y="855180"/>
                  <a:pt x="64146" y="885111"/>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431" name="Google Shape;431;p13"/>
          <p:cNvSpPr/>
          <p:nvPr/>
        </p:nvSpPr>
        <p:spPr>
          <a:xfrm>
            <a:off x="7241364" y="4784727"/>
            <a:ext cx="119917" cy="1090353"/>
          </a:xfrm>
          <a:custGeom>
            <a:avLst/>
            <a:gdLst/>
            <a:ahLst/>
            <a:cxnLst/>
            <a:rect l="l" t="t" r="r" b="b"/>
            <a:pathLst>
              <a:path w="119917" h="1090353" extrusionOk="0">
                <a:moveTo>
                  <a:pt x="30111" y="0"/>
                </a:moveTo>
                <a:cubicBezTo>
                  <a:pt x="-17906" y="288073"/>
                  <a:pt x="-1323" y="159639"/>
                  <a:pt x="30111" y="756833"/>
                </a:cubicBezTo>
                <a:cubicBezTo>
                  <a:pt x="31116" y="775929"/>
                  <a:pt x="48666" y="790389"/>
                  <a:pt x="55769" y="808144"/>
                </a:cubicBezTo>
                <a:cubicBezTo>
                  <a:pt x="86260" y="884361"/>
                  <a:pt x="75354" y="870266"/>
                  <a:pt x="94257" y="936421"/>
                </a:cubicBezTo>
                <a:cubicBezTo>
                  <a:pt x="97972" y="949422"/>
                  <a:pt x="102810" y="962076"/>
                  <a:pt x="107086" y="974904"/>
                </a:cubicBezTo>
                <a:cubicBezTo>
                  <a:pt x="120445" y="1081768"/>
                  <a:pt x="119915" y="1043052"/>
                  <a:pt x="119915" y="1090353"/>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cxnSp>
        <p:nvCxnSpPr>
          <p:cNvPr id="432" name="Google Shape;432;p13"/>
          <p:cNvCxnSpPr/>
          <p:nvPr/>
        </p:nvCxnSpPr>
        <p:spPr>
          <a:xfrm rot="10800000">
            <a:off x="7248128" y="4365104"/>
            <a:ext cx="0" cy="432048"/>
          </a:xfrm>
          <a:prstGeom prst="straightConnector1">
            <a:avLst/>
          </a:prstGeom>
          <a:noFill/>
          <a:ln w="25400" cap="flat" cmpd="sng">
            <a:solidFill>
              <a:srgbClr val="FF6600"/>
            </a:solidFill>
            <a:prstDash val="solid"/>
            <a:round/>
            <a:headEnd type="none" w="sm" len="sm"/>
            <a:tailEnd type="none" w="sm" len="sm"/>
          </a:ln>
        </p:spPr>
      </p:cxnSp>
      <p:cxnSp>
        <p:nvCxnSpPr>
          <p:cNvPr id="433" name="Google Shape;433;p13"/>
          <p:cNvCxnSpPr/>
          <p:nvPr/>
        </p:nvCxnSpPr>
        <p:spPr>
          <a:xfrm rot="10800000">
            <a:off x="8328248" y="4437113"/>
            <a:ext cx="59414" cy="290669"/>
          </a:xfrm>
          <a:prstGeom prst="straightConnector1">
            <a:avLst/>
          </a:prstGeom>
          <a:noFill/>
          <a:ln w="25400" cap="flat" cmpd="sng">
            <a:solidFill>
              <a:srgbClr val="FF6600"/>
            </a:solidFill>
            <a:prstDash val="solid"/>
            <a:round/>
            <a:headEnd type="none" w="sm" len="sm"/>
            <a:tailEnd type="none" w="sm" len="sm"/>
          </a:ln>
        </p:spPr>
      </p:cxnSp>
      <p:cxnSp>
        <p:nvCxnSpPr>
          <p:cNvPr id="434" name="Google Shape;434;p13"/>
          <p:cNvCxnSpPr/>
          <p:nvPr/>
        </p:nvCxnSpPr>
        <p:spPr>
          <a:xfrm rot="10800000">
            <a:off x="8688288" y="4005064"/>
            <a:ext cx="0" cy="360040"/>
          </a:xfrm>
          <a:prstGeom prst="straightConnector1">
            <a:avLst/>
          </a:prstGeom>
          <a:noFill/>
          <a:ln w="25400" cap="flat" cmpd="sng">
            <a:solidFill>
              <a:srgbClr val="FF6600"/>
            </a:solidFill>
            <a:prstDash val="solid"/>
            <a:round/>
            <a:headEnd type="none" w="sm" len="sm"/>
            <a:tailEnd type="none" w="sm" len="sm"/>
          </a:ln>
        </p:spPr>
      </p:cxnSp>
      <p:sp>
        <p:nvSpPr>
          <p:cNvPr id="435" name="Google Shape;435;p13"/>
          <p:cNvSpPr/>
          <p:nvPr/>
        </p:nvSpPr>
        <p:spPr>
          <a:xfrm>
            <a:off x="9480376" y="4437112"/>
            <a:ext cx="144016" cy="360040"/>
          </a:xfrm>
          <a:prstGeom prst="ellipse">
            <a:avLst/>
          </a:prstGeom>
          <a:noFill/>
          <a:ln w="9525"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36" name="Google Shape;436;p13"/>
          <p:cNvSpPr/>
          <p:nvPr/>
        </p:nvSpPr>
        <p:spPr>
          <a:xfrm>
            <a:off x="9552384" y="5085184"/>
            <a:ext cx="216024" cy="360040"/>
          </a:xfrm>
          <a:prstGeom prst="ellipse">
            <a:avLst/>
          </a:prstGeom>
          <a:noFill/>
          <a:ln w="9525" cap="flat" cmpd="sng">
            <a:solidFill>
              <a:srgbClr val="FF66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437" name="Google Shape;437;p13"/>
          <p:cNvSpPr/>
          <p:nvPr/>
        </p:nvSpPr>
        <p:spPr>
          <a:xfrm>
            <a:off x="7524748" y="4142948"/>
            <a:ext cx="227436" cy="798220"/>
          </a:xfrm>
          <a:custGeom>
            <a:avLst/>
            <a:gdLst/>
            <a:ahLst/>
            <a:cxnLst/>
            <a:rect l="l" t="t" r="r" b="b"/>
            <a:pathLst>
              <a:path w="299444" h="877358" extrusionOk="0">
                <a:moveTo>
                  <a:pt x="91372" y="0"/>
                </a:moveTo>
                <a:cubicBezTo>
                  <a:pt x="76143" y="6091"/>
                  <a:pt x="59595" y="9581"/>
                  <a:pt x="45686" y="18273"/>
                </a:cubicBezTo>
                <a:cubicBezTo>
                  <a:pt x="18747" y="35109"/>
                  <a:pt x="13404" y="55422"/>
                  <a:pt x="0" y="82228"/>
                </a:cubicBezTo>
                <a:cubicBezTo>
                  <a:pt x="12183" y="112683"/>
                  <a:pt x="20020" y="145260"/>
                  <a:pt x="36549" y="173592"/>
                </a:cubicBezTo>
                <a:cubicBezTo>
                  <a:pt x="42082" y="183077"/>
                  <a:pt x="53542" y="188392"/>
                  <a:pt x="63960" y="191864"/>
                </a:cubicBezTo>
                <a:cubicBezTo>
                  <a:pt x="81536" y="197722"/>
                  <a:pt x="100616" y="197368"/>
                  <a:pt x="118783" y="201001"/>
                </a:cubicBezTo>
                <a:cubicBezTo>
                  <a:pt x="131097" y="203464"/>
                  <a:pt x="143149" y="207092"/>
                  <a:pt x="155332" y="210137"/>
                </a:cubicBezTo>
                <a:cubicBezTo>
                  <a:pt x="176176" y="203190"/>
                  <a:pt x="204500" y="202314"/>
                  <a:pt x="191880" y="164455"/>
                </a:cubicBezTo>
                <a:cubicBezTo>
                  <a:pt x="188407" y="154037"/>
                  <a:pt x="173606" y="152273"/>
                  <a:pt x="164469" y="146182"/>
                </a:cubicBezTo>
                <a:cubicBezTo>
                  <a:pt x="115220" y="151654"/>
                  <a:pt x="80268" y="138204"/>
                  <a:pt x="54823" y="182728"/>
                </a:cubicBezTo>
                <a:cubicBezTo>
                  <a:pt x="48593" y="193630"/>
                  <a:pt x="48732" y="207092"/>
                  <a:pt x="45686" y="219274"/>
                </a:cubicBezTo>
                <a:cubicBezTo>
                  <a:pt x="46374" y="223399"/>
                  <a:pt x="54180" y="287811"/>
                  <a:pt x="63960" y="301501"/>
                </a:cubicBezTo>
                <a:cubicBezTo>
                  <a:pt x="84725" y="330570"/>
                  <a:pt x="114950" y="349834"/>
                  <a:pt x="146195" y="365456"/>
                </a:cubicBezTo>
                <a:cubicBezTo>
                  <a:pt x="160865" y="372790"/>
                  <a:pt x="176652" y="377638"/>
                  <a:pt x="191880" y="383729"/>
                </a:cubicBezTo>
                <a:cubicBezTo>
                  <a:pt x="225383" y="380683"/>
                  <a:pt x="264828" y="393883"/>
                  <a:pt x="292389" y="374592"/>
                </a:cubicBezTo>
                <a:cubicBezTo>
                  <a:pt x="307565" y="363969"/>
                  <a:pt x="295308" y="333839"/>
                  <a:pt x="283252" y="319774"/>
                </a:cubicBezTo>
                <a:cubicBezTo>
                  <a:pt x="273145" y="307983"/>
                  <a:pt x="252795" y="313683"/>
                  <a:pt x="237566" y="310637"/>
                </a:cubicBezTo>
                <a:cubicBezTo>
                  <a:pt x="216514" y="314146"/>
                  <a:pt x="177824" y="317665"/>
                  <a:pt x="155332" y="328910"/>
                </a:cubicBezTo>
                <a:cubicBezTo>
                  <a:pt x="145510" y="333821"/>
                  <a:pt x="137057" y="341092"/>
                  <a:pt x="127920" y="347183"/>
                </a:cubicBezTo>
                <a:cubicBezTo>
                  <a:pt x="118783" y="362410"/>
                  <a:pt x="109921" y="377806"/>
                  <a:pt x="100509" y="392865"/>
                </a:cubicBezTo>
                <a:cubicBezTo>
                  <a:pt x="94689" y="402176"/>
                  <a:pt x="82235" y="409293"/>
                  <a:pt x="82235" y="420274"/>
                </a:cubicBezTo>
                <a:cubicBezTo>
                  <a:pt x="82235" y="454323"/>
                  <a:pt x="88285" y="488995"/>
                  <a:pt x="100509" y="520774"/>
                </a:cubicBezTo>
                <a:cubicBezTo>
                  <a:pt x="104451" y="531023"/>
                  <a:pt x="118386" y="533599"/>
                  <a:pt x="127920" y="539047"/>
                </a:cubicBezTo>
                <a:cubicBezTo>
                  <a:pt x="165083" y="560281"/>
                  <a:pt x="161045" y="556464"/>
                  <a:pt x="201018" y="566456"/>
                </a:cubicBezTo>
                <a:cubicBezTo>
                  <a:pt x="210155" y="563411"/>
                  <a:pt x="222412" y="564840"/>
                  <a:pt x="228429" y="557320"/>
                </a:cubicBezTo>
                <a:cubicBezTo>
                  <a:pt x="246993" y="534116"/>
                  <a:pt x="234230" y="507433"/>
                  <a:pt x="228429" y="484229"/>
                </a:cubicBezTo>
                <a:cubicBezTo>
                  <a:pt x="225940" y="484668"/>
                  <a:pt x="83845" y="479127"/>
                  <a:pt x="54823" y="529911"/>
                </a:cubicBezTo>
                <a:cubicBezTo>
                  <a:pt x="46686" y="544150"/>
                  <a:pt x="42640" y="560366"/>
                  <a:pt x="36549" y="575593"/>
                </a:cubicBezTo>
                <a:cubicBezTo>
                  <a:pt x="39595" y="593866"/>
                  <a:pt x="35062" y="615235"/>
                  <a:pt x="45686" y="630411"/>
                </a:cubicBezTo>
                <a:cubicBezTo>
                  <a:pt x="79933" y="679331"/>
                  <a:pt x="142828" y="671188"/>
                  <a:pt x="191880" y="676093"/>
                </a:cubicBezTo>
                <a:cubicBezTo>
                  <a:pt x="204063" y="673048"/>
                  <a:pt x="217980" y="673922"/>
                  <a:pt x="228429" y="666957"/>
                </a:cubicBezTo>
                <a:cubicBezTo>
                  <a:pt x="261933" y="644622"/>
                  <a:pt x="241814" y="605327"/>
                  <a:pt x="237566" y="575593"/>
                </a:cubicBezTo>
                <a:cubicBezTo>
                  <a:pt x="216246" y="578638"/>
                  <a:pt x="193602" y="576731"/>
                  <a:pt x="173606" y="584729"/>
                </a:cubicBezTo>
                <a:cubicBezTo>
                  <a:pt x="157618" y="591123"/>
                  <a:pt x="137056" y="625845"/>
                  <a:pt x="127920" y="639547"/>
                </a:cubicBezTo>
                <a:cubicBezTo>
                  <a:pt x="124874" y="651729"/>
                  <a:pt x="121507" y="663835"/>
                  <a:pt x="118783" y="676093"/>
                </a:cubicBezTo>
                <a:cubicBezTo>
                  <a:pt x="111961" y="706791"/>
                  <a:pt x="101240" y="736759"/>
                  <a:pt x="118783" y="767457"/>
                </a:cubicBezTo>
                <a:cubicBezTo>
                  <a:pt x="127119" y="782043"/>
                  <a:pt x="159536" y="790177"/>
                  <a:pt x="173606" y="794866"/>
                </a:cubicBezTo>
                <a:cubicBezTo>
                  <a:pt x="176310" y="790810"/>
                  <a:pt x="213694" y="750364"/>
                  <a:pt x="182743" y="740048"/>
                </a:cubicBezTo>
                <a:cubicBezTo>
                  <a:pt x="168010" y="735137"/>
                  <a:pt x="152286" y="746139"/>
                  <a:pt x="137058" y="749184"/>
                </a:cubicBezTo>
                <a:cubicBezTo>
                  <a:pt x="146231" y="868424"/>
                  <a:pt x="107966" y="862139"/>
                  <a:pt x="182743" y="877093"/>
                </a:cubicBezTo>
                <a:cubicBezTo>
                  <a:pt x="185730" y="877690"/>
                  <a:pt x="188834" y="877093"/>
                  <a:pt x="191880" y="877093"/>
                </a:cubicBezTo>
              </a:path>
            </a:pathLst>
          </a:custGeom>
          <a:no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pic>
        <p:nvPicPr>
          <p:cNvPr id="438" name="Google Shape;438;p13"/>
          <p:cNvPicPr preferRelativeResize="0"/>
          <p:nvPr/>
        </p:nvPicPr>
        <p:blipFill rotWithShape="1">
          <a:blip r:embed="rId5">
            <a:alphaModFix/>
          </a:blip>
          <a:srcRect/>
          <a:stretch/>
        </p:blipFill>
        <p:spPr>
          <a:xfrm>
            <a:off x="1524001" y="1161426"/>
            <a:ext cx="1373399" cy="1373399"/>
          </a:xfrm>
          <a:prstGeom prst="rect">
            <a:avLst/>
          </a:prstGeom>
          <a:noFill/>
          <a:ln>
            <a:noFill/>
          </a:ln>
        </p:spPr>
      </p:pic>
      <p:pic>
        <p:nvPicPr>
          <p:cNvPr id="439" name="Google Shape;439;p13"/>
          <p:cNvPicPr preferRelativeResize="0"/>
          <p:nvPr/>
        </p:nvPicPr>
        <p:blipFill rotWithShape="1">
          <a:blip r:embed="rId6">
            <a:alphaModFix/>
          </a:blip>
          <a:srcRect/>
          <a:stretch/>
        </p:blipFill>
        <p:spPr>
          <a:xfrm flipH="1">
            <a:off x="3333875" y="1991325"/>
            <a:ext cx="715100" cy="715100"/>
          </a:xfrm>
          <a:prstGeom prst="rect">
            <a:avLst/>
          </a:prstGeom>
          <a:noFill/>
          <a:ln>
            <a:noFill/>
          </a:ln>
        </p:spPr>
      </p:pic>
      <p:cxnSp>
        <p:nvCxnSpPr>
          <p:cNvPr id="440" name="Google Shape;440;p13"/>
          <p:cNvCxnSpPr/>
          <p:nvPr/>
        </p:nvCxnSpPr>
        <p:spPr>
          <a:xfrm rot="10800000">
            <a:off x="2382025" y="2066736"/>
            <a:ext cx="1260000" cy="144000"/>
          </a:xfrm>
          <a:prstGeom prst="straightConnector1">
            <a:avLst/>
          </a:prstGeom>
          <a:noFill/>
          <a:ln w="9525" cap="flat" cmpd="sng">
            <a:solidFill>
              <a:srgbClr val="FF0000"/>
            </a:solidFill>
            <a:prstDash val="solid"/>
            <a:round/>
            <a:headEnd type="none" w="sm" len="sm"/>
            <a:tailEnd type="none" w="sm" len="sm"/>
          </a:ln>
        </p:spPr>
      </p:cxnSp>
      <p:pic>
        <p:nvPicPr>
          <p:cNvPr id="51" name="Picture 50" descr="A picture containing graphical user interface&#10;&#10;Description automatically generated">
            <a:extLst>
              <a:ext uri="{FF2B5EF4-FFF2-40B4-BE49-F238E27FC236}">
                <a16:creationId xmlns:a16="http://schemas.microsoft.com/office/drawing/2014/main" id="{39538C3C-12CB-47DC-9B76-706F3D3F2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446"/>
        <p:cNvGrpSpPr/>
        <p:nvPr/>
      </p:nvGrpSpPr>
      <p:grpSpPr>
        <a:xfrm>
          <a:off x="0" y="0"/>
          <a:ext cx="0" cy="0"/>
          <a:chOff x="0" y="0"/>
          <a:chExt cx="0" cy="0"/>
        </a:xfrm>
      </p:grpSpPr>
      <p:sp>
        <p:nvSpPr>
          <p:cNvPr id="447" name="Google Shape;447;g734559d851_0_0"/>
          <p:cNvSpPr txBox="1">
            <a:spLocks noGrp="1"/>
          </p:cNvSpPr>
          <p:nvPr>
            <p:ph type="title"/>
          </p:nvPr>
        </p:nvSpPr>
        <p:spPr>
          <a:xfrm>
            <a:off x="1738625" y="358775"/>
            <a:ext cx="7035600" cy="1721100"/>
          </a:xfrm>
          <a:prstGeom prst="rect">
            <a:avLst/>
          </a:prstGeom>
          <a:noFill/>
          <a:ln>
            <a:noFill/>
          </a:ln>
        </p:spPr>
        <p:txBody>
          <a:bodyPr spcFirstLastPara="1" wrap="square" lIns="91425" tIns="45700" rIns="91425" bIns="45700" anchor="ctr" anchorCtr="0">
            <a:noAutofit/>
          </a:bodyPr>
          <a:lstStyle/>
          <a:p>
            <a:r>
              <a:rPr lang="en-US" sz="3950" b="1">
                <a:solidFill>
                  <a:srgbClr val="558ED5"/>
                </a:solidFill>
              </a:rPr>
              <a:t>Certaines parties du corps sont plus sensibles au toucher que d'autres</a:t>
            </a:r>
            <a:endParaRPr sz="3950" b="1">
              <a:solidFill>
                <a:srgbClr val="558ED5"/>
              </a:solidFill>
            </a:endParaRPr>
          </a:p>
        </p:txBody>
      </p:sp>
      <p:pic>
        <p:nvPicPr>
          <p:cNvPr id="449" name="Google Shape;449;g734559d851_0_0"/>
          <p:cNvPicPr preferRelativeResize="0"/>
          <p:nvPr/>
        </p:nvPicPr>
        <p:blipFill rotWithShape="1">
          <a:blip r:embed="rId3">
            <a:alphaModFix/>
          </a:blip>
          <a:srcRect/>
          <a:stretch/>
        </p:blipFill>
        <p:spPr>
          <a:xfrm>
            <a:off x="2024088" y="2079875"/>
            <a:ext cx="4473324" cy="4473324"/>
          </a:xfrm>
          <a:prstGeom prst="rect">
            <a:avLst/>
          </a:prstGeom>
          <a:noFill/>
          <a:ln>
            <a:noFill/>
          </a:ln>
        </p:spPr>
      </p:pic>
      <p:sp>
        <p:nvSpPr>
          <p:cNvPr id="450" name="Google Shape;450;g734559d851_0_0"/>
          <p:cNvSpPr/>
          <p:nvPr/>
        </p:nvSpPr>
        <p:spPr>
          <a:xfrm>
            <a:off x="4338950" y="2566575"/>
            <a:ext cx="331200" cy="303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51" name="Google Shape;451;g734559d851_0_0"/>
          <p:cNvSpPr/>
          <p:nvPr/>
        </p:nvSpPr>
        <p:spPr>
          <a:xfrm>
            <a:off x="4095150" y="4278225"/>
            <a:ext cx="331200" cy="303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cxnSp>
        <p:nvCxnSpPr>
          <p:cNvPr id="452" name="Google Shape;452;g734559d851_0_0"/>
          <p:cNvCxnSpPr>
            <a:stCxn id="450" idx="3"/>
          </p:cNvCxnSpPr>
          <p:nvPr/>
        </p:nvCxnSpPr>
        <p:spPr>
          <a:xfrm>
            <a:off x="4670150" y="2718375"/>
            <a:ext cx="2497500" cy="0"/>
          </a:xfrm>
          <a:prstGeom prst="straightConnector1">
            <a:avLst/>
          </a:prstGeom>
          <a:noFill/>
          <a:ln w="19050" cap="flat" cmpd="sng">
            <a:solidFill>
              <a:srgbClr val="FF0000"/>
            </a:solidFill>
            <a:prstDash val="solid"/>
            <a:round/>
            <a:headEnd type="none" w="sm" len="sm"/>
            <a:tailEnd type="none" w="sm" len="sm"/>
          </a:ln>
        </p:spPr>
      </p:cxnSp>
      <p:cxnSp>
        <p:nvCxnSpPr>
          <p:cNvPr id="453" name="Google Shape;453;g734559d851_0_0"/>
          <p:cNvCxnSpPr>
            <a:endCxn id="454" idx="1"/>
          </p:cNvCxnSpPr>
          <p:nvPr/>
        </p:nvCxnSpPr>
        <p:spPr>
          <a:xfrm>
            <a:off x="4426325" y="4430025"/>
            <a:ext cx="2935200" cy="772800"/>
          </a:xfrm>
          <a:prstGeom prst="straightConnector1">
            <a:avLst/>
          </a:prstGeom>
          <a:noFill/>
          <a:ln w="19050" cap="flat" cmpd="sng">
            <a:solidFill>
              <a:srgbClr val="FF0000"/>
            </a:solidFill>
            <a:prstDash val="solid"/>
            <a:round/>
            <a:headEnd type="none" w="sm" len="sm"/>
            <a:tailEnd type="none" w="sm" len="sm"/>
          </a:ln>
        </p:spPr>
      </p:cxnSp>
      <p:sp>
        <p:nvSpPr>
          <p:cNvPr id="455" name="Google Shape;455;g734559d851_0_0"/>
          <p:cNvSpPr/>
          <p:nvPr/>
        </p:nvSpPr>
        <p:spPr>
          <a:xfrm>
            <a:off x="7167750" y="1945575"/>
            <a:ext cx="1530900" cy="1545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54" name="Google Shape;454;g734559d851_0_0"/>
          <p:cNvSpPr/>
          <p:nvPr/>
        </p:nvSpPr>
        <p:spPr>
          <a:xfrm>
            <a:off x="7361525" y="4430025"/>
            <a:ext cx="1530900" cy="1545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56" name="Google Shape;456;g734559d851_0_0"/>
          <p:cNvSpPr txBox="1"/>
          <p:nvPr/>
        </p:nvSpPr>
        <p:spPr>
          <a:xfrm>
            <a:off x="7226850" y="2015450"/>
            <a:ext cx="1412700" cy="12483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2000" b="1">
                <a:latin typeface="Calibri"/>
                <a:ea typeface="Calibri"/>
                <a:cs typeface="Calibri"/>
                <a:sym typeface="Calibri"/>
              </a:rPr>
              <a:t>Ressentez-vous un ou deux points?</a:t>
            </a:r>
            <a:endParaRPr sz="2000" b="1">
              <a:latin typeface="Calibri"/>
              <a:ea typeface="Calibri"/>
              <a:cs typeface="Calibri"/>
              <a:sym typeface="Calibri"/>
            </a:endParaRPr>
          </a:p>
          <a:p>
            <a:pPr algn="ctr">
              <a:buSzPts val="2000"/>
            </a:pPr>
            <a:endParaRPr sz="2000" b="1">
              <a:latin typeface="Calibri"/>
              <a:ea typeface="Calibri"/>
              <a:cs typeface="Calibri"/>
              <a:sym typeface="Calibri"/>
            </a:endParaRPr>
          </a:p>
        </p:txBody>
      </p:sp>
      <p:sp>
        <p:nvSpPr>
          <p:cNvPr id="457" name="Google Shape;457;g734559d851_0_0"/>
          <p:cNvSpPr txBox="1"/>
          <p:nvPr/>
        </p:nvSpPr>
        <p:spPr>
          <a:xfrm>
            <a:off x="7361525" y="4430025"/>
            <a:ext cx="1412700" cy="11772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2000" b="1">
                <a:latin typeface="Calibri"/>
                <a:ea typeface="Calibri"/>
                <a:cs typeface="Calibri"/>
                <a:sym typeface="Calibri"/>
              </a:rPr>
              <a:t>Ressentez-vous un ou deux points?</a:t>
            </a:r>
            <a:endParaRPr sz="2000" b="1">
              <a:latin typeface="Calibri"/>
              <a:ea typeface="Calibri"/>
              <a:cs typeface="Calibri"/>
              <a:sym typeface="Calibri"/>
            </a:endParaRPr>
          </a:p>
          <a:p>
            <a:pPr algn="ctr">
              <a:buSzPts val="2000"/>
            </a:pPr>
            <a:endParaRPr sz="2000" b="1">
              <a:latin typeface="Calibri"/>
              <a:ea typeface="Calibri"/>
              <a:cs typeface="Calibri"/>
              <a:sym typeface="Calibri"/>
            </a:endParaRPr>
          </a:p>
        </p:txBody>
      </p:sp>
      <p:pic>
        <p:nvPicPr>
          <p:cNvPr id="13" name="Picture 12" descr="A picture containing graphical user interface&#10;&#10;Description automatically generated">
            <a:extLst>
              <a:ext uri="{FF2B5EF4-FFF2-40B4-BE49-F238E27FC236}">
                <a16:creationId xmlns:a16="http://schemas.microsoft.com/office/drawing/2014/main" id="{C62404CF-9D8C-4C34-88F1-DA78F9C3A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g734559d851_0_15"/>
          <p:cNvPicPr preferRelativeResize="0"/>
          <p:nvPr/>
        </p:nvPicPr>
        <p:blipFill rotWithShape="1">
          <a:blip r:embed="rId3">
            <a:alphaModFix/>
          </a:blip>
          <a:srcRect/>
          <a:stretch/>
        </p:blipFill>
        <p:spPr>
          <a:xfrm>
            <a:off x="2024088" y="2079875"/>
            <a:ext cx="4473324" cy="4473324"/>
          </a:xfrm>
          <a:prstGeom prst="rect">
            <a:avLst/>
          </a:prstGeom>
          <a:noFill/>
          <a:ln>
            <a:noFill/>
          </a:ln>
        </p:spPr>
      </p:pic>
      <p:sp>
        <p:nvSpPr>
          <p:cNvPr id="465" name="Google Shape;465;g734559d851_0_15"/>
          <p:cNvSpPr/>
          <p:nvPr/>
        </p:nvSpPr>
        <p:spPr>
          <a:xfrm>
            <a:off x="4338950" y="2566575"/>
            <a:ext cx="331200" cy="303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66" name="Google Shape;466;g734559d851_0_15"/>
          <p:cNvSpPr/>
          <p:nvPr/>
        </p:nvSpPr>
        <p:spPr>
          <a:xfrm>
            <a:off x="4095150" y="4278225"/>
            <a:ext cx="331200" cy="303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cxnSp>
        <p:nvCxnSpPr>
          <p:cNvPr id="467" name="Google Shape;467;g734559d851_0_15"/>
          <p:cNvCxnSpPr>
            <a:stCxn id="465" idx="3"/>
          </p:cNvCxnSpPr>
          <p:nvPr/>
        </p:nvCxnSpPr>
        <p:spPr>
          <a:xfrm>
            <a:off x="4670150" y="2718375"/>
            <a:ext cx="2497500" cy="0"/>
          </a:xfrm>
          <a:prstGeom prst="straightConnector1">
            <a:avLst/>
          </a:prstGeom>
          <a:noFill/>
          <a:ln w="19050" cap="flat" cmpd="sng">
            <a:solidFill>
              <a:srgbClr val="FF0000"/>
            </a:solidFill>
            <a:prstDash val="solid"/>
            <a:round/>
            <a:headEnd type="none" w="sm" len="sm"/>
            <a:tailEnd type="none" w="sm" len="sm"/>
          </a:ln>
        </p:spPr>
      </p:cxnSp>
      <p:cxnSp>
        <p:nvCxnSpPr>
          <p:cNvPr id="468" name="Google Shape;468;g734559d851_0_15"/>
          <p:cNvCxnSpPr>
            <a:endCxn id="469" idx="1"/>
          </p:cNvCxnSpPr>
          <p:nvPr/>
        </p:nvCxnSpPr>
        <p:spPr>
          <a:xfrm>
            <a:off x="4426325" y="4430025"/>
            <a:ext cx="2935200" cy="772800"/>
          </a:xfrm>
          <a:prstGeom prst="straightConnector1">
            <a:avLst/>
          </a:prstGeom>
          <a:noFill/>
          <a:ln w="19050" cap="flat" cmpd="sng">
            <a:solidFill>
              <a:srgbClr val="FF0000"/>
            </a:solidFill>
            <a:prstDash val="solid"/>
            <a:round/>
            <a:headEnd type="none" w="sm" len="sm"/>
            <a:tailEnd type="none" w="sm" len="sm"/>
          </a:ln>
        </p:spPr>
      </p:cxnSp>
      <p:sp>
        <p:nvSpPr>
          <p:cNvPr id="470" name="Google Shape;470;g734559d851_0_15"/>
          <p:cNvSpPr/>
          <p:nvPr/>
        </p:nvSpPr>
        <p:spPr>
          <a:xfrm>
            <a:off x="7167750" y="1945575"/>
            <a:ext cx="1530900" cy="1545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69" name="Google Shape;469;g734559d851_0_15"/>
          <p:cNvSpPr/>
          <p:nvPr/>
        </p:nvSpPr>
        <p:spPr>
          <a:xfrm>
            <a:off x="7361525" y="4430025"/>
            <a:ext cx="1530900" cy="1545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1" name="Google Shape;471;g734559d851_0_15"/>
          <p:cNvSpPr/>
          <p:nvPr/>
        </p:nvSpPr>
        <p:spPr>
          <a:xfrm>
            <a:off x="7248300" y="206985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2" name="Google Shape;472;g734559d851_0_15"/>
          <p:cNvSpPr/>
          <p:nvPr/>
        </p:nvSpPr>
        <p:spPr>
          <a:xfrm>
            <a:off x="7594500" y="206985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3" name="Google Shape;473;g734559d851_0_15"/>
          <p:cNvSpPr/>
          <p:nvPr/>
        </p:nvSpPr>
        <p:spPr>
          <a:xfrm>
            <a:off x="7940700" y="206985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4" name="Google Shape;474;g734559d851_0_15"/>
          <p:cNvSpPr/>
          <p:nvPr/>
        </p:nvSpPr>
        <p:spPr>
          <a:xfrm>
            <a:off x="8286900" y="206985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5" name="Google Shape;475;g734559d851_0_15"/>
          <p:cNvSpPr/>
          <p:nvPr/>
        </p:nvSpPr>
        <p:spPr>
          <a:xfrm>
            <a:off x="7248300" y="240852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6" name="Google Shape;476;g734559d851_0_15"/>
          <p:cNvSpPr/>
          <p:nvPr/>
        </p:nvSpPr>
        <p:spPr>
          <a:xfrm>
            <a:off x="7594500" y="240852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7" name="Google Shape;477;g734559d851_0_15"/>
          <p:cNvSpPr/>
          <p:nvPr/>
        </p:nvSpPr>
        <p:spPr>
          <a:xfrm>
            <a:off x="7940700" y="240852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8" name="Google Shape;478;g734559d851_0_15"/>
          <p:cNvSpPr/>
          <p:nvPr/>
        </p:nvSpPr>
        <p:spPr>
          <a:xfrm>
            <a:off x="8286900" y="240852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79" name="Google Shape;479;g734559d851_0_15"/>
          <p:cNvSpPr/>
          <p:nvPr/>
        </p:nvSpPr>
        <p:spPr>
          <a:xfrm>
            <a:off x="7248300" y="274720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0" name="Google Shape;480;g734559d851_0_15"/>
          <p:cNvSpPr/>
          <p:nvPr/>
        </p:nvSpPr>
        <p:spPr>
          <a:xfrm>
            <a:off x="7594500" y="274720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1" name="Google Shape;481;g734559d851_0_15"/>
          <p:cNvSpPr/>
          <p:nvPr/>
        </p:nvSpPr>
        <p:spPr>
          <a:xfrm>
            <a:off x="7940700" y="274720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2" name="Google Shape;482;g734559d851_0_15"/>
          <p:cNvSpPr/>
          <p:nvPr/>
        </p:nvSpPr>
        <p:spPr>
          <a:xfrm>
            <a:off x="8286900" y="2747200"/>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3" name="Google Shape;483;g734559d851_0_15"/>
          <p:cNvSpPr/>
          <p:nvPr/>
        </p:nvSpPr>
        <p:spPr>
          <a:xfrm>
            <a:off x="7248300" y="308587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4" name="Google Shape;484;g734559d851_0_15"/>
          <p:cNvSpPr/>
          <p:nvPr/>
        </p:nvSpPr>
        <p:spPr>
          <a:xfrm>
            <a:off x="7594500" y="308587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5" name="Google Shape;485;g734559d851_0_15"/>
          <p:cNvSpPr/>
          <p:nvPr/>
        </p:nvSpPr>
        <p:spPr>
          <a:xfrm>
            <a:off x="7940700" y="308587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6" name="Google Shape;486;g734559d851_0_15"/>
          <p:cNvSpPr/>
          <p:nvPr/>
        </p:nvSpPr>
        <p:spPr>
          <a:xfrm>
            <a:off x="8286900" y="3085875"/>
            <a:ext cx="331200" cy="3036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7" name="Google Shape;487;g734559d851_0_15"/>
          <p:cNvSpPr/>
          <p:nvPr/>
        </p:nvSpPr>
        <p:spPr>
          <a:xfrm>
            <a:off x="7461575" y="4512525"/>
            <a:ext cx="641100" cy="6078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8" name="Google Shape;488;g734559d851_0_15"/>
          <p:cNvSpPr/>
          <p:nvPr/>
        </p:nvSpPr>
        <p:spPr>
          <a:xfrm>
            <a:off x="8161325" y="4512525"/>
            <a:ext cx="641100" cy="6078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9" name="Google Shape;489;g734559d851_0_15"/>
          <p:cNvSpPr/>
          <p:nvPr/>
        </p:nvSpPr>
        <p:spPr>
          <a:xfrm>
            <a:off x="7456550" y="5251375"/>
            <a:ext cx="641100" cy="6078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90" name="Google Shape;490;g734559d851_0_15"/>
          <p:cNvSpPr/>
          <p:nvPr/>
        </p:nvSpPr>
        <p:spPr>
          <a:xfrm>
            <a:off x="8156300" y="5251375"/>
            <a:ext cx="641100" cy="607800"/>
          </a:xfrm>
          <a:prstGeom prst="ellipse">
            <a:avLst/>
          </a:prstGeom>
          <a:solidFill>
            <a:srgbClr val="FFC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491" name="Google Shape;491;g734559d851_0_15"/>
          <p:cNvPicPr preferRelativeResize="0"/>
          <p:nvPr/>
        </p:nvPicPr>
        <p:blipFill rotWithShape="1">
          <a:blip r:embed="rId4">
            <a:alphaModFix/>
          </a:blip>
          <a:srcRect/>
          <a:stretch/>
        </p:blipFill>
        <p:spPr>
          <a:xfrm>
            <a:off x="8311250" y="4606544"/>
            <a:ext cx="331201" cy="419730"/>
          </a:xfrm>
          <a:prstGeom prst="rect">
            <a:avLst/>
          </a:prstGeom>
          <a:noFill/>
          <a:ln>
            <a:noFill/>
          </a:ln>
        </p:spPr>
      </p:pic>
      <p:pic>
        <p:nvPicPr>
          <p:cNvPr id="492" name="Google Shape;492;g734559d851_0_15"/>
          <p:cNvPicPr preferRelativeResize="0"/>
          <p:nvPr/>
        </p:nvPicPr>
        <p:blipFill rotWithShape="1">
          <a:blip r:embed="rId4">
            <a:alphaModFix/>
          </a:blip>
          <a:srcRect/>
          <a:stretch/>
        </p:blipFill>
        <p:spPr>
          <a:xfrm>
            <a:off x="7595825" y="4606556"/>
            <a:ext cx="331201" cy="419730"/>
          </a:xfrm>
          <a:prstGeom prst="rect">
            <a:avLst/>
          </a:prstGeom>
          <a:noFill/>
          <a:ln>
            <a:noFill/>
          </a:ln>
        </p:spPr>
      </p:pic>
      <p:pic>
        <p:nvPicPr>
          <p:cNvPr id="493" name="Google Shape;493;g734559d851_0_15"/>
          <p:cNvPicPr preferRelativeResize="0"/>
          <p:nvPr/>
        </p:nvPicPr>
        <p:blipFill rotWithShape="1">
          <a:blip r:embed="rId4">
            <a:alphaModFix/>
          </a:blip>
          <a:srcRect/>
          <a:stretch/>
        </p:blipFill>
        <p:spPr>
          <a:xfrm>
            <a:off x="7594500" y="5345406"/>
            <a:ext cx="331201" cy="419730"/>
          </a:xfrm>
          <a:prstGeom prst="rect">
            <a:avLst/>
          </a:prstGeom>
          <a:noFill/>
          <a:ln>
            <a:noFill/>
          </a:ln>
        </p:spPr>
      </p:pic>
      <p:pic>
        <p:nvPicPr>
          <p:cNvPr id="494" name="Google Shape;494;g734559d851_0_15"/>
          <p:cNvPicPr preferRelativeResize="0"/>
          <p:nvPr/>
        </p:nvPicPr>
        <p:blipFill rotWithShape="1">
          <a:blip r:embed="rId4">
            <a:alphaModFix/>
          </a:blip>
          <a:srcRect/>
          <a:stretch/>
        </p:blipFill>
        <p:spPr>
          <a:xfrm>
            <a:off x="8316275" y="5345406"/>
            <a:ext cx="331201" cy="419730"/>
          </a:xfrm>
          <a:prstGeom prst="rect">
            <a:avLst/>
          </a:prstGeom>
          <a:noFill/>
          <a:ln>
            <a:noFill/>
          </a:ln>
        </p:spPr>
      </p:pic>
      <p:pic>
        <p:nvPicPr>
          <p:cNvPr id="495" name="Google Shape;495;g734559d851_0_15"/>
          <p:cNvPicPr preferRelativeResize="0"/>
          <p:nvPr/>
        </p:nvPicPr>
        <p:blipFill rotWithShape="1">
          <a:blip r:embed="rId4">
            <a:alphaModFix/>
          </a:blip>
          <a:srcRect/>
          <a:stretch/>
        </p:blipFill>
        <p:spPr>
          <a:xfrm>
            <a:off x="7328063" y="2761138"/>
            <a:ext cx="217575" cy="275725"/>
          </a:xfrm>
          <a:prstGeom prst="rect">
            <a:avLst/>
          </a:prstGeom>
          <a:noFill/>
          <a:ln>
            <a:noFill/>
          </a:ln>
        </p:spPr>
      </p:pic>
      <p:pic>
        <p:nvPicPr>
          <p:cNvPr id="496" name="Google Shape;496;g734559d851_0_15"/>
          <p:cNvPicPr preferRelativeResize="0"/>
          <p:nvPr/>
        </p:nvPicPr>
        <p:blipFill rotWithShape="1">
          <a:blip r:embed="rId4">
            <a:alphaModFix/>
          </a:blip>
          <a:srcRect/>
          <a:stretch/>
        </p:blipFill>
        <p:spPr>
          <a:xfrm>
            <a:off x="7305138" y="3085888"/>
            <a:ext cx="217575" cy="275725"/>
          </a:xfrm>
          <a:prstGeom prst="rect">
            <a:avLst/>
          </a:prstGeom>
          <a:noFill/>
          <a:ln>
            <a:noFill/>
          </a:ln>
        </p:spPr>
      </p:pic>
      <p:pic>
        <p:nvPicPr>
          <p:cNvPr id="497" name="Google Shape;497;g734559d851_0_15"/>
          <p:cNvPicPr preferRelativeResize="0"/>
          <p:nvPr/>
        </p:nvPicPr>
        <p:blipFill rotWithShape="1">
          <a:blip r:embed="rId4">
            <a:alphaModFix/>
          </a:blip>
          <a:srcRect/>
          <a:stretch/>
        </p:blipFill>
        <p:spPr>
          <a:xfrm>
            <a:off x="7651326" y="3085888"/>
            <a:ext cx="217575" cy="275725"/>
          </a:xfrm>
          <a:prstGeom prst="rect">
            <a:avLst/>
          </a:prstGeom>
          <a:noFill/>
          <a:ln>
            <a:noFill/>
          </a:ln>
        </p:spPr>
      </p:pic>
      <p:pic>
        <p:nvPicPr>
          <p:cNvPr id="498" name="Google Shape;498;g734559d851_0_15"/>
          <p:cNvPicPr preferRelativeResize="0"/>
          <p:nvPr/>
        </p:nvPicPr>
        <p:blipFill rotWithShape="1">
          <a:blip r:embed="rId4">
            <a:alphaModFix/>
          </a:blip>
          <a:srcRect/>
          <a:stretch/>
        </p:blipFill>
        <p:spPr>
          <a:xfrm>
            <a:off x="7997526" y="3085875"/>
            <a:ext cx="217575" cy="275725"/>
          </a:xfrm>
          <a:prstGeom prst="rect">
            <a:avLst/>
          </a:prstGeom>
          <a:noFill/>
          <a:ln>
            <a:noFill/>
          </a:ln>
        </p:spPr>
      </p:pic>
      <p:pic>
        <p:nvPicPr>
          <p:cNvPr id="499" name="Google Shape;499;g734559d851_0_15"/>
          <p:cNvPicPr preferRelativeResize="0"/>
          <p:nvPr/>
        </p:nvPicPr>
        <p:blipFill rotWithShape="1">
          <a:blip r:embed="rId4">
            <a:alphaModFix/>
          </a:blip>
          <a:srcRect/>
          <a:stretch/>
        </p:blipFill>
        <p:spPr>
          <a:xfrm>
            <a:off x="8343713" y="3085888"/>
            <a:ext cx="217575" cy="275725"/>
          </a:xfrm>
          <a:prstGeom prst="rect">
            <a:avLst/>
          </a:prstGeom>
          <a:noFill/>
          <a:ln>
            <a:noFill/>
          </a:ln>
        </p:spPr>
      </p:pic>
      <p:pic>
        <p:nvPicPr>
          <p:cNvPr id="500" name="Google Shape;500;g734559d851_0_15"/>
          <p:cNvPicPr preferRelativeResize="0"/>
          <p:nvPr/>
        </p:nvPicPr>
        <p:blipFill rotWithShape="1">
          <a:blip r:embed="rId4">
            <a:alphaModFix/>
          </a:blip>
          <a:srcRect/>
          <a:stretch/>
        </p:blipFill>
        <p:spPr>
          <a:xfrm>
            <a:off x="7674288" y="2761150"/>
            <a:ext cx="217575" cy="275725"/>
          </a:xfrm>
          <a:prstGeom prst="rect">
            <a:avLst/>
          </a:prstGeom>
          <a:noFill/>
          <a:ln>
            <a:noFill/>
          </a:ln>
        </p:spPr>
      </p:pic>
      <p:pic>
        <p:nvPicPr>
          <p:cNvPr id="501" name="Google Shape;501;g734559d851_0_15"/>
          <p:cNvPicPr preferRelativeResize="0"/>
          <p:nvPr/>
        </p:nvPicPr>
        <p:blipFill rotWithShape="1">
          <a:blip r:embed="rId4">
            <a:alphaModFix/>
          </a:blip>
          <a:srcRect/>
          <a:stretch/>
        </p:blipFill>
        <p:spPr>
          <a:xfrm>
            <a:off x="8020488" y="2761138"/>
            <a:ext cx="217575" cy="275725"/>
          </a:xfrm>
          <a:prstGeom prst="rect">
            <a:avLst/>
          </a:prstGeom>
          <a:noFill/>
          <a:ln>
            <a:noFill/>
          </a:ln>
        </p:spPr>
      </p:pic>
      <p:pic>
        <p:nvPicPr>
          <p:cNvPr id="502" name="Google Shape;502;g734559d851_0_15"/>
          <p:cNvPicPr preferRelativeResize="0"/>
          <p:nvPr/>
        </p:nvPicPr>
        <p:blipFill rotWithShape="1">
          <a:blip r:embed="rId4">
            <a:alphaModFix/>
          </a:blip>
          <a:srcRect/>
          <a:stretch/>
        </p:blipFill>
        <p:spPr>
          <a:xfrm>
            <a:off x="8366676" y="2761150"/>
            <a:ext cx="217575" cy="275725"/>
          </a:xfrm>
          <a:prstGeom prst="rect">
            <a:avLst/>
          </a:prstGeom>
          <a:noFill/>
          <a:ln>
            <a:noFill/>
          </a:ln>
        </p:spPr>
      </p:pic>
      <p:pic>
        <p:nvPicPr>
          <p:cNvPr id="503" name="Google Shape;503;g734559d851_0_15"/>
          <p:cNvPicPr preferRelativeResize="0"/>
          <p:nvPr/>
        </p:nvPicPr>
        <p:blipFill rotWithShape="1">
          <a:blip r:embed="rId4">
            <a:alphaModFix/>
          </a:blip>
          <a:srcRect/>
          <a:stretch/>
        </p:blipFill>
        <p:spPr>
          <a:xfrm>
            <a:off x="7305113" y="2408538"/>
            <a:ext cx="217575" cy="275725"/>
          </a:xfrm>
          <a:prstGeom prst="rect">
            <a:avLst/>
          </a:prstGeom>
          <a:noFill/>
          <a:ln>
            <a:noFill/>
          </a:ln>
        </p:spPr>
      </p:pic>
      <p:pic>
        <p:nvPicPr>
          <p:cNvPr id="504" name="Google Shape;504;g734559d851_0_15"/>
          <p:cNvPicPr preferRelativeResize="0"/>
          <p:nvPr/>
        </p:nvPicPr>
        <p:blipFill rotWithShape="1">
          <a:blip r:embed="rId4">
            <a:alphaModFix/>
          </a:blip>
          <a:srcRect/>
          <a:stretch/>
        </p:blipFill>
        <p:spPr>
          <a:xfrm>
            <a:off x="7651338" y="2408550"/>
            <a:ext cx="217575" cy="275725"/>
          </a:xfrm>
          <a:prstGeom prst="rect">
            <a:avLst/>
          </a:prstGeom>
          <a:noFill/>
          <a:ln>
            <a:noFill/>
          </a:ln>
        </p:spPr>
      </p:pic>
      <p:pic>
        <p:nvPicPr>
          <p:cNvPr id="505" name="Google Shape;505;g734559d851_0_15"/>
          <p:cNvPicPr preferRelativeResize="0"/>
          <p:nvPr/>
        </p:nvPicPr>
        <p:blipFill rotWithShape="1">
          <a:blip r:embed="rId4">
            <a:alphaModFix/>
          </a:blip>
          <a:srcRect/>
          <a:stretch/>
        </p:blipFill>
        <p:spPr>
          <a:xfrm>
            <a:off x="7997538" y="2408538"/>
            <a:ext cx="217575" cy="275725"/>
          </a:xfrm>
          <a:prstGeom prst="rect">
            <a:avLst/>
          </a:prstGeom>
          <a:noFill/>
          <a:ln>
            <a:noFill/>
          </a:ln>
        </p:spPr>
      </p:pic>
      <p:pic>
        <p:nvPicPr>
          <p:cNvPr id="506" name="Google Shape;506;g734559d851_0_15"/>
          <p:cNvPicPr preferRelativeResize="0"/>
          <p:nvPr/>
        </p:nvPicPr>
        <p:blipFill rotWithShape="1">
          <a:blip r:embed="rId4">
            <a:alphaModFix/>
          </a:blip>
          <a:srcRect/>
          <a:stretch/>
        </p:blipFill>
        <p:spPr>
          <a:xfrm>
            <a:off x="8343726" y="2408550"/>
            <a:ext cx="217575" cy="275725"/>
          </a:xfrm>
          <a:prstGeom prst="rect">
            <a:avLst/>
          </a:prstGeom>
          <a:noFill/>
          <a:ln>
            <a:noFill/>
          </a:ln>
        </p:spPr>
      </p:pic>
      <p:pic>
        <p:nvPicPr>
          <p:cNvPr id="507" name="Google Shape;507;g734559d851_0_15"/>
          <p:cNvPicPr preferRelativeResize="0"/>
          <p:nvPr/>
        </p:nvPicPr>
        <p:blipFill rotWithShape="1">
          <a:blip r:embed="rId4">
            <a:alphaModFix/>
          </a:blip>
          <a:srcRect/>
          <a:stretch/>
        </p:blipFill>
        <p:spPr>
          <a:xfrm>
            <a:off x="7305113" y="2069888"/>
            <a:ext cx="217575" cy="275725"/>
          </a:xfrm>
          <a:prstGeom prst="rect">
            <a:avLst/>
          </a:prstGeom>
          <a:noFill/>
          <a:ln>
            <a:noFill/>
          </a:ln>
        </p:spPr>
      </p:pic>
      <p:pic>
        <p:nvPicPr>
          <p:cNvPr id="508" name="Google Shape;508;g734559d851_0_15"/>
          <p:cNvPicPr preferRelativeResize="0"/>
          <p:nvPr/>
        </p:nvPicPr>
        <p:blipFill rotWithShape="1">
          <a:blip r:embed="rId4">
            <a:alphaModFix/>
          </a:blip>
          <a:srcRect/>
          <a:stretch/>
        </p:blipFill>
        <p:spPr>
          <a:xfrm>
            <a:off x="7651338" y="2069900"/>
            <a:ext cx="217575" cy="275725"/>
          </a:xfrm>
          <a:prstGeom prst="rect">
            <a:avLst/>
          </a:prstGeom>
          <a:noFill/>
          <a:ln>
            <a:noFill/>
          </a:ln>
        </p:spPr>
      </p:pic>
      <p:pic>
        <p:nvPicPr>
          <p:cNvPr id="509" name="Google Shape;509;g734559d851_0_15"/>
          <p:cNvPicPr preferRelativeResize="0"/>
          <p:nvPr/>
        </p:nvPicPr>
        <p:blipFill rotWithShape="1">
          <a:blip r:embed="rId4">
            <a:alphaModFix/>
          </a:blip>
          <a:srcRect/>
          <a:stretch/>
        </p:blipFill>
        <p:spPr>
          <a:xfrm>
            <a:off x="7997538" y="2069888"/>
            <a:ext cx="217575" cy="275725"/>
          </a:xfrm>
          <a:prstGeom prst="rect">
            <a:avLst/>
          </a:prstGeom>
          <a:noFill/>
          <a:ln>
            <a:noFill/>
          </a:ln>
        </p:spPr>
      </p:pic>
      <p:pic>
        <p:nvPicPr>
          <p:cNvPr id="510" name="Google Shape;510;g734559d851_0_15"/>
          <p:cNvPicPr preferRelativeResize="0"/>
          <p:nvPr/>
        </p:nvPicPr>
        <p:blipFill rotWithShape="1">
          <a:blip r:embed="rId4">
            <a:alphaModFix/>
          </a:blip>
          <a:srcRect/>
          <a:stretch/>
        </p:blipFill>
        <p:spPr>
          <a:xfrm>
            <a:off x="8343726" y="2069900"/>
            <a:ext cx="217575" cy="275725"/>
          </a:xfrm>
          <a:prstGeom prst="rect">
            <a:avLst/>
          </a:prstGeom>
          <a:noFill/>
          <a:ln>
            <a:noFill/>
          </a:ln>
        </p:spPr>
      </p:pic>
      <p:sp>
        <p:nvSpPr>
          <p:cNvPr id="511" name="Google Shape;511;g734559d851_0_15"/>
          <p:cNvSpPr txBox="1">
            <a:spLocks noGrp="1"/>
          </p:cNvSpPr>
          <p:nvPr>
            <p:ph type="title"/>
          </p:nvPr>
        </p:nvSpPr>
        <p:spPr>
          <a:xfrm>
            <a:off x="1738625" y="358775"/>
            <a:ext cx="7035600" cy="1721100"/>
          </a:xfrm>
          <a:prstGeom prst="rect">
            <a:avLst/>
          </a:prstGeom>
          <a:noFill/>
          <a:ln>
            <a:noFill/>
          </a:ln>
        </p:spPr>
        <p:txBody>
          <a:bodyPr spcFirstLastPara="1" wrap="square" lIns="91425" tIns="45700" rIns="91425" bIns="45700" anchor="ctr" anchorCtr="0">
            <a:noAutofit/>
          </a:bodyPr>
          <a:lstStyle/>
          <a:p>
            <a:r>
              <a:rPr lang="en-US" sz="3950" b="1">
                <a:solidFill>
                  <a:srgbClr val="558ED5"/>
                </a:solidFill>
              </a:rPr>
              <a:t>Certaines parties du corps sont plus sensibles au toucher que d'autres</a:t>
            </a:r>
            <a:endParaRPr sz="3950" b="1">
              <a:solidFill>
                <a:srgbClr val="558ED5"/>
              </a:solidFill>
            </a:endParaRPr>
          </a:p>
        </p:txBody>
      </p:sp>
      <p:pic>
        <p:nvPicPr>
          <p:cNvPr id="51" name="Picture 50" descr="A picture containing graphical user interface&#10;&#10;Description automatically generated">
            <a:extLst>
              <a:ext uri="{FF2B5EF4-FFF2-40B4-BE49-F238E27FC236}">
                <a16:creationId xmlns:a16="http://schemas.microsoft.com/office/drawing/2014/main" id="{126ED4F1-2B4D-487A-BA63-F5EB9555D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8"/>
          <p:cNvSpPr/>
          <p:nvPr/>
        </p:nvSpPr>
        <p:spPr>
          <a:xfrm>
            <a:off x="3899840" y="4293267"/>
            <a:ext cx="1512000" cy="1512000"/>
          </a:xfrm>
          <a:prstGeom prst="ellipse">
            <a:avLst/>
          </a:prstGeom>
          <a:solidFill>
            <a:srgbClr val="7030A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7030A0"/>
              </a:solidFill>
              <a:latin typeface="Calibri"/>
              <a:ea typeface="Calibri"/>
              <a:cs typeface="Calibri"/>
              <a:sym typeface="Calibri"/>
            </a:endParaRPr>
          </a:p>
        </p:txBody>
      </p:sp>
      <p:sp>
        <p:nvSpPr>
          <p:cNvPr id="518" name="Google Shape;518;p18"/>
          <p:cNvSpPr/>
          <p:nvPr/>
        </p:nvSpPr>
        <p:spPr>
          <a:xfrm>
            <a:off x="5103724" y="764704"/>
            <a:ext cx="1512000" cy="1512000"/>
          </a:xfrm>
          <a:prstGeom prst="ellipse">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19" name="Google Shape;519;p18"/>
          <p:cNvSpPr/>
          <p:nvPr/>
        </p:nvSpPr>
        <p:spPr>
          <a:xfrm>
            <a:off x="7176289" y="2293332"/>
            <a:ext cx="1511997" cy="1512000"/>
          </a:xfrm>
          <a:prstGeom prst="ellipse">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20" name="Google Shape;520;p18"/>
          <p:cNvSpPr/>
          <p:nvPr/>
        </p:nvSpPr>
        <p:spPr>
          <a:xfrm>
            <a:off x="3143672" y="2280102"/>
            <a:ext cx="1512000" cy="1508938"/>
          </a:xfrm>
          <a:prstGeom prst="ellipse">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21" name="Google Shape;521;p18"/>
          <p:cNvSpPr txBox="1"/>
          <p:nvPr/>
        </p:nvSpPr>
        <p:spPr>
          <a:xfrm>
            <a:off x="5231904" y="303040"/>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VUE</a:t>
            </a:r>
            <a:endParaRPr/>
          </a:p>
        </p:txBody>
      </p:sp>
      <p:sp>
        <p:nvSpPr>
          <p:cNvPr id="522" name="Google Shape;522;p18"/>
          <p:cNvSpPr txBox="1"/>
          <p:nvPr/>
        </p:nvSpPr>
        <p:spPr>
          <a:xfrm>
            <a:off x="2711624" y="5805265"/>
            <a:ext cx="1512168" cy="461665"/>
          </a:xfrm>
          <a:prstGeom prst="rect">
            <a:avLst/>
          </a:prstGeom>
          <a:noFill/>
          <a:ln>
            <a:noFill/>
          </a:ln>
        </p:spPr>
        <p:txBody>
          <a:bodyPr spcFirstLastPara="1" wrap="square" lIns="91425" tIns="45700" rIns="91425" bIns="45700" anchor="t" anchorCtr="0">
            <a:spAutoFit/>
          </a:bodyPr>
          <a:lstStyle/>
          <a:p>
            <a:pPr algn="r">
              <a:buSzPts val="2400"/>
            </a:pPr>
            <a:r>
              <a:rPr lang="en-US" sz="2400" b="1">
                <a:solidFill>
                  <a:schemeClr val="dk1"/>
                </a:solidFill>
                <a:latin typeface="Calibri"/>
                <a:ea typeface="Calibri"/>
                <a:cs typeface="Calibri"/>
                <a:sym typeface="Calibri"/>
              </a:rPr>
              <a:t>OUÏE</a:t>
            </a:r>
            <a:endParaRPr/>
          </a:p>
        </p:txBody>
      </p:sp>
      <p:sp>
        <p:nvSpPr>
          <p:cNvPr id="523" name="Google Shape;523;p18"/>
          <p:cNvSpPr txBox="1"/>
          <p:nvPr/>
        </p:nvSpPr>
        <p:spPr>
          <a:xfrm>
            <a:off x="1991544" y="3284985"/>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524" name="Google Shape;524;p18"/>
          <p:cNvSpPr txBox="1"/>
          <p:nvPr/>
        </p:nvSpPr>
        <p:spPr>
          <a:xfrm>
            <a:off x="8544272" y="3284985"/>
            <a:ext cx="1514128"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525" name="Google Shape;525;p18"/>
          <p:cNvSpPr txBox="1"/>
          <p:nvPr/>
        </p:nvSpPr>
        <p:spPr>
          <a:xfrm>
            <a:off x="7464152" y="5733257"/>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ODORAT</a:t>
            </a:r>
            <a:endParaRPr/>
          </a:p>
        </p:txBody>
      </p:sp>
      <p:sp>
        <p:nvSpPr>
          <p:cNvPr id="526" name="Google Shape;526;p18"/>
          <p:cNvSpPr txBox="1"/>
          <p:nvPr/>
        </p:nvSpPr>
        <p:spPr>
          <a:xfrm>
            <a:off x="4764651" y="2782670"/>
            <a:ext cx="2227217" cy="646331"/>
          </a:xfrm>
          <a:prstGeom prst="rect">
            <a:avLst/>
          </a:prstGeom>
          <a:noFill/>
          <a:ln>
            <a:noFill/>
          </a:ln>
        </p:spPr>
        <p:txBody>
          <a:bodyPr spcFirstLastPara="1" wrap="square" lIns="91425" tIns="45700" rIns="91425" bIns="45700" anchor="t" anchorCtr="0">
            <a:spAutoFit/>
          </a:bodyPr>
          <a:lstStyle/>
          <a:p>
            <a:pPr algn="ctr">
              <a:buSzPts val="3600"/>
            </a:pPr>
            <a:r>
              <a:rPr lang="en-US" sz="3600" b="1">
                <a:solidFill>
                  <a:schemeClr val="dk1"/>
                </a:solidFill>
                <a:latin typeface="Calibri"/>
                <a:ea typeface="Calibri"/>
                <a:cs typeface="Calibri"/>
                <a:sym typeface="Calibri"/>
              </a:rPr>
              <a:t>LES 5 SENS</a:t>
            </a:r>
            <a:endParaRPr/>
          </a:p>
        </p:txBody>
      </p:sp>
      <p:pic>
        <p:nvPicPr>
          <p:cNvPr id="527" name="Google Shape;527;p18"/>
          <p:cNvPicPr preferRelativeResize="0"/>
          <p:nvPr/>
        </p:nvPicPr>
        <p:blipFill rotWithShape="1">
          <a:blip r:embed="rId3">
            <a:alphaModFix/>
          </a:blip>
          <a:srcRect/>
          <a:stretch/>
        </p:blipFill>
        <p:spPr>
          <a:xfrm>
            <a:off x="6528051" y="4374089"/>
            <a:ext cx="1503675" cy="1503675"/>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84A9EEA2-CC40-42A6-99E7-087FB3A4E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828a63eb4a_0_296"/>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Comment sentons-nous</a:t>
            </a:r>
            <a:endParaRPr b="1">
              <a:solidFill>
                <a:srgbClr val="558ED5"/>
              </a:solidFill>
            </a:endParaRPr>
          </a:p>
          <a:p>
            <a:pPr>
              <a:buClr>
                <a:srgbClr val="558ED5"/>
              </a:buClr>
              <a:buSzPts val="4400"/>
            </a:pPr>
            <a:r>
              <a:rPr lang="en-US" b="1">
                <a:solidFill>
                  <a:srgbClr val="558ED5"/>
                </a:solidFill>
              </a:rPr>
              <a:t>les odeurs</a:t>
            </a:r>
            <a:r>
              <a:rPr lang="en-US" b="1">
                <a:solidFill>
                  <a:srgbClr val="558ED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a:t>
            </a:r>
            <a:endParaRPr/>
          </a:p>
        </p:txBody>
      </p:sp>
      <p:pic>
        <p:nvPicPr>
          <p:cNvPr id="535" name="Google Shape;535;g828a63eb4a_0_296" descr="HeadProfile.png"/>
          <p:cNvPicPr preferRelativeResize="0"/>
          <p:nvPr/>
        </p:nvPicPr>
        <p:blipFill rotWithShape="1">
          <a:blip r:embed="rId3">
            <a:alphaModFix/>
          </a:blip>
          <a:srcRect b="20261"/>
          <a:stretch/>
        </p:blipFill>
        <p:spPr>
          <a:xfrm>
            <a:off x="3791744" y="1556792"/>
            <a:ext cx="3960440" cy="4687196"/>
          </a:xfrm>
          <a:prstGeom prst="rect">
            <a:avLst/>
          </a:prstGeom>
          <a:noFill/>
          <a:ln>
            <a:noFill/>
          </a:ln>
        </p:spPr>
      </p:pic>
      <p:pic>
        <p:nvPicPr>
          <p:cNvPr id="536" name="Google Shape;536;g828a63eb4a_0_296"/>
          <p:cNvPicPr preferRelativeResize="0"/>
          <p:nvPr/>
        </p:nvPicPr>
        <p:blipFill rotWithShape="1">
          <a:blip r:embed="rId4">
            <a:alphaModFix/>
          </a:blip>
          <a:srcRect/>
          <a:stretch/>
        </p:blipFill>
        <p:spPr>
          <a:xfrm>
            <a:off x="2999657" y="4437112"/>
            <a:ext cx="958867" cy="2265040"/>
          </a:xfrm>
          <a:prstGeom prst="rect">
            <a:avLst/>
          </a:prstGeom>
          <a:noFill/>
          <a:ln>
            <a:noFill/>
          </a:ln>
        </p:spPr>
      </p:pic>
      <p:cxnSp>
        <p:nvCxnSpPr>
          <p:cNvPr id="537" name="Google Shape;537;g828a63eb4a_0_296"/>
          <p:cNvCxnSpPr>
            <a:stCxn id="538" idx="1"/>
          </p:cNvCxnSpPr>
          <p:nvPr/>
        </p:nvCxnSpPr>
        <p:spPr>
          <a:xfrm rot="10800000">
            <a:off x="2927709" y="2708835"/>
            <a:ext cx="2115300" cy="995700"/>
          </a:xfrm>
          <a:prstGeom prst="straightConnector1">
            <a:avLst/>
          </a:prstGeom>
          <a:noFill/>
          <a:ln w="25400" cap="flat" cmpd="sng">
            <a:solidFill>
              <a:schemeClr val="dk1"/>
            </a:solidFill>
            <a:prstDash val="solid"/>
            <a:round/>
            <a:headEnd type="none" w="sm" len="sm"/>
            <a:tailEnd type="stealth" w="med" len="med"/>
          </a:ln>
        </p:spPr>
      </p:cxnSp>
      <p:sp>
        <p:nvSpPr>
          <p:cNvPr id="539" name="Google Shape;539;g828a63eb4a_0_296"/>
          <p:cNvSpPr txBox="1"/>
          <p:nvPr/>
        </p:nvSpPr>
        <p:spPr>
          <a:xfrm>
            <a:off x="1991544" y="2348880"/>
            <a:ext cx="1296000" cy="646200"/>
          </a:xfrm>
          <a:prstGeom prst="rect">
            <a:avLst/>
          </a:prstGeom>
          <a:noFill/>
          <a:ln>
            <a:noFill/>
          </a:ln>
        </p:spPr>
        <p:txBody>
          <a:bodyPr spcFirstLastPara="1" wrap="square" lIns="91425" tIns="45700" rIns="91425" bIns="45700" anchor="t" anchorCtr="0">
            <a:noAutofit/>
          </a:bodyPr>
          <a:lstStyle/>
          <a:p>
            <a:pPr>
              <a:buSzPts val="1800"/>
            </a:pPr>
            <a:r>
              <a:rPr lang="en-US" sz="1800">
                <a:solidFill>
                  <a:schemeClr val="dk1"/>
                </a:solidFill>
                <a:latin typeface="Calibri"/>
                <a:ea typeface="Calibri"/>
                <a:cs typeface="Calibri"/>
                <a:sym typeface="Calibri"/>
              </a:rPr>
              <a:t>Olfactory</a:t>
            </a:r>
            <a:endParaRPr/>
          </a:p>
          <a:p>
            <a:pPr>
              <a:buSzPts val="1800"/>
            </a:pPr>
            <a:r>
              <a:rPr lang="en-US" sz="1800">
                <a:solidFill>
                  <a:schemeClr val="dk1"/>
                </a:solidFill>
                <a:latin typeface="Calibri"/>
                <a:ea typeface="Calibri"/>
                <a:cs typeface="Calibri"/>
                <a:sym typeface="Calibri"/>
              </a:rPr>
              <a:t>Bulb</a:t>
            </a:r>
            <a:endParaRPr/>
          </a:p>
        </p:txBody>
      </p:sp>
      <p:sp>
        <p:nvSpPr>
          <p:cNvPr id="540" name="Google Shape;540;g828a63eb4a_0_296"/>
          <p:cNvSpPr/>
          <p:nvPr/>
        </p:nvSpPr>
        <p:spPr>
          <a:xfrm>
            <a:off x="4007768" y="43651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1" name="Google Shape;541;g828a63eb4a_0_296"/>
          <p:cNvSpPr/>
          <p:nvPr/>
        </p:nvSpPr>
        <p:spPr>
          <a:xfrm>
            <a:off x="4160168" y="43651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2" name="Google Shape;542;g828a63eb4a_0_296"/>
          <p:cNvSpPr/>
          <p:nvPr/>
        </p:nvSpPr>
        <p:spPr>
          <a:xfrm>
            <a:off x="4079776" y="4149080"/>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3" name="Google Shape;543;g828a63eb4a_0_296"/>
          <p:cNvSpPr/>
          <p:nvPr/>
        </p:nvSpPr>
        <p:spPr>
          <a:xfrm>
            <a:off x="4223792" y="4221088"/>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4" name="Google Shape;544;g828a63eb4a_0_296"/>
          <p:cNvSpPr/>
          <p:nvPr/>
        </p:nvSpPr>
        <p:spPr>
          <a:xfrm>
            <a:off x="4295800" y="4437112"/>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5" name="Google Shape;545;g828a63eb4a_0_296"/>
          <p:cNvSpPr/>
          <p:nvPr/>
        </p:nvSpPr>
        <p:spPr>
          <a:xfrm>
            <a:off x="4250081" y="400506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6" name="Google Shape;546;g828a63eb4a_0_296"/>
          <p:cNvSpPr/>
          <p:nvPr/>
        </p:nvSpPr>
        <p:spPr>
          <a:xfrm>
            <a:off x="4367808" y="4221088"/>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7" name="Google Shape;547;g828a63eb4a_0_296"/>
          <p:cNvSpPr/>
          <p:nvPr/>
        </p:nvSpPr>
        <p:spPr>
          <a:xfrm>
            <a:off x="4511824" y="43651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8" name="Google Shape;548;g828a63eb4a_0_296"/>
          <p:cNvSpPr/>
          <p:nvPr/>
        </p:nvSpPr>
        <p:spPr>
          <a:xfrm>
            <a:off x="4538113" y="4149080"/>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49" name="Google Shape;549;g828a63eb4a_0_296"/>
          <p:cNvSpPr/>
          <p:nvPr/>
        </p:nvSpPr>
        <p:spPr>
          <a:xfrm>
            <a:off x="4610121" y="45175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0" name="Google Shape;550;g828a63eb4a_0_296"/>
          <p:cNvSpPr/>
          <p:nvPr/>
        </p:nvSpPr>
        <p:spPr>
          <a:xfrm>
            <a:off x="4682129" y="43651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1" name="Google Shape;551;g828a63eb4a_0_296"/>
          <p:cNvSpPr/>
          <p:nvPr/>
        </p:nvSpPr>
        <p:spPr>
          <a:xfrm>
            <a:off x="4970161" y="43651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2" name="Google Shape;552;g828a63eb4a_0_296"/>
          <p:cNvSpPr/>
          <p:nvPr/>
        </p:nvSpPr>
        <p:spPr>
          <a:xfrm>
            <a:off x="4178073" y="451750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3" name="Google Shape;553;g828a63eb4a_0_296"/>
          <p:cNvSpPr/>
          <p:nvPr/>
        </p:nvSpPr>
        <p:spPr>
          <a:xfrm>
            <a:off x="4826145" y="4221088"/>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4" name="Google Shape;554;g828a63eb4a_0_296"/>
          <p:cNvSpPr/>
          <p:nvPr/>
        </p:nvSpPr>
        <p:spPr>
          <a:xfrm>
            <a:off x="4799856" y="4509120"/>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5" name="Google Shape;555;g828a63eb4a_0_296"/>
          <p:cNvSpPr/>
          <p:nvPr/>
        </p:nvSpPr>
        <p:spPr>
          <a:xfrm>
            <a:off x="4970161" y="4653136"/>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6" name="Google Shape;556;g828a63eb4a_0_296"/>
          <p:cNvSpPr/>
          <p:nvPr/>
        </p:nvSpPr>
        <p:spPr>
          <a:xfrm>
            <a:off x="5114177" y="4509120"/>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7" name="Google Shape;557;g828a63eb4a_0_296"/>
          <p:cNvSpPr/>
          <p:nvPr/>
        </p:nvSpPr>
        <p:spPr>
          <a:xfrm>
            <a:off x="5186185" y="4725144"/>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8" name="Google Shape;558;g828a63eb4a_0_296"/>
          <p:cNvSpPr/>
          <p:nvPr/>
        </p:nvSpPr>
        <p:spPr>
          <a:xfrm>
            <a:off x="5231904" y="4581128"/>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59" name="Google Shape;559;g828a63eb4a_0_296"/>
          <p:cNvSpPr/>
          <p:nvPr/>
        </p:nvSpPr>
        <p:spPr>
          <a:xfrm>
            <a:off x="4754137" y="4149080"/>
            <a:ext cx="45600" cy="72000"/>
          </a:xfrm>
          <a:prstGeom prst="ellipse">
            <a:avLst/>
          </a:prstGeom>
          <a:solidFill>
            <a:srgbClr val="FFFF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38" name="Google Shape;538;g828a63eb4a_0_296"/>
          <p:cNvSpPr/>
          <p:nvPr/>
        </p:nvSpPr>
        <p:spPr>
          <a:xfrm>
            <a:off x="4961160" y="3677691"/>
            <a:ext cx="558900" cy="183300"/>
          </a:xfrm>
          <a:prstGeom prst="ellipse">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60" name="Google Shape;560;g828a63eb4a_0_296"/>
          <p:cNvSpPr/>
          <p:nvPr/>
        </p:nvSpPr>
        <p:spPr>
          <a:xfrm>
            <a:off x="4969575" y="3790466"/>
            <a:ext cx="22454" cy="156117"/>
          </a:xfrm>
          <a:custGeom>
            <a:avLst/>
            <a:gdLst/>
            <a:ahLst/>
            <a:cxnLst/>
            <a:rect l="l" t="t" r="r" b="b"/>
            <a:pathLst>
              <a:path w="22454" h="156117" extrusionOk="0">
                <a:moveTo>
                  <a:pt x="22454" y="0"/>
                </a:moveTo>
                <a:cubicBezTo>
                  <a:pt x="15020" y="18585"/>
                  <a:pt x="2635" y="35894"/>
                  <a:pt x="152" y="55756"/>
                </a:cubicBezTo>
                <a:cubicBezTo>
                  <a:pt x="-1306" y="67420"/>
                  <a:pt x="8074" y="77908"/>
                  <a:pt x="11303" y="89210"/>
                </a:cubicBezTo>
                <a:cubicBezTo>
                  <a:pt x="15513" y="103946"/>
                  <a:pt x="22454" y="118488"/>
                  <a:pt x="22454" y="133814"/>
                </a:cubicBezTo>
                <a:cubicBezTo>
                  <a:pt x="22454" y="142126"/>
                  <a:pt x="15020" y="148683"/>
                  <a:pt x="11303" y="156117"/>
                </a:cubicBezTo>
              </a:path>
            </a:pathLst>
          </a:cu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61" name="Google Shape;561;g828a63eb4a_0_296"/>
          <p:cNvSpPr/>
          <p:nvPr/>
        </p:nvSpPr>
        <p:spPr>
          <a:xfrm>
            <a:off x="5065434" y="3836847"/>
            <a:ext cx="22454" cy="156117"/>
          </a:xfrm>
          <a:custGeom>
            <a:avLst/>
            <a:gdLst/>
            <a:ahLst/>
            <a:cxnLst/>
            <a:rect l="l" t="t" r="r" b="b"/>
            <a:pathLst>
              <a:path w="22454" h="156117" extrusionOk="0">
                <a:moveTo>
                  <a:pt x="22454" y="0"/>
                </a:moveTo>
                <a:cubicBezTo>
                  <a:pt x="15020" y="18585"/>
                  <a:pt x="2635" y="35894"/>
                  <a:pt x="152" y="55756"/>
                </a:cubicBezTo>
                <a:cubicBezTo>
                  <a:pt x="-1306" y="67420"/>
                  <a:pt x="8074" y="77908"/>
                  <a:pt x="11303" y="89210"/>
                </a:cubicBezTo>
                <a:cubicBezTo>
                  <a:pt x="15513" y="103946"/>
                  <a:pt x="22454" y="118488"/>
                  <a:pt x="22454" y="133814"/>
                </a:cubicBezTo>
                <a:cubicBezTo>
                  <a:pt x="22454" y="142126"/>
                  <a:pt x="15020" y="148683"/>
                  <a:pt x="11303" y="156117"/>
                </a:cubicBezTo>
              </a:path>
            </a:pathLst>
          </a:cu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62" name="Google Shape;562;g828a63eb4a_0_296"/>
          <p:cNvSpPr/>
          <p:nvPr/>
        </p:nvSpPr>
        <p:spPr>
          <a:xfrm>
            <a:off x="5159896" y="3836847"/>
            <a:ext cx="22454" cy="156117"/>
          </a:xfrm>
          <a:custGeom>
            <a:avLst/>
            <a:gdLst/>
            <a:ahLst/>
            <a:cxnLst/>
            <a:rect l="l" t="t" r="r" b="b"/>
            <a:pathLst>
              <a:path w="22454" h="156117" extrusionOk="0">
                <a:moveTo>
                  <a:pt x="22454" y="0"/>
                </a:moveTo>
                <a:cubicBezTo>
                  <a:pt x="15020" y="18585"/>
                  <a:pt x="2635" y="35894"/>
                  <a:pt x="152" y="55756"/>
                </a:cubicBezTo>
                <a:cubicBezTo>
                  <a:pt x="-1306" y="67420"/>
                  <a:pt x="8074" y="77908"/>
                  <a:pt x="11303" y="89210"/>
                </a:cubicBezTo>
                <a:cubicBezTo>
                  <a:pt x="15513" y="103946"/>
                  <a:pt x="22454" y="118488"/>
                  <a:pt x="22454" y="133814"/>
                </a:cubicBezTo>
                <a:cubicBezTo>
                  <a:pt x="22454" y="142126"/>
                  <a:pt x="15020" y="148683"/>
                  <a:pt x="11303" y="156117"/>
                </a:cubicBezTo>
              </a:path>
            </a:pathLst>
          </a:cu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63" name="Google Shape;563;g828a63eb4a_0_296"/>
          <p:cNvSpPr/>
          <p:nvPr/>
        </p:nvSpPr>
        <p:spPr>
          <a:xfrm>
            <a:off x="5231904" y="3848948"/>
            <a:ext cx="22454" cy="156117"/>
          </a:xfrm>
          <a:custGeom>
            <a:avLst/>
            <a:gdLst/>
            <a:ahLst/>
            <a:cxnLst/>
            <a:rect l="l" t="t" r="r" b="b"/>
            <a:pathLst>
              <a:path w="22454" h="156117" extrusionOk="0">
                <a:moveTo>
                  <a:pt x="22454" y="0"/>
                </a:moveTo>
                <a:cubicBezTo>
                  <a:pt x="15020" y="18585"/>
                  <a:pt x="2635" y="35894"/>
                  <a:pt x="152" y="55756"/>
                </a:cubicBezTo>
                <a:cubicBezTo>
                  <a:pt x="-1306" y="67420"/>
                  <a:pt x="8074" y="77908"/>
                  <a:pt x="11303" y="89210"/>
                </a:cubicBezTo>
                <a:cubicBezTo>
                  <a:pt x="15513" y="103946"/>
                  <a:pt x="22454" y="118488"/>
                  <a:pt x="22454" y="133814"/>
                </a:cubicBezTo>
                <a:cubicBezTo>
                  <a:pt x="22454" y="142126"/>
                  <a:pt x="15020" y="148683"/>
                  <a:pt x="11303" y="156117"/>
                </a:cubicBezTo>
              </a:path>
            </a:pathLst>
          </a:cu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64" name="Google Shape;564;g828a63eb4a_0_296"/>
          <p:cNvSpPr/>
          <p:nvPr/>
        </p:nvSpPr>
        <p:spPr>
          <a:xfrm>
            <a:off x="5353466" y="3848948"/>
            <a:ext cx="22454" cy="156117"/>
          </a:xfrm>
          <a:custGeom>
            <a:avLst/>
            <a:gdLst/>
            <a:ahLst/>
            <a:cxnLst/>
            <a:rect l="l" t="t" r="r" b="b"/>
            <a:pathLst>
              <a:path w="22454" h="156117" extrusionOk="0">
                <a:moveTo>
                  <a:pt x="22454" y="0"/>
                </a:moveTo>
                <a:cubicBezTo>
                  <a:pt x="15020" y="18585"/>
                  <a:pt x="2635" y="35894"/>
                  <a:pt x="152" y="55756"/>
                </a:cubicBezTo>
                <a:cubicBezTo>
                  <a:pt x="-1306" y="67420"/>
                  <a:pt x="8074" y="77908"/>
                  <a:pt x="11303" y="89210"/>
                </a:cubicBezTo>
                <a:cubicBezTo>
                  <a:pt x="15513" y="103946"/>
                  <a:pt x="22454" y="118488"/>
                  <a:pt x="22454" y="133814"/>
                </a:cubicBezTo>
                <a:cubicBezTo>
                  <a:pt x="22454" y="142126"/>
                  <a:pt x="15020" y="148683"/>
                  <a:pt x="11303" y="156117"/>
                </a:cubicBezTo>
              </a:path>
            </a:pathLst>
          </a:cu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566" name="Google Shape;566;g828a63eb4a_0_296"/>
          <p:cNvPicPr preferRelativeResize="0"/>
          <p:nvPr/>
        </p:nvPicPr>
        <p:blipFill rotWithShape="1">
          <a:blip r:embed="rId5">
            <a:alphaModFix/>
          </a:blip>
          <a:srcRect/>
          <a:stretch/>
        </p:blipFill>
        <p:spPr>
          <a:xfrm>
            <a:off x="4367799" y="1417662"/>
            <a:ext cx="3393851" cy="3393874"/>
          </a:xfrm>
          <a:prstGeom prst="rect">
            <a:avLst/>
          </a:prstGeom>
          <a:noFill/>
          <a:ln>
            <a:noFill/>
          </a:ln>
        </p:spPr>
      </p:pic>
      <p:pic>
        <p:nvPicPr>
          <p:cNvPr id="567" name="Google Shape;567;g828a63eb4a_0_296"/>
          <p:cNvPicPr preferRelativeResize="0"/>
          <p:nvPr/>
        </p:nvPicPr>
        <p:blipFill rotWithShape="1">
          <a:blip r:embed="rId6">
            <a:alphaModFix/>
          </a:blip>
          <a:srcRect/>
          <a:stretch/>
        </p:blipFill>
        <p:spPr>
          <a:xfrm>
            <a:off x="4580325" y="2806219"/>
            <a:ext cx="800950" cy="800950"/>
          </a:xfrm>
          <a:prstGeom prst="rect">
            <a:avLst/>
          </a:prstGeom>
          <a:noFill/>
          <a:ln>
            <a:noFill/>
          </a:ln>
        </p:spPr>
      </p:pic>
      <p:pic>
        <p:nvPicPr>
          <p:cNvPr id="36" name="Picture 35" descr="A picture containing graphical user interface&#10;&#10;Description automatically generated">
            <a:extLst>
              <a:ext uri="{FF2B5EF4-FFF2-40B4-BE49-F238E27FC236}">
                <a16:creationId xmlns:a16="http://schemas.microsoft.com/office/drawing/2014/main" id="{55A98F82-31D0-4788-A220-F9C43CD9B2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5"/>
          <p:cNvSpPr/>
          <p:nvPr/>
        </p:nvSpPr>
        <p:spPr>
          <a:xfrm>
            <a:off x="6388165" y="4293096"/>
            <a:ext cx="1512000" cy="1512000"/>
          </a:xfrm>
          <a:prstGeom prst="ellipse">
            <a:avLst/>
          </a:prstGeom>
          <a:solidFill>
            <a:srgbClr val="33CC3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74" name="Google Shape;574;p15"/>
          <p:cNvSpPr/>
          <p:nvPr/>
        </p:nvSpPr>
        <p:spPr>
          <a:xfrm>
            <a:off x="5103724" y="764704"/>
            <a:ext cx="1512000" cy="1512000"/>
          </a:xfrm>
          <a:prstGeom prst="ellipse">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75" name="Google Shape;575;p15"/>
          <p:cNvSpPr/>
          <p:nvPr/>
        </p:nvSpPr>
        <p:spPr>
          <a:xfrm>
            <a:off x="7176289" y="2293332"/>
            <a:ext cx="1511997" cy="1512000"/>
          </a:xfrm>
          <a:prstGeom prst="ellipse">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76" name="Google Shape;576;p15"/>
          <p:cNvSpPr/>
          <p:nvPr/>
        </p:nvSpPr>
        <p:spPr>
          <a:xfrm>
            <a:off x="3143672" y="2280102"/>
            <a:ext cx="1512000" cy="1508938"/>
          </a:xfrm>
          <a:prstGeom prst="ellipse">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577" name="Google Shape;577;p15"/>
          <p:cNvSpPr txBox="1"/>
          <p:nvPr/>
        </p:nvSpPr>
        <p:spPr>
          <a:xfrm>
            <a:off x="5231904" y="303040"/>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VUE</a:t>
            </a:r>
            <a:endParaRPr/>
          </a:p>
        </p:txBody>
      </p:sp>
      <p:sp>
        <p:nvSpPr>
          <p:cNvPr id="578" name="Google Shape;578;p15"/>
          <p:cNvSpPr txBox="1"/>
          <p:nvPr/>
        </p:nvSpPr>
        <p:spPr>
          <a:xfrm>
            <a:off x="2711624" y="5805265"/>
            <a:ext cx="1512168"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OUÏE</a:t>
            </a:r>
            <a:endParaRPr/>
          </a:p>
        </p:txBody>
      </p:sp>
      <p:sp>
        <p:nvSpPr>
          <p:cNvPr id="579" name="Google Shape;579;p15"/>
          <p:cNvSpPr txBox="1"/>
          <p:nvPr/>
        </p:nvSpPr>
        <p:spPr>
          <a:xfrm>
            <a:off x="1991544" y="3284985"/>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580" name="Google Shape;580;p15"/>
          <p:cNvSpPr txBox="1"/>
          <p:nvPr/>
        </p:nvSpPr>
        <p:spPr>
          <a:xfrm>
            <a:off x="8544272" y="3284985"/>
            <a:ext cx="1514128"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581" name="Google Shape;581;p15"/>
          <p:cNvSpPr txBox="1"/>
          <p:nvPr/>
        </p:nvSpPr>
        <p:spPr>
          <a:xfrm>
            <a:off x="7464152" y="5733257"/>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ODORAT</a:t>
            </a:r>
            <a:endParaRPr/>
          </a:p>
        </p:txBody>
      </p:sp>
      <p:sp>
        <p:nvSpPr>
          <p:cNvPr id="582" name="Google Shape;582;p15"/>
          <p:cNvSpPr txBox="1"/>
          <p:nvPr/>
        </p:nvSpPr>
        <p:spPr>
          <a:xfrm>
            <a:off x="4764652" y="2782670"/>
            <a:ext cx="2227217" cy="646331"/>
          </a:xfrm>
          <a:prstGeom prst="rect">
            <a:avLst/>
          </a:prstGeom>
          <a:noFill/>
          <a:ln>
            <a:noFill/>
          </a:ln>
        </p:spPr>
        <p:txBody>
          <a:bodyPr spcFirstLastPara="1" wrap="square" lIns="91425" tIns="45700" rIns="91425" bIns="45700" anchor="t" anchorCtr="0">
            <a:spAutoFit/>
          </a:bodyPr>
          <a:lstStyle/>
          <a:p>
            <a:pPr algn="ctr">
              <a:buSzPts val="3600"/>
            </a:pPr>
            <a:r>
              <a:rPr lang="en-US" sz="3600" b="1">
                <a:solidFill>
                  <a:schemeClr val="dk1"/>
                </a:solidFill>
                <a:latin typeface="Calibri"/>
                <a:ea typeface="Calibri"/>
                <a:cs typeface="Calibri"/>
                <a:sym typeface="Calibri"/>
              </a:rPr>
              <a:t>LES 5 SENS</a:t>
            </a:r>
            <a:endParaRPr/>
          </a:p>
        </p:txBody>
      </p:sp>
      <p:pic>
        <p:nvPicPr>
          <p:cNvPr id="583" name="Google Shape;583;p15"/>
          <p:cNvPicPr preferRelativeResize="0"/>
          <p:nvPr/>
        </p:nvPicPr>
        <p:blipFill rotWithShape="1">
          <a:blip r:embed="rId3">
            <a:alphaModFix/>
          </a:blip>
          <a:srcRect/>
          <a:stretch/>
        </p:blipFill>
        <p:spPr>
          <a:xfrm>
            <a:off x="3812076" y="4282651"/>
            <a:ext cx="1686525" cy="1686551"/>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F0224A9B-DD2A-417D-8AAF-A2A7E4429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71e12913ef_0_24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538CD5"/>
              </a:buClr>
              <a:buSzPts val="6000"/>
            </a:pPr>
            <a:r>
              <a:rPr lang="en-US" sz="6000" b="1">
                <a:solidFill>
                  <a:srgbClr val="538CD5"/>
                </a:solidFill>
              </a:rPr>
              <a:t>Remue-méninges</a:t>
            </a:r>
            <a:endParaRPr sz="6000" b="1">
              <a:solidFill>
                <a:srgbClr val="538CD5"/>
              </a:solidFill>
            </a:endParaRPr>
          </a:p>
        </p:txBody>
      </p:sp>
      <p:sp>
        <p:nvSpPr>
          <p:cNvPr id="222" name="Google Shape;222;g71e12913ef_0_248"/>
          <p:cNvSpPr txBox="1">
            <a:spLocks noGrp="1"/>
          </p:cNvSpPr>
          <p:nvPr>
            <p:ph type="body" idx="1"/>
          </p:nvPr>
        </p:nvSpPr>
        <p:spPr>
          <a:xfrm>
            <a:off x="6434336" y="2996952"/>
            <a:ext cx="4198200" cy="1728300"/>
          </a:xfrm>
          <a:prstGeom prst="rect">
            <a:avLst/>
          </a:prstGeom>
          <a:noFill/>
          <a:ln>
            <a:noFill/>
          </a:ln>
        </p:spPr>
        <p:txBody>
          <a:bodyPr spcFirstLastPara="1" wrap="square" lIns="91425" tIns="45700" rIns="91425" bIns="45700" anchor="t" anchorCtr="0">
            <a:noAutofit/>
          </a:bodyPr>
          <a:lstStyle/>
          <a:p>
            <a:pPr marL="342900" algn="ctr">
              <a:lnSpc>
                <a:spcPct val="80000"/>
              </a:lnSpc>
              <a:spcBef>
                <a:spcPts val="0"/>
              </a:spcBef>
              <a:buSzPts val="4070"/>
              <a:buNone/>
            </a:pPr>
            <a:r>
              <a:rPr lang="en-US" sz="4070" b="1"/>
              <a:t>Comment le cerveau reçoit-il l’information du monde?</a:t>
            </a:r>
            <a:endParaRPr/>
          </a:p>
          <a:p>
            <a:pPr marL="342900" algn="ctr">
              <a:lnSpc>
                <a:spcPct val="90000"/>
              </a:lnSpc>
              <a:spcBef>
                <a:spcPts val="0"/>
              </a:spcBef>
              <a:buSzPts val="3740"/>
              <a:buNone/>
            </a:pPr>
            <a:endParaRPr sz="3740" b="1"/>
          </a:p>
        </p:txBody>
      </p:sp>
      <p:pic>
        <p:nvPicPr>
          <p:cNvPr id="224" name="Google Shape;224;g71e12913ef_0_248"/>
          <p:cNvPicPr preferRelativeResize="0"/>
          <p:nvPr/>
        </p:nvPicPr>
        <p:blipFill rotWithShape="1">
          <a:blip r:embed="rId3">
            <a:alphaModFix/>
          </a:blip>
          <a:srcRect/>
          <a:stretch/>
        </p:blipFill>
        <p:spPr>
          <a:xfrm>
            <a:off x="2313025" y="2710001"/>
            <a:ext cx="3565276" cy="3479401"/>
          </a:xfrm>
          <a:prstGeom prst="rect">
            <a:avLst/>
          </a:prstGeom>
          <a:noFill/>
          <a:ln>
            <a:noFill/>
          </a:ln>
        </p:spPr>
      </p:pic>
      <p:pic>
        <p:nvPicPr>
          <p:cNvPr id="225" name="Google Shape;225;g71e12913ef_0_248" descr="lightning.png"/>
          <p:cNvPicPr preferRelativeResize="0"/>
          <p:nvPr/>
        </p:nvPicPr>
        <p:blipFill rotWithShape="1">
          <a:blip r:embed="rId4">
            <a:alphaModFix/>
          </a:blip>
          <a:srcRect/>
          <a:stretch/>
        </p:blipFill>
        <p:spPr>
          <a:xfrm>
            <a:off x="4547320" y="1267778"/>
            <a:ext cx="2592288" cy="2592288"/>
          </a:xfrm>
          <a:prstGeom prst="rect">
            <a:avLst/>
          </a:prstGeom>
          <a:noFill/>
          <a:ln>
            <a:noFill/>
          </a:ln>
        </p:spPr>
      </p:pic>
      <p:pic>
        <p:nvPicPr>
          <p:cNvPr id="7" name="Picture 6" descr="A picture containing graphical user interface&#10;&#10;Description automatically generated">
            <a:extLst>
              <a:ext uri="{FF2B5EF4-FFF2-40B4-BE49-F238E27FC236}">
                <a16:creationId xmlns:a16="http://schemas.microsoft.com/office/drawing/2014/main" id="{BA855D7E-94AE-4A1D-B504-CC2CC16EB5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g828a63eb4a_0_4"/>
          <p:cNvPicPr preferRelativeResize="0"/>
          <p:nvPr/>
        </p:nvPicPr>
        <p:blipFill rotWithShape="1">
          <a:blip r:embed="rId3">
            <a:alphaModFix/>
          </a:blip>
          <a:srcRect/>
          <a:stretch/>
        </p:blipFill>
        <p:spPr>
          <a:xfrm>
            <a:off x="8195200" y="2528912"/>
            <a:ext cx="2016200" cy="2016200"/>
          </a:xfrm>
          <a:prstGeom prst="rect">
            <a:avLst/>
          </a:prstGeom>
          <a:noFill/>
          <a:ln>
            <a:noFill/>
          </a:ln>
        </p:spPr>
      </p:pic>
      <p:sp>
        <p:nvSpPr>
          <p:cNvPr id="591" name="Google Shape;591;g828a63eb4a_0_4"/>
          <p:cNvSpPr/>
          <p:nvPr/>
        </p:nvSpPr>
        <p:spPr>
          <a:xfrm>
            <a:off x="3719736" y="3140968"/>
            <a:ext cx="3888300" cy="1224000"/>
          </a:xfrm>
          <a:prstGeom prst="rect">
            <a:avLst/>
          </a:prstGeom>
          <a:solidFill>
            <a:srgbClr val="FBD4B4"/>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592" name="Google Shape;592;g828a63eb4a_0_4"/>
          <p:cNvPicPr preferRelativeResize="0"/>
          <p:nvPr/>
        </p:nvPicPr>
        <p:blipFill rotWithShape="1">
          <a:blip r:embed="rId4">
            <a:alphaModFix/>
          </a:blip>
          <a:srcRect/>
          <a:stretch/>
        </p:blipFill>
        <p:spPr>
          <a:xfrm>
            <a:off x="2639631" y="2744926"/>
            <a:ext cx="2016195" cy="2016225"/>
          </a:xfrm>
          <a:prstGeom prst="rect">
            <a:avLst/>
          </a:prstGeom>
          <a:noFill/>
          <a:ln>
            <a:noFill/>
          </a:ln>
        </p:spPr>
      </p:pic>
      <p:sp>
        <p:nvSpPr>
          <p:cNvPr id="593" name="Google Shape;593;g828a63eb4a_0_4"/>
          <p:cNvSpPr txBox="1">
            <a:spLocks noGrp="1"/>
          </p:cNvSpPr>
          <p:nvPr>
            <p:ph type="title"/>
          </p:nvPr>
        </p:nvSpPr>
        <p:spPr>
          <a:xfrm>
            <a:off x="1775525" y="274638"/>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Comment entendons-nous?</a:t>
            </a:r>
            <a:endParaRPr/>
          </a:p>
        </p:txBody>
      </p:sp>
      <p:pic>
        <p:nvPicPr>
          <p:cNvPr id="594" name="Google Shape;594;g828a63eb4a_0_4"/>
          <p:cNvPicPr preferRelativeResize="0"/>
          <p:nvPr/>
        </p:nvPicPr>
        <p:blipFill rotWithShape="1">
          <a:blip r:embed="rId5">
            <a:alphaModFix/>
          </a:blip>
          <a:srcRect/>
          <a:stretch/>
        </p:blipFill>
        <p:spPr>
          <a:xfrm>
            <a:off x="1775520" y="3356992"/>
            <a:ext cx="864096" cy="864096"/>
          </a:xfrm>
          <a:prstGeom prst="rect">
            <a:avLst/>
          </a:prstGeom>
          <a:noFill/>
          <a:ln>
            <a:noFill/>
          </a:ln>
        </p:spPr>
      </p:pic>
      <p:sp>
        <p:nvSpPr>
          <p:cNvPr id="595" name="Google Shape;595;g828a63eb4a_0_4"/>
          <p:cNvSpPr/>
          <p:nvPr/>
        </p:nvSpPr>
        <p:spPr>
          <a:xfrm rot="-2179610">
            <a:off x="2534717" y="352113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596" name="Google Shape;596;g828a63eb4a_0_4"/>
          <p:cNvSpPr/>
          <p:nvPr/>
        </p:nvSpPr>
        <p:spPr>
          <a:xfrm rot="-2179610">
            <a:off x="2966765" y="352113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597" name="Google Shape;597;g828a63eb4a_0_4"/>
          <p:cNvSpPr/>
          <p:nvPr/>
        </p:nvSpPr>
        <p:spPr>
          <a:xfrm rot="-2179610">
            <a:off x="3902868" y="352113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598" name="Google Shape;598;g828a63eb4a_0_4"/>
          <p:cNvSpPr/>
          <p:nvPr/>
        </p:nvSpPr>
        <p:spPr>
          <a:xfrm rot="-2179610">
            <a:off x="4190901" y="352113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599" name="Google Shape;599;g828a63eb4a_0_4"/>
          <p:cNvSpPr/>
          <p:nvPr/>
        </p:nvSpPr>
        <p:spPr>
          <a:xfrm>
            <a:off x="4799856" y="3140968"/>
            <a:ext cx="144000" cy="1296000"/>
          </a:xfrm>
          <a:prstGeom prst="ellipse">
            <a:avLst/>
          </a:prstGeom>
          <a:solidFill>
            <a:srgbClr val="A5A5A5"/>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600" name="Google Shape;600;g828a63eb4a_0_4" descr="Untitled6 copy.png"/>
          <p:cNvPicPr preferRelativeResize="0"/>
          <p:nvPr/>
        </p:nvPicPr>
        <p:blipFill rotWithShape="1">
          <a:blip r:embed="rId6">
            <a:alphaModFix/>
          </a:blip>
          <a:srcRect r="52310"/>
          <a:stretch/>
        </p:blipFill>
        <p:spPr>
          <a:xfrm flipH="1">
            <a:off x="4963979" y="2492897"/>
            <a:ext cx="2644188" cy="3053425"/>
          </a:xfrm>
          <a:prstGeom prst="rect">
            <a:avLst/>
          </a:prstGeom>
          <a:noFill/>
          <a:ln>
            <a:noFill/>
          </a:ln>
        </p:spPr>
      </p:pic>
      <p:cxnSp>
        <p:nvCxnSpPr>
          <p:cNvPr id="601" name="Google Shape;601;g828a63eb4a_0_4"/>
          <p:cNvCxnSpPr/>
          <p:nvPr/>
        </p:nvCxnSpPr>
        <p:spPr>
          <a:xfrm>
            <a:off x="7608168" y="3501008"/>
            <a:ext cx="1296000" cy="72000"/>
          </a:xfrm>
          <a:prstGeom prst="straightConnector1">
            <a:avLst/>
          </a:prstGeom>
          <a:noFill/>
          <a:ln w="57150" cap="flat" cmpd="sng">
            <a:solidFill>
              <a:srgbClr val="FFC91E"/>
            </a:solidFill>
            <a:prstDash val="solid"/>
            <a:round/>
            <a:headEnd type="none" w="sm" len="sm"/>
            <a:tailEnd type="none" w="sm" len="sm"/>
          </a:ln>
          <a:effectLst>
            <a:outerShdw blurRad="40000" dist="20000" dir="5400000" rotWithShape="0">
              <a:srgbClr val="000000">
                <a:alpha val="37647"/>
              </a:srgbClr>
            </a:outerShdw>
          </a:effectLst>
        </p:spPr>
      </p:cxnSp>
      <p:pic>
        <p:nvPicPr>
          <p:cNvPr id="602" name="Google Shape;602;g828a63eb4a_0_4"/>
          <p:cNvPicPr preferRelativeResize="0"/>
          <p:nvPr/>
        </p:nvPicPr>
        <p:blipFill rotWithShape="1">
          <a:blip r:embed="rId7">
            <a:alphaModFix/>
          </a:blip>
          <a:srcRect/>
          <a:stretch/>
        </p:blipFill>
        <p:spPr>
          <a:xfrm>
            <a:off x="9172700" y="129051"/>
            <a:ext cx="1373400" cy="1032375"/>
          </a:xfrm>
          <a:prstGeom prst="rect">
            <a:avLst/>
          </a:prstGeom>
          <a:noFill/>
          <a:ln>
            <a:noFill/>
          </a:ln>
        </p:spPr>
      </p:pic>
      <p:pic>
        <p:nvPicPr>
          <p:cNvPr id="603" name="Google Shape;603;g828a63eb4a_0_4"/>
          <p:cNvPicPr preferRelativeResize="0"/>
          <p:nvPr/>
        </p:nvPicPr>
        <p:blipFill rotWithShape="1">
          <a:blip r:embed="rId4">
            <a:alphaModFix/>
          </a:blip>
          <a:srcRect/>
          <a:stretch/>
        </p:blipFill>
        <p:spPr>
          <a:xfrm>
            <a:off x="8848739" y="3182451"/>
            <a:ext cx="709125" cy="7091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828a63eb4a_0_196"/>
          <p:cNvSpPr/>
          <p:nvPr/>
        </p:nvSpPr>
        <p:spPr>
          <a:xfrm>
            <a:off x="4799856" y="3183888"/>
            <a:ext cx="3888300" cy="1224000"/>
          </a:xfrm>
          <a:prstGeom prst="rect">
            <a:avLst/>
          </a:prstGeom>
          <a:solidFill>
            <a:srgbClr val="FBD4B4"/>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610" name="Google Shape;610;g828a63eb4a_0_196"/>
          <p:cNvPicPr preferRelativeResize="0"/>
          <p:nvPr/>
        </p:nvPicPr>
        <p:blipFill rotWithShape="1">
          <a:blip r:embed="rId3">
            <a:alphaModFix/>
          </a:blip>
          <a:srcRect/>
          <a:stretch/>
        </p:blipFill>
        <p:spPr>
          <a:xfrm>
            <a:off x="3636781" y="2725801"/>
            <a:ext cx="2016195" cy="2016225"/>
          </a:xfrm>
          <a:prstGeom prst="rect">
            <a:avLst/>
          </a:prstGeom>
          <a:noFill/>
          <a:ln>
            <a:noFill/>
          </a:ln>
        </p:spPr>
      </p:pic>
      <p:pic>
        <p:nvPicPr>
          <p:cNvPr id="611" name="Google Shape;611;g828a63eb4a_0_196"/>
          <p:cNvPicPr preferRelativeResize="0"/>
          <p:nvPr/>
        </p:nvPicPr>
        <p:blipFill rotWithShape="1">
          <a:blip r:embed="rId4">
            <a:alphaModFix/>
          </a:blip>
          <a:srcRect/>
          <a:stretch/>
        </p:blipFill>
        <p:spPr>
          <a:xfrm>
            <a:off x="8195200" y="2528912"/>
            <a:ext cx="2016200" cy="2016200"/>
          </a:xfrm>
          <a:prstGeom prst="rect">
            <a:avLst/>
          </a:prstGeom>
          <a:noFill/>
          <a:ln>
            <a:noFill/>
          </a:ln>
        </p:spPr>
      </p:pic>
      <p:sp>
        <p:nvSpPr>
          <p:cNvPr id="612" name="Google Shape;612;g828a63eb4a_0_196"/>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D’où vient ce son ?</a:t>
            </a:r>
            <a:endParaRPr b="1">
              <a:solidFill>
                <a:srgbClr val="558ED5"/>
              </a:solidFill>
            </a:endParaRPr>
          </a:p>
        </p:txBody>
      </p:sp>
      <p:pic>
        <p:nvPicPr>
          <p:cNvPr id="613" name="Google Shape;613;g828a63eb4a_0_196"/>
          <p:cNvPicPr preferRelativeResize="0"/>
          <p:nvPr/>
        </p:nvPicPr>
        <p:blipFill rotWithShape="1">
          <a:blip r:embed="rId5">
            <a:alphaModFix/>
          </a:blip>
          <a:srcRect/>
          <a:stretch/>
        </p:blipFill>
        <p:spPr>
          <a:xfrm>
            <a:off x="2855640" y="3399912"/>
            <a:ext cx="864096" cy="864096"/>
          </a:xfrm>
          <a:prstGeom prst="rect">
            <a:avLst/>
          </a:prstGeom>
          <a:noFill/>
          <a:ln>
            <a:noFill/>
          </a:ln>
        </p:spPr>
      </p:pic>
      <p:sp>
        <p:nvSpPr>
          <p:cNvPr id="614" name="Google Shape;614;g828a63eb4a_0_196"/>
          <p:cNvSpPr/>
          <p:nvPr/>
        </p:nvSpPr>
        <p:spPr>
          <a:xfrm rot="-2179610">
            <a:off x="3614837" y="356405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15" name="Google Shape;615;g828a63eb4a_0_196"/>
          <p:cNvSpPr/>
          <p:nvPr/>
        </p:nvSpPr>
        <p:spPr>
          <a:xfrm rot="-2179610">
            <a:off x="4046885" y="356405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16" name="Google Shape;616;g828a63eb4a_0_196"/>
          <p:cNvSpPr/>
          <p:nvPr/>
        </p:nvSpPr>
        <p:spPr>
          <a:xfrm rot="-2179610">
            <a:off x="4982988" y="356405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17" name="Google Shape;617;g828a63eb4a_0_196"/>
          <p:cNvSpPr/>
          <p:nvPr/>
        </p:nvSpPr>
        <p:spPr>
          <a:xfrm rot="-2179610">
            <a:off x="5271021" y="3564057"/>
            <a:ext cx="486439" cy="53768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18" name="Google Shape;618;g828a63eb4a_0_196"/>
          <p:cNvSpPr/>
          <p:nvPr/>
        </p:nvSpPr>
        <p:spPr>
          <a:xfrm>
            <a:off x="5879976" y="3183888"/>
            <a:ext cx="144000" cy="1296000"/>
          </a:xfrm>
          <a:prstGeom prst="ellipse">
            <a:avLst/>
          </a:prstGeom>
          <a:solidFill>
            <a:srgbClr val="A5A5A5"/>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619" name="Google Shape;619;g828a63eb4a_0_196" descr="Untitled6 copy.png"/>
          <p:cNvPicPr preferRelativeResize="0"/>
          <p:nvPr/>
        </p:nvPicPr>
        <p:blipFill rotWithShape="1">
          <a:blip r:embed="rId6">
            <a:alphaModFix/>
          </a:blip>
          <a:srcRect r="52310"/>
          <a:stretch/>
        </p:blipFill>
        <p:spPr>
          <a:xfrm flipH="1">
            <a:off x="6044098" y="2535817"/>
            <a:ext cx="2644188" cy="3053425"/>
          </a:xfrm>
          <a:prstGeom prst="rect">
            <a:avLst/>
          </a:prstGeom>
          <a:noFill/>
          <a:ln>
            <a:noFill/>
          </a:ln>
        </p:spPr>
      </p:pic>
      <p:cxnSp>
        <p:nvCxnSpPr>
          <p:cNvPr id="620" name="Google Shape;620;g828a63eb4a_0_196"/>
          <p:cNvCxnSpPr/>
          <p:nvPr/>
        </p:nvCxnSpPr>
        <p:spPr>
          <a:xfrm rot="10800000" flipH="1">
            <a:off x="8688287" y="3573020"/>
            <a:ext cx="216000" cy="10500"/>
          </a:xfrm>
          <a:prstGeom prst="straightConnector1">
            <a:avLst/>
          </a:prstGeom>
          <a:noFill/>
          <a:ln w="57150" cap="flat" cmpd="sng">
            <a:solidFill>
              <a:srgbClr val="FFC91E"/>
            </a:solidFill>
            <a:prstDash val="solid"/>
            <a:round/>
            <a:headEnd type="none" w="sm" len="sm"/>
            <a:tailEnd type="none" w="sm" len="sm"/>
          </a:ln>
          <a:effectLst>
            <a:outerShdw blurRad="40000" dist="20000" dir="5400000" rotWithShape="0">
              <a:srgbClr val="000000">
                <a:alpha val="37647"/>
              </a:srgbClr>
            </a:outerShdw>
          </a:effectLst>
        </p:spPr>
      </p:cxnSp>
      <p:pic>
        <p:nvPicPr>
          <p:cNvPr id="621" name="Google Shape;621;g828a63eb4a_0_196"/>
          <p:cNvPicPr preferRelativeResize="0"/>
          <p:nvPr/>
        </p:nvPicPr>
        <p:blipFill rotWithShape="1">
          <a:blip r:embed="rId5">
            <a:alphaModFix/>
          </a:blip>
          <a:srcRect/>
          <a:stretch/>
        </p:blipFill>
        <p:spPr>
          <a:xfrm>
            <a:off x="5855525" y="1446692"/>
            <a:ext cx="864096" cy="864096"/>
          </a:xfrm>
          <a:prstGeom prst="rect">
            <a:avLst/>
          </a:prstGeom>
          <a:noFill/>
          <a:ln>
            <a:noFill/>
          </a:ln>
        </p:spPr>
      </p:pic>
      <p:pic>
        <p:nvPicPr>
          <p:cNvPr id="622" name="Google Shape;622;g828a63eb4a_0_196"/>
          <p:cNvPicPr preferRelativeResize="0"/>
          <p:nvPr/>
        </p:nvPicPr>
        <p:blipFill rotWithShape="1">
          <a:blip r:embed="rId5">
            <a:alphaModFix/>
          </a:blip>
          <a:srcRect/>
          <a:stretch/>
        </p:blipFill>
        <p:spPr>
          <a:xfrm>
            <a:off x="4392034" y="5536968"/>
            <a:ext cx="864096" cy="864096"/>
          </a:xfrm>
          <a:prstGeom prst="rect">
            <a:avLst/>
          </a:prstGeom>
          <a:noFill/>
          <a:ln>
            <a:noFill/>
          </a:ln>
        </p:spPr>
      </p:pic>
      <p:sp>
        <p:nvSpPr>
          <p:cNvPr id="623" name="Google Shape;623;g828a63eb4a_0_196"/>
          <p:cNvSpPr/>
          <p:nvPr/>
        </p:nvSpPr>
        <p:spPr>
          <a:xfrm rot="-7830171">
            <a:off x="4400738" y="4676124"/>
            <a:ext cx="485087" cy="53602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24" name="Google Shape;624;g828a63eb4a_0_196"/>
          <p:cNvSpPr/>
          <p:nvPr/>
        </p:nvSpPr>
        <p:spPr>
          <a:xfrm rot="-7830171">
            <a:off x="4400739" y="5106589"/>
            <a:ext cx="485087" cy="536020"/>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25" name="Google Shape;625;g828a63eb4a_0_196"/>
          <p:cNvSpPr/>
          <p:nvPr/>
        </p:nvSpPr>
        <p:spPr>
          <a:xfrm rot="6394130">
            <a:off x="5262730" y="2181695"/>
            <a:ext cx="485041" cy="538365"/>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26" name="Google Shape;626;g828a63eb4a_0_196"/>
          <p:cNvSpPr/>
          <p:nvPr/>
        </p:nvSpPr>
        <p:spPr>
          <a:xfrm rot="6394130">
            <a:off x="5539308" y="1872980"/>
            <a:ext cx="485041" cy="538365"/>
          </a:xfrm>
          <a:custGeom>
            <a:avLst/>
            <a:gdLst/>
            <a:ahLst/>
            <a:cxnLst/>
            <a:rect l="l" t="t" r="r" b="b"/>
            <a:pathLst>
              <a:path w="1536863" h="1810206" extrusionOk="0">
                <a:moveTo>
                  <a:pt x="1503848" y="0"/>
                </a:moveTo>
                <a:cubicBezTo>
                  <a:pt x="1545974" y="573297"/>
                  <a:pt x="1588101" y="1146595"/>
                  <a:pt x="1355892" y="1442491"/>
                </a:cubicBezTo>
                <a:cubicBezTo>
                  <a:pt x="1123683" y="1738387"/>
                  <a:pt x="326363" y="1715784"/>
                  <a:pt x="110594" y="1775374"/>
                </a:cubicBezTo>
                <a:cubicBezTo>
                  <a:pt x="-105175" y="1834964"/>
                  <a:pt x="61276" y="1800032"/>
                  <a:pt x="61276" y="1800032"/>
                </a:cubicBezTo>
              </a:path>
            </a:pathLst>
          </a:custGeom>
          <a:noFill/>
          <a:ln w="762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pic>
        <p:nvPicPr>
          <p:cNvPr id="628" name="Google Shape;628;g828a63eb4a_0_196"/>
          <p:cNvPicPr preferRelativeResize="0"/>
          <p:nvPr/>
        </p:nvPicPr>
        <p:blipFill rotWithShape="1">
          <a:blip r:embed="rId3">
            <a:alphaModFix/>
          </a:blip>
          <a:srcRect/>
          <a:stretch/>
        </p:blipFill>
        <p:spPr>
          <a:xfrm>
            <a:off x="8848739" y="3182451"/>
            <a:ext cx="709125" cy="709135"/>
          </a:xfrm>
          <a:prstGeom prst="rect">
            <a:avLst/>
          </a:prstGeom>
          <a:noFill/>
          <a:ln>
            <a:noFill/>
          </a:ln>
        </p:spPr>
      </p:pic>
      <p:pic>
        <p:nvPicPr>
          <p:cNvPr id="22" name="Picture 21" descr="A picture containing graphical user interface&#10;&#10;Description automatically generated">
            <a:extLst>
              <a:ext uri="{FF2B5EF4-FFF2-40B4-BE49-F238E27FC236}">
                <a16:creationId xmlns:a16="http://schemas.microsoft.com/office/drawing/2014/main" id="{795AE64B-1C7F-4D0E-99BE-D21A759C6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74d4db382f_0_89"/>
          <p:cNvSpPr txBox="1">
            <a:spLocks noGrp="1"/>
          </p:cNvSpPr>
          <p:nvPr>
            <p:ph type="title"/>
          </p:nvPr>
        </p:nvSpPr>
        <p:spPr>
          <a:xfrm>
            <a:off x="1290918" y="232238"/>
            <a:ext cx="9045388"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dirty="0">
                <a:solidFill>
                  <a:srgbClr val="558ED5"/>
                </a:solidFill>
              </a:rPr>
              <a:t>Comment les </a:t>
            </a:r>
            <a:r>
              <a:rPr lang="en-US" b="1" dirty="0" err="1">
                <a:solidFill>
                  <a:srgbClr val="558ED5"/>
                </a:solidFill>
              </a:rPr>
              <a:t>sourds</a:t>
            </a:r>
            <a:r>
              <a:rPr lang="en-US" b="1" dirty="0">
                <a:solidFill>
                  <a:srgbClr val="558ED5"/>
                </a:solidFill>
              </a:rPr>
              <a:t> </a:t>
            </a:r>
            <a:r>
              <a:rPr lang="en-US" b="1" dirty="0" err="1">
                <a:solidFill>
                  <a:srgbClr val="558ED5"/>
                </a:solidFill>
              </a:rPr>
              <a:t>entendent-ils</a:t>
            </a:r>
            <a:r>
              <a:rPr lang="en-US" b="1" dirty="0">
                <a:solidFill>
                  <a:srgbClr val="558ED5"/>
                </a:solidFill>
              </a:rPr>
              <a:t>?</a:t>
            </a:r>
            <a:endParaRPr dirty="0"/>
          </a:p>
        </p:txBody>
      </p:sp>
      <p:pic>
        <p:nvPicPr>
          <p:cNvPr id="636" name="Google Shape;636;g74d4db382f_0_89"/>
          <p:cNvPicPr preferRelativeResize="0"/>
          <p:nvPr/>
        </p:nvPicPr>
        <p:blipFill rotWithShape="1">
          <a:blip r:embed="rId3">
            <a:alphaModFix/>
          </a:blip>
          <a:srcRect/>
          <a:stretch/>
        </p:blipFill>
        <p:spPr>
          <a:xfrm>
            <a:off x="5652201" y="2900176"/>
            <a:ext cx="1596145" cy="1723351"/>
          </a:xfrm>
          <a:prstGeom prst="rect">
            <a:avLst/>
          </a:prstGeom>
          <a:noFill/>
          <a:ln>
            <a:noFill/>
          </a:ln>
        </p:spPr>
      </p:pic>
      <p:pic>
        <p:nvPicPr>
          <p:cNvPr id="637" name="Google Shape;637;g74d4db382f_0_89"/>
          <p:cNvPicPr preferRelativeResize="0"/>
          <p:nvPr/>
        </p:nvPicPr>
        <p:blipFill rotWithShape="1">
          <a:blip r:embed="rId4">
            <a:alphaModFix/>
          </a:blip>
          <a:srcRect/>
          <a:stretch/>
        </p:blipFill>
        <p:spPr>
          <a:xfrm>
            <a:off x="1703338" y="3963462"/>
            <a:ext cx="1742374" cy="1881236"/>
          </a:xfrm>
          <a:prstGeom prst="rect">
            <a:avLst/>
          </a:prstGeom>
          <a:noFill/>
          <a:ln>
            <a:noFill/>
          </a:ln>
        </p:spPr>
      </p:pic>
      <p:pic>
        <p:nvPicPr>
          <p:cNvPr id="638" name="Google Shape;638;g74d4db382f_0_89"/>
          <p:cNvPicPr preferRelativeResize="0"/>
          <p:nvPr/>
        </p:nvPicPr>
        <p:blipFill rotWithShape="1">
          <a:blip r:embed="rId5">
            <a:alphaModFix/>
          </a:blip>
          <a:srcRect/>
          <a:stretch/>
        </p:blipFill>
        <p:spPr>
          <a:xfrm>
            <a:off x="1842726" y="1848750"/>
            <a:ext cx="1463601" cy="1580250"/>
          </a:xfrm>
          <a:prstGeom prst="rect">
            <a:avLst/>
          </a:prstGeom>
          <a:noFill/>
          <a:ln>
            <a:noFill/>
          </a:ln>
        </p:spPr>
      </p:pic>
      <p:sp>
        <p:nvSpPr>
          <p:cNvPr id="639" name="Google Shape;639;g74d4db382f_0_89"/>
          <p:cNvSpPr txBox="1"/>
          <p:nvPr/>
        </p:nvSpPr>
        <p:spPr>
          <a:xfrm>
            <a:off x="3064700" y="2377575"/>
            <a:ext cx="2209200" cy="522600"/>
          </a:xfrm>
          <a:prstGeom prst="rect">
            <a:avLst/>
          </a:prstGeom>
          <a:noFill/>
          <a:ln>
            <a:noFill/>
          </a:ln>
        </p:spPr>
        <p:txBody>
          <a:bodyPr spcFirstLastPara="1" wrap="square" lIns="91425" tIns="91425" rIns="91425" bIns="91425" anchor="t" anchorCtr="0">
            <a:noAutofit/>
          </a:bodyPr>
          <a:lstStyle/>
          <a:p>
            <a:pPr algn="ctr">
              <a:buSzPts val="2400"/>
            </a:pPr>
            <a:r>
              <a:rPr lang="en-US" sz="2400">
                <a:latin typeface="Calibri"/>
                <a:ea typeface="Calibri"/>
                <a:cs typeface="Calibri"/>
                <a:sym typeface="Calibri"/>
              </a:rPr>
              <a:t>Lecture sur les lèvres</a:t>
            </a:r>
            <a:endParaRPr sz="2400">
              <a:latin typeface="Calibri"/>
              <a:ea typeface="Calibri"/>
              <a:cs typeface="Calibri"/>
              <a:sym typeface="Calibri"/>
            </a:endParaRPr>
          </a:p>
        </p:txBody>
      </p:sp>
      <p:sp>
        <p:nvSpPr>
          <p:cNvPr id="640" name="Google Shape;640;g74d4db382f_0_89"/>
          <p:cNvSpPr txBox="1"/>
          <p:nvPr/>
        </p:nvSpPr>
        <p:spPr>
          <a:xfrm>
            <a:off x="3064700" y="4548350"/>
            <a:ext cx="2209200" cy="522600"/>
          </a:xfrm>
          <a:prstGeom prst="rect">
            <a:avLst/>
          </a:prstGeom>
          <a:noFill/>
          <a:ln>
            <a:noFill/>
          </a:ln>
        </p:spPr>
        <p:txBody>
          <a:bodyPr spcFirstLastPara="1" wrap="square" lIns="91425" tIns="91425" rIns="91425" bIns="91425" anchor="t" anchorCtr="0">
            <a:noAutofit/>
          </a:bodyPr>
          <a:lstStyle/>
          <a:p>
            <a:pPr algn="ctr">
              <a:buSzPts val="2400"/>
            </a:pPr>
            <a:r>
              <a:rPr lang="en-US" sz="2400">
                <a:latin typeface="Calibri"/>
                <a:ea typeface="Calibri"/>
                <a:cs typeface="Calibri"/>
                <a:sym typeface="Calibri"/>
              </a:rPr>
              <a:t>Langage des signes</a:t>
            </a:r>
            <a:endParaRPr sz="2400">
              <a:latin typeface="Calibri"/>
              <a:ea typeface="Calibri"/>
              <a:cs typeface="Calibri"/>
              <a:sym typeface="Calibri"/>
            </a:endParaRPr>
          </a:p>
        </p:txBody>
      </p:sp>
      <p:cxnSp>
        <p:nvCxnSpPr>
          <p:cNvPr id="641" name="Google Shape;641;g74d4db382f_0_89"/>
          <p:cNvCxnSpPr/>
          <p:nvPr/>
        </p:nvCxnSpPr>
        <p:spPr>
          <a:xfrm>
            <a:off x="4780575" y="3146175"/>
            <a:ext cx="871500" cy="310800"/>
          </a:xfrm>
          <a:prstGeom prst="straightConnector1">
            <a:avLst/>
          </a:prstGeom>
          <a:noFill/>
          <a:ln w="38100" cap="flat" cmpd="sng">
            <a:solidFill>
              <a:srgbClr val="FF0000"/>
            </a:solidFill>
            <a:prstDash val="solid"/>
            <a:round/>
            <a:headEnd type="none" w="sm" len="sm"/>
            <a:tailEnd type="triangle" w="med" len="med"/>
          </a:ln>
        </p:spPr>
      </p:cxnSp>
      <p:cxnSp>
        <p:nvCxnSpPr>
          <p:cNvPr id="642" name="Google Shape;642;g74d4db382f_0_89"/>
          <p:cNvCxnSpPr>
            <a:stCxn id="640" idx="0"/>
          </p:cNvCxnSpPr>
          <p:nvPr/>
        </p:nvCxnSpPr>
        <p:spPr>
          <a:xfrm rot="10800000" flipH="1">
            <a:off x="4169300" y="3990350"/>
            <a:ext cx="1482900" cy="558000"/>
          </a:xfrm>
          <a:prstGeom prst="straightConnector1">
            <a:avLst/>
          </a:prstGeom>
          <a:noFill/>
          <a:ln w="38100" cap="flat" cmpd="sng">
            <a:solidFill>
              <a:srgbClr val="FF0000"/>
            </a:solidFill>
            <a:prstDash val="solid"/>
            <a:round/>
            <a:headEnd type="none" w="sm" len="sm"/>
            <a:tailEnd type="triangle" w="med" len="med"/>
          </a:ln>
        </p:spPr>
      </p:cxnSp>
      <p:sp>
        <p:nvSpPr>
          <p:cNvPr id="643" name="Google Shape;643;g74d4db382f_0_89"/>
          <p:cNvSpPr/>
          <p:nvPr/>
        </p:nvSpPr>
        <p:spPr>
          <a:xfrm>
            <a:off x="8803700" y="1303588"/>
            <a:ext cx="1742400" cy="1380000"/>
          </a:xfrm>
          <a:prstGeom prst="cloudCallout">
            <a:avLst>
              <a:gd name="adj1" fmla="val -21192"/>
              <a:gd name="adj2" fmla="val 7411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pic>
        <p:nvPicPr>
          <p:cNvPr id="644" name="Google Shape;644;g74d4db382f_0_89"/>
          <p:cNvPicPr preferRelativeResize="0"/>
          <p:nvPr/>
        </p:nvPicPr>
        <p:blipFill rotWithShape="1">
          <a:blip r:embed="rId6">
            <a:alphaModFix/>
          </a:blip>
          <a:srcRect/>
          <a:stretch/>
        </p:blipFill>
        <p:spPr>
          <a:xfrm>
            <a:off x="9172700" y="1561554"/>
            <a:ext cx="864096" cy="864096"/>
          </a:xfrm>
          <a:prstGeom prst="rect">
            <a:avLst/>
          </a:prstGeom>
          <a:noFill/>
          <a:ln>
            <a:noFill/>
          </a:ln>
        </p:spPr>
      </p:pic>
      <p:pic>
        <p:nvPicPr>
          <p:cNvPr id="645" name="Google Shape;645;g74d4db382f_0_89"/>
          <p:cNvPicPr preferRelativeResize="0"/>
          <p:nvPr/>
        </p:nvPicPr>
        <p:blipFill rotWithShape="1">
          <a:blip r:embed="rId7">
            <a:alphaModFix/>
          </a:blip>
          <a:srcRect/>
          <a:stretch/>
        </p:blipFill>
        <p:spPr>
          <a:xfrm>
            <a:off x="8396151" y="2963800"/>
            <a:ext cx="1596150" cy="1596111"/>
          </a:xfrm>
          <a:prstGeom prst="rect">
            <a:avLst/>
          </a:prstGeom>
          <a:noFill/>
          <a:ln>
            <a:noFill/>
          </a:ln>
        </p:spPr>
      </p:pic>
      <p:cxnSp>
        <p:nvCxnSpPr>
          <p:cNvPr id="646" name="Google Shape;646;g74d4db382f_0_89"/>
          <p:cNvCxnSpPr>
            <a:stCxn id="636" idx="3"/>
            <a:endCxn id="645" idx="1"/>
          </p:cNvCxnSpPr>
          <p:nvPr/>
        </p:nvCxnSpPr>
        <p:spPr>
          <a:xfrm>
            <a:off x="7248345" y="3761850"/>
            <a:ext cx="1147800" cy="0"/>
          </a:xfrm>
          <a:prstGeom prst="straightConnector1">
            <a:avLst/>
          </a:prstGeom>
          <a:noFill/>
          <a:ln w="38100" cap="flat" cmpd="sng">
            <a:solidFill>
              <a:srgbClr val="FF0000"/>
            </a:solidFill>
            <a:prstDash val="solid"/>
            <a:round/>
            <a:headEnd type="none" w="sm" len="sm"/>
            <a:tailEnd type="triangle" w="med" len="med"/>
          </a:ln>
        </p:spPr>
      </p:cxnSp>
      <p:pic>
        <p:nvPicPr>
          <p:cNvPr id="15" name="Picture 14" descr="A picture containing graphical user interface&#10;&#10;Description automatically generated">
            <a:extLst>
              <a:ext uri="{FF2B5EF4-FFF2-40B4-BE49-F238E27FC236}">
                <a16:creationId xmlns:a16="http://schemas.microsoft.com/office/drawing/2014/main" id="{A695622D-5058-4174-A8A2-3DD32EF4F9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20"/>
          <p:cNvSpPr/>
          <p:nvPr/>
        </p:nvSpPr>
        <p:spPr>
          <a:xfrm>
            <a:off x="6384032" y="4293096"/>
            <a:ext cx="1512000" cy="1512000"/>
          </a:xfrm>
          <a:prstGeom prst="ellipse">
            <a:avLst/>
          </a:prstGeom>
          <a:solidFill>
            <a:srgbClr val="33CC3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53" name="Google Shape;653;p20"/>
          <p:cNvSpPr/>
          <p:nvPr/>
        </p:nvSpPr>
        <p:spPr>
          <a:xfrm>
            <a:off x="5103724" y="764704"/>
            <a:ext cx="1512000" cy="1512000"/>
          </a:xfrm>
          <a:prstGeom prst="ellipse">
            <a:avLst/>
          </a:prstGeom>
          <a:solidFill>
            <a:srgbClr val="FFC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54" name="Google Shape;654;p20"/>
          <p:cNvSpPr/>
          <p:nvPr/>
        </p:nvSpPr>
        <p:spPr>
          <a:xfrm>
            <a:off x="7176289" y="2293332"/>
            <a:ext cx="1511997" cy="1512000"/>
          </a:xfrm>
          <a:prstGeom prst="ellipse">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55" name="Google Shape;655;p20"/>
          <p:cNvSpPr txBox="1"/>
          <p:nvPr/>
        </p:nvSpPr>
        <p:spPr>
          <a:xfrm>
            <a:off x="5231904" y="303040"/>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VUE</a:t>
            </a:r>
            <a:endParaRPr/>
          </a:p>
        </p:txBody>
      </p:sp>
      <p:sp>
        <p:nvSpPr>
          <p:cNvPr id="656" name="Google Shape;656;p20"/>
          <p:cNvSpPr txBox="1"/>
          <p:nvPr/>
        </p:nvSpPr>
        <p:spPr>
          <a:xfrm>
            <a:off x="2711624" y="5805265"/>
            <a:ext cx="1512168" cy="461665"/>
          </a:xfrm>
          <a:prstGeom prst="rect">
            <a:avLst/>
          </a:prstGeom>
          <a:noFill/>
          <a:ln>
            <a:noFill/>
          </a:ln>
        </p:spPr>
        <p:txBody>
          <a:bodyPr spcFirstLastPara="1" wrap="square" lIns="91425" tIns="45700" rIns="91425" bIns="45700" anchor="t" anchorCtr="0">
            <a:spAutoFit/>
          </a:bodyPr>
          <a:lstStyle/>
          <a:p>
            <a:pPr algn="r">
              <a:buSzPts val="2400"/>
            </a:pPr>
            <a:r>
              <a:rPr lang="en-US" sz="2400" b="1">
                <a:solidFill>
                  <a:schemeClr val="dk1"/>
                </a:solidFill>
                <a:latin typeface="Calibri"/>
                <a:ea typeface="Calibri"/>
                <a:cs typeface="Calibri"/>
                <a:sym typeface="Calibri"/>
              </a:rPr>
              <a:t>OUÏE</a:t>
            </a:r>
            <a:endParaRPr/>
          </a:p>
        </p:txBody>
      </p:sp>
      <p:sp>
        <p:nvSpPr>
          <p:cNvPr id="657" name="Google Shape;657;p20"/>
          <p:cNvSpPr txBox="1"/>
          <p:nvPr/>
        </p:nvSpPr>
        <p:spPr>
          <a:xfrm>
            <a:off x="1991544" y="3284985"/>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658" name="Google Shape;658;p20"/>
          <p:cNvSpPr txBox="1"/>
          <p:nvPr/>
        </p:nvSpPr>
        <p:spPr>
          <a:xfrm>
            <a:off x="8544272" y="3284985"/>
            <a:ext cx="1514128"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659" name="Google Shape;659;p20"/>
          <p:cNvSpPr txBox="1"/>
          <p:nvPr/>
        </p:nvSpPr>
        <p:spPr>
          <a:xfrm>
            <a:off x="7464152" y="5733257"/>
            <a:ext cx="1296144" cy="461665"/>
          </a:xfrm>
          <a:prstGeom prst="rect">
            <a:avLst/>
          </a:prstGeom>
          <a:noFill/>
          <a:ln>
            <a:noFill/>
          </a:ln>
        </p:spPr>
        <p:txBody>
          <a:bodyPr spcFirstLastPara="1" wrap="square" lIns="91425" tIns="45700" rIns="91425" bIns="45700" anchor="t" anchorCtr="0">
            <a:spAutoFit/>
          </a:bodyPr>
          <a:lstStyle/>
          <a:p>
            <a:pPr algn="ctr">
              <a:buSzPts val="2400"/>
            </a:pPr>
            <a:r>
              <a:rPr lang="en-US" sz="2400" b="1">
                <a:solidFill>
                  <a:schemeClr val="dk1"/>
                </a:solidFill>
                <a:latin typeface="Calibri"/>
                <a:ea typeface="Calibri"/>
                <a:cs typeface="Calibri"/>
                <a:sym typeface="Calibri"/>
              </a:rPr>
              <a:t>ODORAT</a:t>
            </a:r>
            <a:endParaRPr/>
          </a:p>
        </p:txBody>
      </p:sp>
      <p:sp>
        <p:nvSpPr>
          <p:cNvPr id="660" name="Google Shape;660;p20"/>
          <p:cNvSpPr txBox="1"/>
          <p:nvPr/>
        </p:nvSpPr>
        <p:spPr>
          <a:xfrm>
            <a:off x="4764651" y="2782670"/>
            <a:ext cx="2227217" cy="646331"/>
          </a:xfrm>
          <a:prstGeom prst="rect">
            <a:avLst/>
          </a:prstGeom>
          <a:noFill/>
          <a:ln>
            <a:noFill/>
          </a:ln>
        </p:spPr>
        <p:txBody>
          <a:bodyPr spcFirstLastPara="1" wrap="square" lIns="91425" tIns="45700" rIns="91425" bIns="45700" anchor="t" anchorCtr="0">
            <a:spAutoFit/>
          </a:bodyPr>
          <a:lstStyle/>
          <a:p>
            <a:pPr algn="ctr">
              <a:buSzPts val="3600"/>
            </a:pPr>
            <a:r>
              <a:rPr lang="en-US" sz="3600" b="1">
                <a:solidFill>
                  <a:schemeClr val="dk1"/>
                </a:solidFill>
                <a:latin typeface="Calibri"/>
                <a:ea typeface="Calibri"/>
                <a:cs typeface="Calibri"/>
                <a:sym typeface="Calibri"/>
              </a:rPr>
              <a:t>LES 5 SENS</a:t>
            </a:r>
            <a:endParaRPr/>
          </a:p>
        </p:txBody>
      </p:sp>
      <p:sp>
        <p:nvSpPr>
          <p:cNvPr id="661" name="Google Shape;661;p20"/>
          <p:cNvSpPr/>
          <p:nvPr/>
        </p:nvSpPr>
        <p:spPr>
          <a:xfrm>
            <a:off x="4151784" y="4293096"/>
            <a:ext cx="1512000" cy="1512000"/>
          </a:xfrm>
          <a:prstGeom prst="ellipse">
            <a:avLst/>
          </a:prstGeom>
          <a:solidFill>
            <a:srgbClr val="7030A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7030A0"/>
              </a:solidFill>
              <a:latin typeface="Calibri"/>
              <a:ea typeface="Calibri"/>
              <a:cs typeface="Calibri"/>
              <a:sym typeface="Calibri"/>
            </a:endParaRPr>
          </a:p>
        </p:txBody>
      </p:sp>
      <p:pic>
        <p:nvPicPr>
          <p:cNvPr id="662" name="Google Shape;662;p20"/>
          <p:cNvPicPr preferRelativeResize="0"/>
          <p:nvPr/>
        </p:nvPicPr>
        <p:blipFill rotWithShape="1">
          <a:blip r:embed="rId3">
            <a:alphaModFix/>
          </a:blip>
          <a:srcRect/>
          <a:stretch/>
        </p:blipFill>
        <p:spPr>
          <a:xfrm>
            <a:off x="3287701" y="2677164"/>
            <a:ext cx="1503675" cy="1503675"/>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52CD55F6-06FB-4D5E-A44D-0BD6C0664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828a63eb4a_0_41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How do we </a:t>
            </a:r>
            <a:r>
              <a:rPr lang="en-US" b="1">
                <a:solidFill>
                  <a:srgbClr val="558ED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taste</a:t>
            </a:r>
            <a:r>
              <a:rPr lang="en-US" b="1">
                <a:solidFill>
                  <a:srgbClr val="558ED5"/>
                </a:solidFill>
              </a:rPr>
              <a:t>?</a:t>
            </a:r>
            <a:endParaRPr/>
          </a:p>
        </p:txBody>
      </p:sp>
      <p:sp>
        <p:nvSpPr>
          <p:cNvPr id="670" name="Google Shape;670;g828a63eb4a_0_410"/>
          <p:cNvSpPr/>
          <p:nvPr/>
        </p:nvSpPr>
        <p:spPr>
          <a:xfrm>
            <a:off x="8472264" y="1484784"/>
            <a:ext cx="144000" cy="41766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671" name="Google Shape;671;g828a63eb4a_0_410" descr="HeadProfile.png"/>
          <p:cNvPicPr preferRelativeResize="0"/>
          <p:nvPr/>
        </p:nvPicPr>
        <p:blipFill rotWithShape="1">
          <a:blip r:embed="rId3">
            <a:alphaModFix/>
          </a:blip>
          <a:srcRect b="20261"/>
          <a:stretch/>
        </p:blipFill>
        <p:spPr>
          <a:xfrm>
            <a:off x="3791744" y="1556792"/>
            <a:ext cx="3960440" cy="4687196"/>
          </a:xfrm>
          <a:prstGeom prst="rect">
            <a:avLst/>
          </a:prstGeom>
          <a:noFill/>
          <a:ln>
            <a:noFill/>
          </a:ln>
        </p:spPr>
      </p:pic>
      <p:sp>
        <p:nvSpPr>
          <p:cNvPr id="672" name="Google Shape;672;g828a63eb4a_0_410"/>
          <p:cNvSpPr/>
          <p:nvPr/>
        </p:nvSpPr>
        <p:spPr>
          <a:xfrm>
            <a:off x="4151784" y="5013176"/>
            <a:ext cx="864000" cy="72000"/>
          </a:xfrm>
          <a:prstGeom prst="ellipse">
            <a:avLst/>
          </a:prstGeom>
          <a:solidFill>
            <a:srgbClr val="D99593"/>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73" name="Google Shape;673;g828a63eb4a_0_410"/>
          <p:cNvSpPr/>
          <p:nvPr/>
        </p:nvSpPr>
        <p:spPr>
          <a:xfrm>
            <a:off x="4049060" y="4855882"/>
            <a:ext cx="2121647" cy="1389530"/>
          </a:xfrm>
          <a:custGeom>
            <a:avLst/>
            <a:gdLst/>
            <a:ahLst/>
            <a:cxnLst/>
            <a:rect l="l" t="t" r="r" b="b"/>
            <a:pathLst>
              <a:path w="2121647" h="1389530" extrusionOk="0">
                <a:moveTo>
                  <a:pt x="0" y="149412"/>
                </a:moveTo>
                <a:lnTo>
                  <a:pt x="0" y="149412"/>
                </a:lnTo>
                <a:cubicBezTo>
                  <a:pt x="353608" y="154392"/>
                  <a:pt x="707448" y="150585"/>
                  <a:pt x="1060823" y="164353"/>
                </a:cubicBezTo>
                <a:cubicBezTo>
                  <a:pt x="1092298" y="165579"/>
                  <a:pt x="1120588" y="184275"/>
                  <a:pt x="1150470" y="194236"/>
                </a:cubicBezTo>
                <a:lnTo>
                  <a:pt x="1195294" y="209177"/>
                </a:lnTo>
                <a:cubicBezTo>
                  <a:pt x="1215653" y="222750"/>
                  <a:pt x="1255806" y="245286"/>
                  <a:pt x="1270000" y="268942"/>
                </a:cubicBezTo>
                <a:cubicBezTo>
                  <a:pt x="1294985" y="310583"/>
                  <a:pt x="1271228" y="323713"/>
                  <a:pt x="1314823" y="358589"/>
                </a:cubicBezTo>
                <a:cubicBezTo>
                  <a:pt x="1327121" y="368428"/>
                  <a:pt x="1344706" y="368550"/>
                  <a:pt x="1359647" y="373530"/>
                </a:cubicBezTo>
                <a:cubicBezTo>
                  <a:pt x="1374588" y="388471"/>
                  <a:pt x="1388238" y="404826"/>
                  <a:pt x="1404470" y="418353"/>
                </a:cubicBezTo>
                <a:cubicBezTo>
                  <a:pt x="1418265" y="429849"/>
                  <a:pt x="1435780" y="436411"/>
                  <a:pt x="1449294" y="448236"/>
                </a:cubicBezTo>
                <a:cubicBezTo>
                  <a:pt x="1475797" y="471426"/>
                  <a:pt x="1524000" y="522942"/>
                  <a:pt x="1524000" y="522942"/>
                </a:cubicBezTo>
                <a:cubicBezTo>
                  <a:pt x="1573429" y="671230"/>
                  <a:pt x="1490498" y="444707"/>
                  <a:pt x="1583765" y="612589"/>
                </a:cubicBezTo>
                <a:cubicBezTo>
                  <a:pt x="1599062" y="640124"/>
                  <a:pt x="1603686" y="672354"/>
                  <a:pt x="1613647" y="702236"/>
                </a:cubicBezTo>
                <a:cubicBezTo>
                  <a:pt x="1618627" y="717177"/>
                  <a:pt x="1617452" y="735923"/>
                  <a:pt x="1628588" y="747059"/>
                </a:cubicBezTo>
                <a:cubicBezTo>
                  <a:pt x="1715991" y="834462"/>
                  <a:pt x="1673992" y="802230"/>
                  <a:pt x="1748117" y="851647"/>
                </a:cubicBezTo>
                <a:cubicBezTo>
                  <a:pt x="1785675" y="964317"/>
                  <a:pt x="1730643" y="829803"/>
                  <a:pt x="1807882" y="926353"/>
                </a:cubicBezTo>
                <a:cubicBezTo>
                  <a:pt x="1815675" y="936094"/>
                  <a:pt x="1836790" y="1027040"/>
                  <a:pt x="1837765" y="1030942"/>
                </a:cubicBezTo>
                <a:cubicBezTo>
                  <a:pt x="1842745" y="1115609"/>
                  <a:pt x="1840125" y="1201067"/>
                  <a:pt x="1852706" y="1284942"/>
                </a:cubicBezTo>
                <a:cubicBezTo>
                  <a:pt x="1858818" y="1325691"/>
                  <a:pt x="1901378" y="1338820"/>
                  <a:pt x="1927412" y="1359647"/>
                </a:cubicBezTo>
                <a:cubicBezTo>
                  <a:pt x="1938412" y="1368447"/>
                  <a:pt x="1947333" y="1379569"/>
                  <a:pt x="1957294" y="1389530"/>
                </a:cubicBezTo>
                <a:cubicBezTo>
                  <a:pt x="2018972" y="1381820"/>
                  <a:pt x="2073630" y="1399832"/>
                  <a:pt x="2106706" y="1344706"/>
                </a:cubicBezTo>
                <a:cubicBezTo>
                  <a:pt x="2114809" y="1331201"/>
                  <a:pt x="2116667" y="1314824"/>
                  <a:pt x="2121647" y="1299883"/>
                </a:cubicBezTo>
                <a:cubicBezTo>
                  <a:pt x="2101725" y="1279961"/>
                  <a:pt x="2085324" y="1255746"/>
                  <a:pt x="2061882" y="1240118"/>
                </a:cubicBezTo>
                <a:cubicBezTo>
                  <a:pt x="2005338" y="1202422"/>
                  <a:pt x="2029756" y="1222933"/>
                  <a:pt x="1987176" y="1180353"/>
                </a:cubicBezTo>
                <a:cubicBezTo>
                  <a:pt x="1977215" y="1150471"/>
                  <a:pt x="1961201" y="1121961"/>
                  <a:pt x="1957294" y="1090706"/>
                </a:cubicBezTo>
                <a:cubicBezTo>
                  <a:pt x="1955235" y="1074231"/>
                  <a:pt x="1949231" y="962718"/>
                  <a:pt x="1927412" y="926353"/>
                </a:cubicBezTo>
                <a:cubicBezTo>
                  <a:pt x="1920164" y="914274"/>
                  <a:pt x="1907490" y="906432"/>
                  <a:pt x="1897529" y="896471"/>
                </a:cubicBezTo>
                <a:cubicBezTo>
                  <a:pt x="1887568" y="866589"/>
                  <a:pt x="1889920" y="829097"/>
                  <a:pt x="1867647" y="806824"/>
                </a:cubicBezTo>
                <a:cubicBezTo>
                  <a:pt x="1852706" y="791883"/>
                  <a:pt x="1835796" y="778679"/>
                  <a:pt x="1822823" y="762000"/>
                </a:cubicBezTo>
                <a:cubicBezTo>
                  <a:pt x="1800774" y="733651"/>
                  <a:pt x="1782981" y="702235"/>
                  <a:pt x="1763059" y="672353"/>
                </a:cubicBezTo>
                <a:cubicBezTo>
                  <a:pt x="1753098" y="657412"/>
                  <a:pt x="1745873" y="640228"/>
                  <a:pt x="1733176" y="627530"/>
                </a:cubicBezTo>
                <a:cubicBezTo>
                  <a:pt x="1723215" y="617569"/>
                  <a:pt x="1712094" y="608647"/>
                  <a:pt x="1703294" y="597647"/>
                </a:cubicBezTo>
                <a:cubicBezTo>
                  <a:pt x="1667617" y="553050"/>
                  <a:pt x="1658607" y="523489"/>
                  <a:pt x="1643529" y="463177"/>
                </a:cubicBezTo>
                <a:cubicBezTo>
                  <a:pt x="1638549" y="443255"/>
                  <a:pt x="1639979" y="420498"/>
                  <a:pt x="1628588" y="403412"/>
                </a:cubicBezTo>
                <a:cubicBezTo>
                  <a:pt x="1604712" y="367597"/>
                  <a:pt x="1505450" y="282681"/>
                  <a:pt x="1464235" y="268942"/>
                </a:cubicBezTo>
                <a:cubicBezTo>
                  <a:pt x="1449294" y="263961"/>
                  <a:pt x="1433499" y="261043"/>
                  <a:pt x="1419412" y="254000"/>
                </a:cubicBezTo>
                <a:cubicBezTo>
                  <a:pt x="1303565" y="196076"/>
                  <a:pt x="1442421" y="246729"/>
                  <a:pt x="1329765" y="209177"/>
                </a:cubicBezTo>
                <a:cubicBezTo>
                  <a:pt x="1254050" y="133462"/>
                  <a:pt x="1352036" y="222538"/>
                  <a:pt x="1255059" y="164353"/>
                </a:cubicBezTo>
                <a:cubicBezTo>
                  <a:pt x="1242980" y="157106"/>
                  <a:pt x="1236176" y="143271"/>
                  <a:pt x="1225176" y="134471"/>
                </a:cubicBezTo>
                <a:cubicBezTo>
                  <a:pt x="1211154" y="123254"/>
                  <a:pt x="1194375" y="115807"/>
                  <a:pt x="1180353" y="104589"/>
                </a:cubicBezTo>
                <a:cubicBezTo>
                  <a:pt x="1169353" y="95789"/>
                  <a:pt x="1161740" y="83158"/>
                  <a:pt x="1150470" y="74706"/>
                </a:cubicBezTo>
                <a:cubicBezTo>
                  <a:pt x="1068271" y="13057"/>
                  <a:pt x="1085881" y="23295"/>
                  <a:pt x="1016000" y="0"/>
                </a:cubicBezTo>
                <a:cubicBezTo>
                  <a:pt x="936314" y="4981"/>
                  <a:pt x="856051" y="4154"/>
                  <a:pt x="776941" y="14942"/>
                </a:cubicBezTo>
                <a:cubicBezTo>
                  <a:pt x="745731" y="19198"/>
                  <a:pt x="717176" y="34863"/>
                  <a:pt x="687294" y="44824"/>
                </a:cubicBezTo>
                <a:lnTo>
                  <a:pt x="642470" y="59765"/>
                </a:lnTo>
                <a:cubicBezTo>
                  <a:pt x="517960" y="54785"/>
                  <a:pt x="393550" y="44824"/>
                  <a:pt x="268941" y="44824"/>
                </a:cubicBezTo>
                <a:cubicBezTo>
                  <a:pt x="174703" y="44824"/>
                  <a:pt x="143146" y="61853"/>
                  <a:pt x="59765" y="89647"/>
                </a:cubicBezTo>
                <a:lnTo>
                  <a:pt x="14941" y="104589"/>
                </a:lnTo>
                <a:lnTo>
                  <a:pt x="0" y="149412"/>
                </a:lnTo>
                <a:close/>
              </a:path>
            </a:pathLst>
          </a:custGeom>
          <a:solidFill>
            <a:srgbClr val="FF6600"/>
          </a:solidFill>
          <a:ln>
            <a:noFill/>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674" name="Google Shape;674;g828a63eb4a_0_410"/>
          <p:cNvSpPr/>
          <p:nvPr/>
        </p:nvSpPr>
        <p:spPr>
          <a:xfrm>
            <a:off x="4362825" y="3630706"/>
            <a:ext cx="2151529" cy="1748118"/>
          </a:xfrm>
          <a:custGeom>
            <a:avLst/>
            <a:gdLst/>
            <a:ahLst/>
            <a:cxnLst/>
            <a:rect l="l" t="t" r="r" b="b"/>
            <a:pathLst>
              <a:path w="2151529" h="1748118" extrusionOk="0">
                <a:moveTo>
                  <a:pt x="0" y="1494118"/>
                </a:moveTo>
                <a:cubicBezTo>
                  <a:pt x="4980" y="1519020"/>
                  <a:pt x="4938" y="1545481"/>
                  <a:pt x="14941" y="1568823"/>
                </a:cubicBezTo>
                <a:cubicBezTo>
                  <a:pt x="20490" y="1581771"/>
                  <a:pt x="38523" y="1586106"/>
                  <a:pt x="44823" y="1598706"/>
                </a:cubicBezTo>
                <a:cubicBezTo>
                  <a:pt x="58909" y="1626879"/>
                  <a:pt x="64744" y="1658471"/>
                  <a:pt x="74705" y="1688353"/>
                </a:cubicBezTo>
                <a:cubicBezTo>
                  <a:pt x="79685" y="1703294"/>
                  <a:pt x="74706" y="1728195"/>
                  <a:pt x="89647" y="1733176"/>
                </a:cubicBezTo>
                <a:lnTo>
                  <a:pt x="134470" y="1748118"/>
                </a:lnTo>
                <a:lnTo>
                  <a:pt x="567764" y="1733176"/>
                </a:lnTo>
                <a:cubicBezTo>
                  <a:pt x="662440" y="1729231"/>
                  <a:pt x="756971" y="1722180"/>
                  <a:pt x="851647" y="1718235"/>
                </a:cubicBezTo>
                <a:lnTo>
                  <a:pt x="1284941" y="1703294"/>
                </a:lnTo>
                <a:cubicBezTo>
                  <a:pt x="2270007" y="1664664"/>
                  <a:pt x="812966" y="1715042"/>
                  <a:pt x="2061882" y="1673412"/>
                </a:cubicBezTo>
                <a:cubicBezTo>
                  <a:pt x="2076823" y="1668431"/>
                  <a:pt x="2093200" y="1666573"/>
                  <a:pt x="2106705" y="1658470"/>
                </a:cubicBezTo>
                <a:cubicBezTo>
                  <a:pt x="2145885" y="1634962"/>
                  <a:pt x="2140786" y="1611797"/>
                  <a:pt x="2151529" y="1568823"/>
                </a:cubicBezTo>
                <a:cubicBezTo>
                  <a:pt x="2146549" y="1489137"/>
                  <a:pt x="2144532" y="1409210"/>
                  <a:pt x="2136588" y="1329765"/>
                </a:cubicBezTo>
                <a:cubicBezTo>
                  <a:pt x="2133907" y="1302959"/>
                  <a:pt x="2115808" y="1252483"/>
                  <a:pt x="2106705" y="1225176"/>
                </a:cubicBezTo>
                <a:cubicBezTo>
                  <a:pt x="2096074" y="1161390"/>
                  <a:pt x="2091478" y="1105074"/>
                  <a:pt x="2061882" y="1045882"/>
                </a:cubicBezTo>
                <a:cubicBezTo>
                  <a:pt x="2027929" y="977976"/>
                  <a:pt x="2030731" y="987716"/>
                  <a:pt x="2002117" y="911412"/>
                </a:cubicBezTo>
                <a:cubicBezTo>
                  <a:pt x="1996587" y="896665"/>
                  <a:pt x="1991320" y="881783"/>
                  <a:pt x="1987176" y="866588"/>
                </a:cubicBezTo>
                <a:cubicBezTo>
                  <a:pt x="1976370" y="826966"/>
                  <a:pt x="1980075" y="781231"/>
                  <a:pt x="1957294" y="747059"/>
                </a:cubicBezTo>
                <a:lnTo>
                  <a:pt x="1927411" y="702235"/>
                </a:lnTo>
                <a:cubicBezTo>
                  <a:pt x="1922431" y="682313"/>
                  <a:pt x="1918371" y="662139"/>
                  <a:pt x="1912470" y="642470"/>
                </a:cubicBezTo>
                <a:cubicBezTo>
                  <a:pt x="1903419" y="612300"/>
                  <a:pt x="1892549" y="582705"/>
                  <a:pt x="1882588" y="552823"/>
                </a:cubicBezTo>
                <a:cubicBezTo>
                  <a:pt x="1877608" y="537882"/>
                  <a:pt x="1871467" y="523279"/>
                  <a:pt x="1867647" y="508000"/>
                </a:cubicBezTo>
                <a:cubicBezTo>
                  <a:pt x="1820922" y="321110"/>
                  <a:pt x="1880645" y="553496"/>
                  <a:pt x="1837764" y="403412"/>
                </a:cubicBezTo>
                <a:cubicBezTo>
                  <a:pt x="1796304" y="258299"/>
                  <a:pt x="1853596" y="420133"/>
                  <a:pt x="1792941" y="298823"/>
                </a:cubicBezTo>
                <a:cubicBezTo>
                  <a:pt x="1785898" y="284736"/>
                  <a:pt x="1787154" y="266816"/>
                  <a:pt x="1778000" y="254000"/>
                </a:cubicBezTo>
                <a:cubicBezTo>
                  <a:pt x="1761624" y="231074"/>
                  <a:pt x="1733863" y="217677"/>
                  <a:pt x="1718235" y="194235"/>
                </a:cubicBezTo>
                <a:lnTo>
                  <a:pt x="1658470" y="104588"/>
                </a:lnTo>
                <a:cubicBezTo>
                  <a:pt x="1648509" y="89647"/>
                  <a:pt x="1641285" y="72462"/>
                  <a:pt x="1628588" y="59765"/>
                </a:cubicBezTo>
                <a:lnTo>
                  <a:pt x="1568823" y="0"/>
                </a:lnTo>
              </a:path>
            </a:pathLst>
          </a:custGeom>
          <a:noFill/>
          <a:ln w="254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75" name="Google Shape;675;g828a63eb4a_0_410"/>
          <p:cNvSpPr/>
          <p:nvPr/>
        </p:nvSpPr>
        <p:spPr>
          <a:xfrm>
            <a:off x="4482354" y="5139766"/>
            <a:ext cx="67257" cy="239059"/>
          </a:xfrm>
          <a:custGeom>
            <a:avLst/>
            <a:gdLst/>
            <a:ahLst/>
            <a:cxnLst/>
            <a:rect l="l" t="t" r="r" b="b"/>
            <a:pathLst>
              <a:path w="67257" h="239059" extrusionOk="0">
                <a:moveTo>
                  <a:pt x="0" y="0"/>
                </a:moveTo>
                <a:cubicBezTo>
                  <a:pt x="10061" y="60361"/>
                  <a:pt x="2681" y="30451"/>
                  <a:pt x="22412" y="89647"/>
                </a:cubicBezTo>
                <a:cubicBezTo>
                  <a:pt x="24902" y="97118"/>
                  <a:pt x="25514" y="105507"/>
                  <a:pt x="29882" y="112059"/>
                </a:cubicBezTo>
                <a:cubicBezTo>
                  <a:pt x="34862" y="119529"/>
                  <a:pt x="41176" y="126266"/>
                  <a:pt x="44823" y="134470"/>
                </a:cubicBezTo>
                <a:cubicBezTo>
                  <a:pt x="51220" y="148862"/>
                  <a:pt x="59765" y="179294"/>
                  <a:pt x="59765" y="179294"/>
                </a:cubicBezTo>
                <a:cubicBezTo>
                  <a:pt x="68054" y="229030"/>
                  <a:pt x="67235" y="208970"/>
                  <a:pt x="67235" y="239059"/>
                </a:cubicBezTo>
              </a:path>
            </a:pathLst>
          </a:cu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76" name="Google Shape;676;g828a63eb4a_0_410"/>
          <p:cNvSpPr/>
          <p:nvPr/>
        </p:nvSpPr>
        <p:spPr>
          <a:xfrm>
            <a:off x="4583833" y="5134158"/>
            <a:ext cx="67257" cy="239059"/>
          </a:xfrm>
          <a:custGeom>
            <a:avLst/>
            <a:gdLst/>
            <a:ahLst/>
            <a:cxnLst/>
            <a:rect l="l" t="t" r="r" b="b"/>
            <a:pathLst>
              <a:path w="67257" h="239059" extrusionOk="0">
                <a:moveTo>
                  <a:pt x="0" y="0"/>
                </a:moveTo>
                <a:cubicBezTo>
                  <a:pt x="10061" y="60361"/>
                  <a:pt x="2681" y="30451"/>
                  <a:pt x="22412" y="89647"/>
                </a:cubicBezTo>
                <a:cubicBezTo>
                  <a:pt x="24902" y="97118"/>
                  <a:pt x="25514" y="105507"/>
                  <a:pt x="29882" y="112059"/>
                </a:cubicBezTo>
                <a:cubicBezTo>
                  <a:pt x="34862" y="119529"/>
                  <a:pt x="41176" y="126266"/>
                  <a:pt x="44823" y="134470"/>
                </a:cubicBezTo>
                <a:cubicBezTo>
                  <a:pt x="51220" y="148862"/>
                  <a:pt x="59765" y="179294"/>
                  <a:pt x="59765" y="179294"/>
                </a:cubicBezTo>
                <a:cubicBezTo>
                  <a:pt x="68054" y="229030"/>
                  <a:pt x="67235" y="208970"/>
                  <a:pt x="67235" y="239059"/>
                </a:cubicBezTo>
              </a:path>
            </a:pathLst>
          </a:cu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77" name="Google Shape;677;g828a63eb4a_0_410"/>
          <p:cNvSpPr/>
          <p:nvPr/>
        </p:nvSpPr>
        <p:spPr>
          <a:xfrm>
            <a:off x="4655841" y="5134158"/>
            <a:ext cx="67257" cy="239059"/>
          </a:xfrm>
          <a:custGeom>
            <a:avLst/>
            <a:gdLst/>
            <a:ahLst/>
            <a:cxnLst/>
            <a:rect l="l" t="t" r="r" b="b"/>
            <a:pathLst>
              <a:path w="67257" h="239059" extrusionOk="0">
                <a:moveTo>
                  <a:pt x="0" y="0"/>
                </a:moveTo>
                <a:cubicBezTo>
                  <a:pt x="10061" y="60361"/>
                  <a:pt x="2681" y="30451"/>
                  <a:pt x="22412" y="89647"/>
                </a:cubicBezTo>
                <a:cubicBezTo>
                  <a:pt x="24902" y="97118"/>
                  <a:pt x="25514" y="105507"/>
                  <a:pt x="29882" y="112059"/>
                </a:cubicBezTo>
                <a:cubicBezTo>
                  <a:pt x="34862" y="119529"/>
                  <a:pt x="41176" y="126266"/>
                  <a:pt x="44823" y="134470"/>
                </a:cubicBezTo>
                <a:cubicBezTo>
                  <a:pt x="51220" y="148862"/>
                  <a:pt x="59765" y="179294"/>
                  <a:pt x="59765" y="179294"/>
                </a:cubicBezTo>
                <a:cubicBezTo>
                  <a:pt x="68054" y="229030"/>
                  <a:pt x="67235" y="208970"/>
                  <a:pt x="67235" y="239059"/>
                </a:cubicBezTo>
              </a:path>
            </a:pathLst>
          </a:cu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678" name="Google Shape;678;g828a63eb4a_0_410"/>
          <p:cNvSpPr/>
          <p:nvPr/>
        </p:nvSpPr>
        <p:spPr>
          <a:xfrm>
            <a:off x="4727849" y="5134158"/>
            <a:ext cx="67257" cy="239059"/>
          </a:xfrm>
          <a:custGeom>
            <a:avLst/>
            <a:gdLst/>
            <a:ahLst/>
            <a:cxnLst/>
            <a:rect l="l" t="t" r="r" b="b"/>
            <a:pathLst>
              <a:path w="67257" h="239059" extrusionOk="0">
                <a:moveTo>
                  <a:pt x="0" y="0"/>
                </a:moveTo>
                <a:cubicBezTo>
                  <a:pt x="10061" y="60361"/>
                  <a:pt x="2681" y="30451"/>
                  <a:pt x="22412" y="89647"/>
                </a:cubicBezTo>
                <a:cubicBezTo>
                  <a:pt x="24902" y="97118"/>
                  <a:pt x="25514" y="105507"/>
                  <a:pt x="29882" y="112059"/>
                </a:cubicBezTo>
                <a:cubicBezTo>
                  <a:pt x="34862" y="119529"/>
                  <a:pt x="41176" y="126266"/>
                  <a:pt x="44823" y="134470"/>
                </a:cubicBezTo>
                <a:cubicBezTo>
                  <a:pt x="51220" y="148862"/>
                  <a:pt x="59765" y="179294"/>
                  <a:pt x="59765" y="179294"/>
                </a:cubicBezTo>
                <a:cubicBezTo>
                  <a:pt x="68054" y="229030"/>
                  <a:pt x="67235" y="208970"/>
                  <a:pt x="67235" y="239059"/>
                </a:cubicBezTo>
              </a:path>
            </a:pathLst>
          </a:custGeom>
          <a:noFill/>
          <a:ln w="25400" cap="flat" cmpd="sng">
            <a:solidFill>
              <a:srgbClr val="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pic>
        <p:nvPicPr>
          <p:cNvPr id="680" name="Google Shape;680;g828a63eb4a_0_410"/>
          <p:cNvPicPr preferRelativeResize="0"/>
          <p:nvPr/>
        </p:nvPicPr>
        <p:blipFill rotWithShape="1">
          <a:blip r:embed="rId4">
            <a:alphaModFix/>
          </a:blip>
          <a:srcRect/>
          <a:stretch/>
        </p:blipFill>
        <p:spPr>
          <a:xfrm>
            <a:off x="4460488" y="1501267"/>
            <a:ext cx="3271025" cy="3270996"/>
          </a:xfrm>
          <a:prstGeom prst="rect">
            <a:avLst/>
          </a:prstGeom>
          <a:noFill/>
          <a:ln>
            <a:noFill/>
          </a:ln>
        </p:spPr>
      </p:pic>
      <p:pic>
        <p:nvPicPr>
          <p:cNvPr id="681" name="Google Shape;681;g828a63eb4a_0_410"/>
          <p:cNvPicPr preferRelativeResize="0"/>
          <p:nvPr/>
        </p:nvPicPr>
        <p:blipFill rotWithShape="1">
          <a:blip r:embed="rId5">
            <a:alphaModFix/>
          </a:blip>
          <a:srcRect/>
          <a:stretch/>
        </p:blipFill>
        <p:spPr>
          <a:xfrm>
            <a:off x="5391289" y="2756095"/>
            <a:ext cx="761349" cy="761336"/>
          </a:xfrm>
          <a:prstGeom prst="rect">
            <a:avLst/>
          </a:prstGeom>
          <a:noFill/>
          <a:ln>
            <a:noFill/>
          </a:ln>
        </p:spPr>
      </p:pic>
      <p:pic>
        <p:nvPicPr>
          <p:cNvPr id="682" name="Google Shape;682;g828a63eb4a_0_410"/>
          <p:cNvPicPr preferRelativeResize="0"/>
          <p:nvPr/>
        </p:nvPicPr>
        <p:blipFill rotWithShape="1">
          <a:blip r:embed="rId6">
            <a:alphaModFix/>
          </a:blip>
          <a:srcRect l="5620" t="-3820" r="-5620" b="3820"/>
          <a:stretch/>
        </p:blipFill>
        <p:spPr>
          <a:xfrm rot="-1042098">
            <a:off x="1768623" y="4072514"/>
            <a:ext cx="2535483" cy="1953325"/>
          </a:xfrm>
          <a:prstGeom prst="rect">
            <a:avLst/>
          </a:prstGeom>
          <a:noFill/>
          <a:ln>
            <a:noFill/>
          </a:ln>
        </p:spPr>
      </p:pic>
      <p:pic>
        <p:nvPicPr>
          <p:cNvPr id="16" name="Picture 15" descr="A picture containing graphical user interface&#10;&#10;Description automatically generated">
            <a:extLst>
              <a:ext uri="{FF2B5EF4-FFF2-40B4-BE49-F238E27FC236}">
                <a16:creationId xmlns:a16="http://schemas.microsoft.com/office/drawing/2014/main" id="{5F061464-C546-4D00-AE69-B87EDFB37D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828a63eb4a_0_50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Quels sont les saveurs</a:t>
            </a:r>
            <a:endParaRPr b="1">
              <a:solidFill>
                <a:srgbClr val="558ED5"/>
              </a:solidFill>
            </a:endParaRPr>
          </a:p>
          <a:p>
            <a:pPr>
              <a:buClr>
                <a:srgbClr val="558ED5"/>
              </a:buClr>
              <a:buSzPts val="4400"/>
            </a:pPr>
            <a:r>
              <a:rPr lang="en-US" b="1">
                <a:solidFill>
                  <a:srgbClr val="558ED5"/>
                </a:solidFill>
              </a:rPr>
              <a:t>primaires</a:t>
            </a:r>
            <a:r>
              <a:rPr lang="en-US" b="1">
                <a:solidFill>
                  <a:srgbClr val="558ED5"/>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a:t>
            </a:r>
            <a:endParaRPr/>
          </a:p>
        </p:txBody>
      </p:sp>
      <p:sp>
        <p:nvSpPr>
          <p:cNvPr id="689" name="Google Shape;689;g828a63eb4a_0_503"/>
          <p:cNvSpPr txBox="1">
            <a:spLocks noGrp="1"/>
          </p:cNvSpPr>
          <p:nvPr>
            <p:ph type="body" idx="1"/>
          </p:nvPr>
        </p:nvSpPr>
        <p:spPr>
          <a:xfrm>
            <a:off x="2567600" y="1989524"/>
            <a:ext cx="6707100" cy="3942300"/>
          </a:xfrm>
          <a:prstGeom prst="rect">
            <a:avLst/>
          </a:prstGeom>
          <a:noFill/>
          <a:ln>
            <a:noFill/>
          </a:ln>
        </p:spPr>
        <p:txBody>
          <a:bodyPr spcFirstLastPara="1" wrap="square" lIns="91425" tIns="45700" rIns="91425" bIns="45700" anchor="t" anchorCtr="0">
            <a:noAutofit/>
          </a:bodyPr>
          <a:lstStyle/>
          <a:p>
            <a:pPr marL="0" indent="0" algn="ctr">
              <a:spcBef>
                <a:spcPts val="0"/>
              </a:spcBef>
              <a:buSzPts val="3200"/>
              <a:buNone/>
            </a:pPr>
            <a:r>
              <a:rPr lang="en-US"/>
              <a:t>Sucré </a:t>
            </a:r>
            <a:endParaRPr/>
          </a:p>
          <a:p>
            <a:pPr marL="0" indent="0" algn="ctr">
              <a:spcBef>
                <a:spcPts val="640"/>
              </a:spcBef>
              <a:buSzPts val="3200"/>
              <a:buNone/>
            </a:pPr>
            <a:r>
              <a:rPr lang="en-US"/>
              <a:t>Salé</a:t>
            </a:r>
            <a:endParaRPr/>
          </a:p>
          <a:p>
            <a:pPr marL="0" indent="0" algn="ctr">
              <a:spcBef>
                <a:spcPts val="640"/>
              </a:spcBef>
              <a:buSzPts val="3200"/>
              <a:buNone/>
            </a:pPr>
            <a:r>
              <a:rPr lang="en-US"/>
              <a:t>Acide</a:t>
            </a:r>
            <a:endParaRPr/>
          </a:p>
          <a:p>
            <a:pPr marL="0" indent="0" algn="ctr">
              <a:spcBef>
                <a:spcPts val="640"/>
              </a:spcBef>
              <a:buSzPts val="3200"/>
              <a:buNone/>
            </a:pPr>
            <a:r>
              <a:rPr lang="en-US"/>
              <a:t>Amer</a:t>
            </a:r>
            <a:endParaRPr/>
          </a:p>
          <a:p>
            <a:pPr marL="0" indent="0" algn="ctr">
              <a:spcBef>
                <a:spcPts val="640"/>
              </a:spcBef>
              <a:buSzPts val="3200"/>
              <a:buNone/>
            </a:pPr>
            <a:r>
              <a:rPr lang="en-US"/>
              <a:t>Umami</a:t>
            </a:r>
            <a:endParaRPr/>
          </a:p>
        </p:txBody>
      </p:sp>
      <p:pic>
        <p:nvPicPr>
          <p:cNvPr id="690" name="Google Shape;690;g828a63eb4a_0_503"/>
          <p:cNvPicPr preferRelativeResize="0"/>
          <p:nvPr/>
        </p:nvPicPr>
        <p:blipFill rotWithShape="1">
          <a:blip r:embed="rId3">
            <a:alphaModFix/>
          </a:blip>
          <a:srcRect/>
          <a:stretch/>
        </p:blipFill>
        <p:spPr>
          <a:xfrm>
            <a:off x="7324771" y="3428989"/>
            <a:ext cx="2425418" cy="2553072"/>
          </a:xfrm>
          <a:prstGeom prst="rect">
            <a:avLst/>
          </a:prstGeom>
          <a:noFill/>
          <a:ln>
            <a:noFill/>
          </a:ln>
        </p:spPr>
      </p:pic>
      <p:pic>
        <p:nvPicPr>
          <p:cNvPr id="692" name="Google Shape;692;g828a63eb4a_0_503"/>
          <p:cNvPicPr preferRelativeResize="0"/>
          <p:nvPr/>
        </p:nvPicPr>
        <p:blipFill rotWithShape="1">
          <a:blip r:embed="rId4">
            <a:alphaModFix/>
          </a:blip>
          <a:srcRect/>
          <a:stretch/>
        </p:blipFill>
        <p:spPr>
          <a:xfrm rot="-586901">
            <a:off x="1895800" y="1420625"/>
            <a:ext cx="2737600" cy="2737600"/>
          </a:xfrm>
          <a:prstGeom prst="rect">
            <a:avLst/>
          </a:prstGeom>
          <a:noFill/>
          <a:ln>
            <a:noFill/>
          </a:ln>
        </p:spPr>
      </p:pic>
      <p:pic>
        <p:nvPicPr>
          <p:cNvPr id="693" name="Google Shape;693;g828a63eb4a_0_503"/>
          <p:cNvPicPr preferRelativeResize="0"/>
          <p:nvPr/>
        </p:nvPicPr>
        <p:blipFill rotWithShape="1">
          <a:blip r:embed="rId5">
            <a:alphaModFix/>
          </a:blip>
          <a:srcRect/>
          <a:stretch/>
        </p:blipFill>
        <p:spPr>
          <a:xfrm>
            <a:off x="7826151" y="1662907"/>
            <a:ext cx="1910199" cy="1697966"/>
          </a:xfrm>
          <a:prstGeom prst="rect">
            <a:avLst/>
          </a:prstGeom>
          <a:noFill/>
          <a:ln>
            <a:noFill/>
          </a:ln>
        </p:spPr>
      </p:pic>
      <p:pic>
        <p:nvPicPr>
          <p:cNvPr id="694" name="Google Shape;694;g828a63eb4a_0_503"/>
          <p:cNvPicPr preferRelativeResize="0"/>
          <p:nvPr/>
        </p:nvPicPr>
        <p:blipFill rotWithShape="1">
          <a:blip r:embed="rId6">
            <a:alphaModFix/>
          </a:blip>
          <a:srcRect/>
          <a:stretch/>
        </p:blipFill>
        <p:spPr>
          <a:xfrm>
            <a:off x="1925000" y="4016296"/>
            <a:ext cx="3162902" cy="2436707"/>
          </a:xfrm>
          <a:prstGeom prst="rect">
            <a:avLst/>
          </a:prstGeom>
          <a:noFill/>
          <a:ln>
            <a:noFill/>
          </a:ln>
        </p:spPr>
      </p:pic>
      <p:pic>
        <p:nvPicPr>
          <p:cNvPr id="9" name="Picture 8" descr="A picture containing graphical user interface&#10;&#10;Description automatically generated">
            <a:extLst>
              <a:ext uri="{FF2B5EF4-FFF2-40B4-BE49-F238E27FC236}">
                <a16:creationId xmlns:a16="http://schemas.microsoft.com/office/drawing/2014/main" id="{50FA0A95-4BD3-4EA6-8661-617C2262ED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pic>
        <p:nvPicPr>
          <p:cNvPr id="700" name="Google Shape;700;g828a63eb4a_0_836"/>
          <p:cNvPicPr preferRelativeResize="0"/>
          <p:nvPr/>
        </p:nvPicPr>
        <p:blipFill rotWithShape="1">
          <a:blip r:embed="rId3">
            <a:alphaModFix/>
          </a:blip>
          <a:srcRect/>
          <a:stretch/>
        </p:blipFill>
        <p:spPr>
          <a:xfrm>
            <a:off x="3076489" y="611889"/>
            <a:ext cx="6186575" cy="6186575"/>
          </a:xfrm>
          <a:prstGeom prst="rect">
            <a:avLst/>
          </a:prstGeom>
          <a:noFill/>
          <a:ln>
            <a:noFill/>
          </a:ln>
        </p:spPr>
      </p:pic>
      <p:sp>
        <p:nvSpPr>
          <p:cNvPr id="701" name="Google Shape;701;g828a63eb4a_0_836"/>
          <p:cNvSpPr txBox="1">
            <a:spLocks noGrp="1"/>
          </p:cNvSpPr>
          <p:nvPr>
            <p:ph type="title"/>
          </p:nvPr>
        </p:nvSpPr>
        <p:spPr>
          <a:xfrm>
            <a:off x="1976897" y="129930"/>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Résumé</a:t>
            </a:r>
            <a:endParaRPr b="1">
              <a:solidFill>
                <a:srgbClr val="558ED5"/>
              </a:solidFill>
            </a:endParaRPr>
          </a:p>
        </p:txBody>
      </p:sp>
      <p:sp>
        <p:nvSpPr>
          <p:cNvPr id="702" name="Google Shape;702;g828a63eb4a_0_836"/>
          <p:cNvSpPr/>
          <p:nvPr/>
        </p:nvSpPr>
        <p:spPr>
          <a:xfrm>
            <a:off x="8713440" y="3276600"/>
            <a:ext cx="360000" cy="792000"/>
          </a:xfrm>
          <a:prstGeom prst="ellipse">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cxnSp>
        <p:nvCxnSpPr>
          <p:cNvPr id="703" name="Google Shape;703;g828a63eb4a_0_836"/>
          <p:cNvCxnSpPr>
            <a:endCxn id="704" idx="7"/>
          </p:cNvCxnSpPr>
          <p:nvPr/>
        </p:nvCxnSpPr>
        <p:spPr>
          <a:xfrm flipH="1">
            <a:off x="6490156" y="1512270"/>
            <a:ext cx="1698300" cy="252300"/>
          </a:xfrm>
          <a:prstGeom prst="straightConnector1">
            <a:avLst/>
          </a:prstGeom>
          <a:noFill/>
          <a:ln w="25400" cap="flat" cmpd="sng">
            <a:solidFill>
              <a:schemeClr val="dk1"/>
            </a:solidFill>
            <a:prstDash val="solid"/>
            <a:round/>
            <a:headEnd type="none" w="sm" len="sm"/>
            <a:tailEnd type="none" w="sm" len="sm"/>
          </a:ln>
        </p:spPr>
      </p:cxnSp>
      <p:cxnSp>
        <p:nvCxnSpPr>
          <p:cNvPr id="705" name="Google Shape;705;g828a63eb4a_0_836"/>
          <p:cNvCxnSpPr>
            <a:endCxn id="702" idx="5"/>
          </p:cNvCxnSpPr>
          <p:nvPr/>
        </p:nvCxnSpPr>
        <p:spPr>
          <a:xfrm rot="10800000">
            <a:off x="9020719" y="3952614"/>
            <a:ext cx="772800" cy="332100"/>
          </a:xfrm>
          <a:prstGeom prst="straightConnector1">
            <a:avLst/>
          </a:prstGeom>
          <a:noFill/>
          <a:ln w="25400" cap="flat" cmpd="sng">
            <a:solidFill>
              <a:schemeClr val="dk1"/>
            </a:solidFill>
            <a:prstDash val="solid"/>
            <a:round/>
            <a:headEnd type="none" w="sm" len="sm"/>
            <a:tailEnd type="none" w="sm" len="sm"/>
          </a:ln>
        </p:spPr>
      </p:cxnSp>
      <p:cxnSp>
        <p:nvCxnSpPr>
          <p:cNvPr id="706" name="Google Shape;706;g828a63eb4a_0_836"/>
          <p:cNvCxnSpPr>
            <a:endCxn id="707" idx="6"/>
          </p:cNvCxnSpPr>
          <p:nvPr/>
        </p:nvCxnSpPr>
        <p:spPr>
          <a:xfrm rot="10800000">
            <a:off x="5912827" y="3707583"/>
            <a:ext cx="2207700" cy="1909500"/>
          </a:xfrm>
          <a:prstGeom prst="straightConnector1">
            <a:avLst/>
          </a:prstGeom>
          <a:noFill/>
          <a:ln w="25400" cap="flat" cmpd="sng">
            <a:solidFill>
              <a:schemeClr val="dk1"/>
            </a:solidFill>
            <a:prstDash val="solid"/>
            <a:round/>
            <a:headEnd type="none" w="sm" len="sm"/>
            <a:tailEnd type="none" w="sm" len="sm"/>
          </a:ln>
        </p:spPr>
      </p:cxnSp>
      <p:cxnSp>
        <p:nvCxnSpPr>
          <p:cNvPr id="708" name="Google Shape;708;g828a63eb4a_0_836"/>
          <p:cNvCxnSpPr/>
          <p:nvPr/>
        </p:nvCxnSpPr>
        <p:spPr>
          <a:xfrm rot="10800000" flipH="1">
            <a:off x="4547828" y="4540716"/>
            <a:ext cx="243000" cy="832500"/>
          </a:xfrm>
          <a:prstGeom prst="straightConnector1">
            <a:avLst/>
          </a:prstGeom>
          <a:noFill/>
          <a:ln w="25400" cap="flat" cmpd="sng">
            <a:solidFill>
              <a:schemeClr val="dk1"/>
            </a:solidFill>
            <a:prstDash val="solid"/>
            <a:round/>
            <a:headEnd type="none" w="sm" len="sm"/>
            <a:tailEnd type="none" w="sm" len="sm"/>
          </a:ln>
        </p:spPr>
      </p:cxnSp>
      <p:cxnSp>
        <p:nvCxnSpPr>
          <p:cNvPr id="709" name="Google Shape;709;g828a63eb4a_0_836"/>
          <p:cNvCxnSpPr/>
          <p:nvPr/>
        </p:nvCxnSpPr>
        <p:spPr>
          <a:xfrm rot="10800000" flipH="1">
            <a:off x="3071664" y="3897132"/>
            <a:ext cx="1938900" cy="720000"/>
          </a:xfrm>
          <a:prstGeom prst="straightConnector1">
            <a:avLst/>
          </a:prstGeom>
          <a:noFill/>
          <a:ln w="25400" cap="flat" cmpd="sng">
            <a:solidFill>
              <a:schemeClr val="dk1"/>
            </a:solidFill>
            <a:prstDash val="solid"/>
            <a:round/>
            <a:headEnd type="none" w="sm" len="sm"/>
            <a:tailEnd type="none" w="sm" len="sm"/>
          </a:ln>
        </p:spPr>
      </p:cxnSp>
      <p:sp>
        <p:nvSpPr>
          <p:cNvPr id="710" name="Google Shape;710;g828a63eb4a_0_836"/>
          <p:cNvSpPr/>
          <p:nvPr/>
        </p:nvSpPr>
        <p:spPr>
          <a:xfrm rot="-2468124">
            <a:off x="4362721" y="4008729"/>
            <a:ext cx="575975" cy="432017"/>
          </a:xfrm>
          <a:prstGeom prst="ellipse">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707" name="Google Shape;707;g828a63eb4a_0_836"/>
          <p:cNvSpPr/>
          <p:nvPr/>
        </p:nvSpPr>
        <p:spPr>
          <a:xfrm rot="3405602">
            <a:off x="5634066" y="3160917"/>
            <a:ext cx="360122" cy="792135"/>
          </a:xfrm>
          <a:prstGeom prst="ellipse">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711" name="Google Shape;711;g828a63eb4a_0_836"/>
          <p:cNvSpPr/>
          <p:nvPr/>
        </p:nvSpPr>
        <p:spPr>
          <a:xfrm rot="3414003">
            <a:off x="5010021" y="3410215"/>
            <a:ext cx="274674" cy="589871"/>
          </a:xfrm>
          <a:prstGeom prst="ellipse">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704" name="Google Shape;704;g828a63eb4a_0_836"/>
          <p:cNvSpPr/>
          <p:nvPr/>
        </p:nvSpPr>
        <p:spPr>
          <a:xfrm rot="1627216">
            <a:off x="5879422" y="1341519"/>
            <a:ext cx="359979" cy="1969755"/>
          </a:xfrm>
          <a:prstGeom prst="ellipse">
            <a:avLst/>
          </a:prstGeom>
          <a:noFill/>
          <a:ln w="38100"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713" name="Google Shape;713;g828a63eb4a_0_836"/>
          <p:cNvPicPr preferRelativeResize="0"/>
          <p:nvPr/>
        </p:nvPicPr>
        <p:blipFill rotWithShape="1">
          <a:blip r:embed="rId4">
            <a:alphaModFix/>
          </a:blip>
          <a:srcRect/>
          <a:stretch/>
        </p:blipFill>
        <p:spPr>
          <a:xfrm>
            <a:off x="1722901" y="3910489"/>
            <a:ext cx="1503675" cy="1503675"/>
          </a:xfrm>
          <a:prstGeom prst="rect">
            <a:avLst/>
          </a:prstGeom>
          <a:noFill/>
          <a:ln>
            <a:noFill/>
          </a:ln>
        </p:spPr>
      </p:pic>
      <p:pic>
        <p:nvPicPr>
          <p:cNvPr id="714" name="Google Shape;714;g828a63eb4a_0_836"/>
          <p:cNvPicPr preferRelativeResize="0"/>
          <p:nvPr/>
        </p:nvPicPr>
        <p:blipFill rotWithShape="1">
          <a:blip r:embed="rId5">
            <a:alphaModFix/>
          </a:blip>
          <a:srcRect/>
          <a:stretch/>
        </p:blipFill>
        <p:spPr>
          <a:xfrm>
            <a:off x="7803276" y="5212301"/>
            <a:ext cx="1686525" cy="1686551"/>
          </a:xfrm>
          <a:prstGeom prst="rect">
            <a:avLst/>
          </a:prstGeom>
          <a:noFill/>
          <a:ln>
            <a:noFill/>
          </a:ln>
        </p:spPr>
      </p:pic>
      <p:pic>
        <p:nvPicPr>
          <p:cNvPr id="715" name="Google Shape;715;g828a63eb4a_0_836"/>
          <p:cNvPicPr preferRelativeResize="0"/>
          <p:nvPr/>
        </p:nvPicPr>
        <p:blipFill rotWithShape="1">
          <a:blip r:embed="rId6">
            <a:alphaModFix/>
          </a:blip>
          <a:srcRect/>
          <a:stretch/>
        </p:blipFill>
        <p:spPr>
          <a:xfrm>
            <a:off x="9209163" y="4022636"/>
            <a:ext cx="1584174" cy="1584174"/>
          </a:xfrm>
          <a:prstGeom prst="rect">
            <a:avLst/>
          </a:prstGeom>
          <a:noFill/>
          <a:ln>
            <a:noFill/>
          </a:ln>
        </p:spPr>
      </p:pic>
      <p:pic>
        <p:nvPicPr>
          <p:cNvPr id="716" name="Google Shape;716;g828a63eb4a_0_836"/>
          <p:cNvPicPr preferRelativeResize="0"/>
          <p:nvPr/>
        </p:nvPicPr>
        <p:blipFill rotWithShape="1">
          <a:blip r:embed="rId7">
            <a:alphaModFix/>
          </a:blip>
          <a:srcRect/>
          <a:stretch/>
        </p:blipFill>
        <p:spPr>
          <a:xfrm>
            <a:off x="7959839" y="759501"/>
            <a:ext cx="1373399" cy="1373399"/>
          </a:xfrm>
          <a:prstGeom prst="rect">
            <a:avLst/>
          </a:prstGeom>
          <a:noFill/>
          <a:ln>
            <a:noFill/>
          </a:ln>
        </p:spPr>
      </p:pic>
      <p:pic>
        <p:nvPicPr>
          <p:cNvPr id="717" name="Google Shape;717;g828a63eb4a_0_836"/>
          <p:cNvPicPr preferRelativeResize="0"/>
          <p:nvPr/>
        </p:nvPicPr>
        <p:blipFill rotWithShape="1">
          <a:blip r:embed="rId8">
            <a:alphaModFix/>
          </a:blip>
          <a:srcRect/>
          <a:stretch/>
        </p:blipFill>
        <p:spPr>
          <a:xfrm>
            <a:off x="3506139" y="5212289"/>
            <a:ext cx="1503675" cy="1503675"/>
          </a:xfrm>
          <a:prstGeom prst="rect">
            <a:avLst/>
          </a:prstGeom>
          <a:noFill/>
          <a:ln>
            <a:noFill/>
          </a:ln>
        </p:spPr>
      </p:pic>
      <p:pic>
        <p:nvPicPr>
          <p:cNvPr id="20" name="Picture 19" descr="A picture containing graphical user interface&#10;&#10;Description automatically generated">
            <a:extLst>
              <a:ext uri="{FF2B5EF4-FFF2-40B4-BE49-F238E27FC236}">
                <a16:creationId xmlns:a16="http://schemas.microsoft.com/office/drawing/2014/main" id="{F2ACE576-8DED-42E1-8EE4-2CE7F89F5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74d4db382f_0_186"/>
          <p:cNvSpPr txBox="1"/>
          <p:nvPr/>
        </p:nvSpPr>
        <p:spPr>
          <a:xfrm>
            <a:off x="4124592" y="1295400"/>
            <a:ext cx="6192600" cy="708000"/>
          </a:xfrm>
          <a:prstGeom prst="rect">
            <a:avLst/>
          </a:prstGeom>
          <a:noFill/>
          <a:ln>
            <a:noFill/>
          </a:ln>
        </p:spPr>
        <p:txBody>
          <a:bodyPr spcFirstLastPara="1" wrap="square" lIns="91425" tIns="45700" rIns="91425" bIns="45700" anchor="t" anchorCtr="0">
            <a:noAutofit/>
          </a:bodyPr>
          <a:lstStyle/>
          <a:p>
            <a:pPr>
              <a:lnSpc>
                <a:spcPct val="115000"/>
              </a:lnSpc>
              <a:buClr>
                <a:schemeClr val="dk1"/>
              </a:buClr>
              <a:buSzPts val="1100"/>
            </a:pPr>
            <a:r>
              <a:rPr lang="en-US" sz="2000">
                <a:solidFill>
                  <a:schemeClr val="dk1"/>
                </a:solidFill>
                <a:latin typeface="Calibri"/>
                <a:ea typeface="Calibri"/>
                <a:cs typeface="Calibri"/>
                <a:sym typeface="Calibri"/>
              </a:rPr>
              <a:t>Les phoques balaient la lèvre supérieure de long en large, en utilisant ses moustaches pour détecter les poissons dans les eaux profondes, sombres et troubles.</a:t>
            </a:r>
            <a:endParaRPr sz="2000">
              <a:solidFill>
                <a:schemeClr val="dk1"/>
              </a:solidFill>
              <a:latin typeface="Calibri"/>
              <a:ea typeface="Calibri"/>
              <a:cs typeface="Calibri"/>
              <a:sym typeface="Calibri"/>
            </a:endParaRPr>
          </a:p>
          <a:p>
            <a:pPr>
              <a:buSzPts val="2000"/>
            </a:pPr>
            <a:endParaRPr sz="2000">
              <a:solidFill>
                <a:schemeClr val="dk1"/>
              </a:solidFill>
              <a:latin typeface="Calibri"/>
              <a:ea typeface="Calibri"/>
              <a:cs typeface="Calibri"/>
              <a:sym typeface="Calibri"/>
            </a:endParaRPr>
          </a:p>
        </p:txBody>
      </p:sp>
      <p:sp>
        <p:nvSpPr>
          <p:cNvPr id="724" name="Google Shape;724;g74d4db382f_0_186"/>
          <p:cNvSpPr txBox="1"/>
          <p:nvPr/>
        </p:nvSpPr>
        <p:spPr>
          <a:xfrm>
            <a:off x="1847528" y="2989393"/>
            <a:ext cx="6192600" cy="708000"/>
          </a:xfrm>
          <a:prstGeom prst="rect">
            <a:avLst/>
          </a:prstGeom>
          <a:noFill/>
          <a:ln>
            <a:noFill/>
          </a:ln>
        </p:spPr>
        <p:txBody>
          <a:bodyPr spcFirstLastPara="1" wrap="square" lIns="91425" tIns="45700" rIns="91425" bIns="45700" anchor="t" anchorCtr="0">
            <a:noAutofit/>
          </a:bodyPr>
          <a:lstStyle/>
          <a:p>
            <a:pPr>
              <a:lnSpc>
                <a:spcPct val="115000"/>
              </a:lnSpc>
              <a:buClr>
                <a:schemeClr val="dk1"/>
              </a:buClr>
              <a:buSzPts val="1100"/>
            </a:pPr>
            <a:r>
              <a:rPr lang="en-US" sz="2000">
                <a:solidFill>
                  <a:schemeClr val="dk1"/>
                </a:solidFill>
                <a:latin typeface="Calibri"/>
                <a:ea typeface="Calibri"/>
                <a:cs typeface="Calibri"/>
                <a:sym typeface="Calibri"/>
              </a:rPr>
              <a:t>Les hiboux ont une excellente vision nocturne. Ils peuvent voir 35 à 100 fois mieux que les humains dans une lumière tamisée.</a:t>
            </a:r>
            <a:endParaRPr sz="2000">
              <a:solidFill>
                <a:schemeClr val="dk1"/>
              </a:solidFill>
              <a:latin typeface="Calibri"/>
              <a:ea typeface="Calibri"/>
              <a:cs typeface="Calibri"/>
              <a:sym typeface="Calibri"/>
            </a:endParaRPr>
          </a:p>
          <a:p>
            <a:pPr>
              <a:buSzPts val="2000"/>
            </a:pPr>
            <a:endParaRPr sz="2000">
              <a:solidFill>
                <a:schemeClr val="dk1"/>
              </a:solidFill>
              <a:latin typeface="Calibri"/>
              <a:ea typeface="Calibri"/>
              <a:cs typeface="Calibri"/>
              <a:sym typeface="Calibri"/>
            </a:endParaRPr>
          </a:p>
        </p:txBody>
      </p:sp>
      <p:sp>
        <p:nvSpPr>
          <p:cNvPr id="725" name="Google Shape;725;g74d4db382f_0_186"/>
          <p:cNvSpPr txBox="1"/>
          <p:nvPr/>
        </p:nvSpPr>
        <p:spPr>
          <a:xfrm>
            <a:off x="1914042" y="5725582"/>
            <a:ext cx="6192600" cy="708000"/>
          </a:xfrm>
          <a:prstGeom prst="rect">
            <a:avLst/>
          </a:prstGeom>
          <a:noFill/>
          <a:ln>
            <a:noFill/>
          </a:ln>
        </p:spPr>
        <p:txBody>
          <a:bodyPr spcFirstLastPara="1" wrap="square" lIns="91425" tIns="45700" rIns="91425" bIns="45700" anchor="t" anchorCtr="0">
            <a:noAutofit/>
          </a:bodyPr>
          <a:lstStyle/>
          <a:p>
            <a:pPr>
              <a:buSzPts val="2000"/>
            </a:pPr>
            <a:r>
              <a:rPr lang="en-US" sz="2000">
                <a:solidFill>
                  <a:schemeClr val="dk1"/>
                </a:solidFill>
                <a:latin typeface="Calibri"/>
                <a:ea typeface="Calibri"/>
                <a:cs typeface="Calibri"/>
                <a:sym typeface="Calibri"/>
              </a:rPr>
              <a:t>Les loups ont 280 millions de récepteurs d'odeurs, tandis que les humains n'en ont que 40 millions!</a:t>
            </a:r>
            <a:endParaRPr sz="2000">
              <a:solidFill>
                <a:schemeClr val="dk1"/>
              </a:solidFill>
              <a:latin typeface="Calibri"/>
              <a:ea typeface="Calibri"/>
              <a:cs typeface="Calibri"/>
              <a:sym typeface="Calibri"/>
            </a:endParaRPr>
          </a:p>
        </p:txBody>
      </p:sp>
      <p:sp>
        <p:nvSpPr>
          <p:cNvPr id="726" name="Google Shape;726;g74d4db382f_0_186"/>
          <p:cNvSpPr txBox="1"/>
          <p:nvPr/>
        </p:nvSpPr>
        <p:spPr>
          <a:xfrm>
            <a:off x="4223849" y="4535214"/>
            <a:ext cx="6192600" cy="708000"/>
          </a:xfrm>
          <a:prstGeom prst="rect">
            <a:avLst/>
          </a:prstGeom>
          <a:noFill/>
          <a:ln>
            <a:noFill/>
          </a:ln>
        </p:spPr>
        <p:txBody>
          <a:bodyPr spcFirstLastPara="1" wrap="square" lIns="91425" tIns="45700" rIns="91425" bIns="45700" anchor="t" anchorCtr="0">
            <a:noAutofit/>
          </a:bodyPr>
          <a:lstStyle/>
          <a:p>
            <a:pPr>
              <a:buSzPts val="2000"/>
            </a:pPr>
            <a:r>
              <a:rPr lang="en-US" sz="2000">
                <a:solidFill>
                  <a:schemeClr val="dk1"/>
                </a:solidFill>
                <a:latin typeface="Calibri"/>
                <a:ea typeface="Calibri"/>
                <a:cs typeface="Calibri"/>
                <a:sym typeface="Calibri"/>
              </a:rPr>
              <a:t>Les baleines utilisent des ondes sonores pour voir des objets sous l'eau! C'est ce qu'on</a:t>
            </a:r>
            <a:endParaRPr sz="2000">
              <a:solidFill>
                <a:schemeClr val="dk1"/>
              </a:solidFill>
              <a:latin typeface="Calibri"/>
              <a:ea typeface="Calibri"/>
              <a:cs typeface="Calibri"/>
              <a:sym typeface="Calibri"/>
            </a:endParaRPr>
          </a:p>
          <a:p>
            <a:pPr>
              <a:buSzPts val="2000"/>
            </a:pPr>
            <a:r>
              <a:rPr lang="en-US" sz="2000">
                <a:solidFill>
                  <a:schemeClr val="dk1"/>
                </a:solidFill>
                <a:latin typeface="Calibri"/>
                <a:ea typeface="Calibri"/>
                <a:cs typeface="Calibri"/>
                <a:sym typeface="Calibri"/>
              </a:rPr>
              <a:t> appelle </a:t>
            </a:r>
            <a:r>
              <a:rPr lang="en-US" sz="2000" b="1">
                <a:solidFill>
                  <a:schemeClr val="dk1"/>
                </a:solidFill>
                <a:latin typeface="Calibri"/>
                <a:ea typeface="Calibri"/>
                <a:cs typeface="Calibri"/>
                <a:sym typeface="Calibri"/>
              </a:rPr>
              <a:t>l'écholocation</a:t>
            </a: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728" name="Google Shape;728;g74d4db382f_0_186"/>
          <p:cNvPicPr preferRelativeResize="0"/>
          <p:nvPr/>
        </p:nvPicPr>
        <p:blipFill rotWithShape="1">
          <a:blip r:embed="rId3">
            <a:alphaModFix/>
          </a:blip>
          <a:srcRect/>
          <a:stretch/>
        </p:blipFill>
        <p:spPr>
          <a:xfrm>
            <a:off x="1676400" y="1295400"/>
            <a:ext cx="2244612" cy="1693168"/>
          </a:xfrm>
          <a:prstGeom prst="rect">
            <a:avLst/>
          </a:prstGeom>
          <a:noFill/>
          <a:ln>
            <a:noFill/>
          </a:ln>
        </p:spPr>
      </p:pic>
      <p:pic>
        <p:nvPicPr>
          <p:cNvPr id="729" name="Google Shape;729;g74d4db382f_0_186"/>
          <p:cNvPicPr preferRelativeResize="0"/>
          <p:nvPr/>
        </p:nvPicPr>
        <p:blipFill rotWithShape="1">
          <a:blip r:embed="rId4">
            <a:alphaModFix/>
          </a:blip>
          <a:srcRect/>
          <a:stretch/>
        </p:blipFill>
        <p:spPr>
          <a:xfrm>
            <a:off x="8192616" y="2489086"/>
            <a:ext cx="1856900" cy="1867634"/>
          </a:xfrm>
          <a:prstGeom prst="rect">
            <a:avLst/>
          </a:prstGeom>
          <a:noFill/>
          <a:ln>
            <a:noFill/>
          </a:ln>
        </p:spPr>
      </p:pic>
      <p:pic>
        <p:nvPicPr>
          <p:cNvPr id="730" name="Google Shape;730;g74d4db382f_0_186"/>
          <p:cNvPicPr preferRelativeResize="0"/>
          <p:nvPr/>
        </p:nvPicPr>
        <p:blipFill rotWithShape="1">
          <a:blip r:embed="rId5">
            <a:alphaModFix/>
          </a:blip>
          <a:srcRect/>
          <a:stretch/>
        </p:blipFill>
        <p:spPr>
          <a:xfrm>
            <a:off x="1847524" y="4001249"/>
            <a:ext cx="2134575" cy="1420475"/>
          </a:xfrm>
          <a:prstGeom prst="rect">
            <a:avLst/>
          </a:prstGeom>
          <a:noFill/>
          <a:ln>
            <a:noFill/>
          </a:ln>
        </p:spPr>
      </p:pic>
      <p:pic>
        <p:nvPicPr>
          <p:cNvPr id="731" name="Google Shape;731;g74d4db382f_0_186"/>
          <p:cNvPicPr preferRelativeResize="0"/>
          <p:nvPr/>
        </p:nvPicPr>
        <p:blipFill rotWithShape="1">
          <a:blip r:embed="rId6">
            <a:alphaModFix/>
          </a:blip>
          <a:srcRect/>
          <a:stretch/>
        </p:blipFill>
        <p:spPr>
          <a:xfrm>
            <a:off x="8409261" y="4972324"/>
            <a:ext cx="1640265" cy="1767175"/>
          </a:xfrm>
          <a:prstGeom prst="rect">
            <a:avLst/>
          </a:prstGeom>
          <a:noFill/>
          <a:ln>
            <a:noFill/>
          </a:ln>
        </p:spPr>
      </p:pic>
      <p:sp>
        <p:nvSpPr>
          <p:cNvPr id="732" name="Google Shape;732;g74d4db382f_0_186"/>
          <p:cNvSpPr txBox="1">
            <a:spLocks noGrp="1"/>
          </p:cNvSpPr>
          <p:nvPr>
            <p:ph type="title"/>
          </p:nvPr>
        </p:nvSpPr>
        <p:spPr>
          <a:xfrm>
            <a:off x="1991544" y="0"/>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Sens d’animaux étonnants!!</a:t>
            </a:r>
            <a:endParaRPr/>
          </a:p>
        </p:txBody>
      </p:sp>
      <p:pic>
        <p:nvPicPr>
          <p:cNvPr id="12" name="Picture 11" descr="A picture containing graphical user interface&#10;&#10;Description automatically generated">
            <a:extLst>
              <a:ext uri="{FF2B5EF4-FFF2-40B4-BE49-F238E27FC236}">
                <a16:creationId xmlns:a16="http://schemas.microsoft.com/office/drawing/2014/main" id="{0043EB59-BEFF-4F02-A6C2-12F4766AE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829334052a_0_99"/>
          <p:cNvSpPr txBox="1">
            <a:spLocks noGrp="1"/>
          </p:cNvSpPr>
          <p:nvPr>
            <p:ph type="title"/>
          </p:nvPr>
        </p:nvSpPr>
        <p:spPr>
          <a:xfrm>
            <a:off x="5102275" y="2135867"/>
            <a:ext cx="5253900" cy="3026100"/>
          </a:xfrm>
          <a:prstGeom prst="rect">
            <a:avLst/>
          </a:prstGeom>
          <a:noFill/>
          <a:ln>
            <a:noFill/>
          </a:ln>
        </p:spPr>
        <p:txBody>
          <a:bodyPr spcFirstLastPara="1" wrap="square" lIns="91425" tIns="91425" rIns="91425" bIns="91425" anchor="t" anchorCtr="0">
            <a:noAutofit/>
          </a:bodyPr>
          <a:lstStyle/>
          <a:p>
            <a:pPr algn="ctr">
              <a:lnSpc>
                <a:spcPct val="115000"/>
              </a:lnSpc>
              <a:buSzPts val="1100"/>
            </a:pPr>
            <a:r>
              <a:rPr lang="en-US" sz="4400" b="1">
                <a:solidFill>
                  <a:srgbClr val="3EB2E3"/>
                </a:solidFill>
                <a:latin typeface="Calibri"/>
                <a:ea typeface="Calibri"/>
                <a:cs typeface="Calibri"/>
                <a:sym typeface="Calibri"/>
              </a:rPr>
              <a:t>Pratiquons ce que nous avons appris!</a:t>
            </a:r>
            <a:endParaRPr sz="4400" b="1">
              <a:solidFill>
                <a:srgbClr val="3EB2E3"/>
              </a:solidFill>
              <a:latin typeface="Calibri"/>
              <a:ea typeface="Calibri"/>
              <a:cs typeface="Calibri"/>
              <a:sym typeface="Calibri"/>
            </a:endParaRPr>
          </a:p>
          <a:p>
            <a:pPr algn="ctr">
              <a:buSzPts val="4400"/>
            </a:pPr>
            <a:endParaRPr sz="1800">
              <a:latin typeface="Calibri"/>
              <a:ea typeface="Calibri"/>
              <a:cs typeface="Calibri"/>
              <a:sym typeface="Calibri"/>
            </a:endParaRPr>
          </a:p>
          <a:p>
            <a:endParaRPr sz="4400" b="1">
              <a:solidFill>
                <a:srgbClr val="3EB2E3"/>
              </a:solidFill>
              <a:latin typeface="Calibri"/>
              <a:ea typeface="Calibri"/>
              <a:cs typeface="Calibri"/>
              <a:sym typeface="Calibri"/>
            </a:endParaRPr>
          </a:p>
        </p:txBody>
      </p:sp>
      <p:pic>
        <p:nvPicPr>
          <p:cNvPr id="738" name="Google Shape;738;g829334052a_0_99"/>
          <p:cNvPicPr preferRelativeResize="0"/>
          <p:nvPr/>
        </p:nvPicPr>
        <p:blipFill rotWithShape="1">
          <a:blip r:embed="rId3">
            <a:alphaModFix/>
          </a:blip>
          <a:srcRect/>
          <a:stretch/>
        </p:blipFill>
        <p:spPr>
          <a:xfrm>
            <a:off x="1717451" y="1301400"/>
            <a:ext cx="3384825" cy="3191400"/>
          </a:xfrm>
          <a:prstGeom prst="rect">
            <a:avLst/>
          </a:prstGeom>
          <a:noFill/>
          <a:ln>
            <a:noFill/>
          </a:ln>
        </p:spPr>
      </p:pic>
      <p:pic>
        <p:nvPicPr>
          <p:cNvPr id="5" name="Picture 4" descr="A picture containing graphical user interface&#10;&#10;Description automatically generated">
            <a:extLst>
              <a:ext uri="{FF2B5EF4-FFF2-40B4-BE49-F238E27FC236}">
                <a16:creationId xmlns:a16="http://schemas.microsoft.com/office/drawing/2014/main" id="{3DDB498C-99D0-41E2-AE0D-A95A1F5C8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828a63eb4a_0_934"/>
          <p:cNvSpPr txBox="1"/>
          <p:nvPr/>
        </p:nvSpPr>
        <p:spPr>
          <a:xfrm>
            <a:off x="2063552" y="332656"/>
            <a:ext cx="8229600" cy="1143000"/>
          </a:xfrm>
          <a:prstGeom prst="rect">
            <a:avLst/>
          </a:prstGeom>
          <a:noFill/>
          <a:ln>
            <a:noFill/>
          </a:ln>
        </p:spPr>
        <p:txBody>
          <a:bodyPr spcFirstLastPara="1" wrap="square" lIns="91425" tIns="45700" rIns="91425" bIns="45700" anchor="ctr" anchorCtr="0">
            <a:noAutofit/>
          </a:bodyPr>
          <a:lstStyle/>
          <a:p>
            <a:pPr algn="ctr">
              <a:buSzPts val="4290"/>
            </a:pPr>
            <a:endParaRPr sz="4290">
              <a:solidFill>
                <a:schemeClr val="dk1"/>
              </a:solidFill>
              <a:latin typeface="Calibri"/>
              <a:ea typeface="Calibri"/>
              <a:cs typeface="Calibri"/>
              <a:sym typeface="Calibri"/>
            </a:endParaRPr>
          </a:p>
        </p:txBody>
      </p:sp>
      <p:sp>
        <p:nvSpPr>
          <p:cNvPr id="746" name="Google Shape;746;g828a63eb4a_0_934"/>
          <p:cNvSpPr txBox="1">
            <a:spLocks noGrp="1"/>
          </p:cNvSpPr>
          <p:nvPr>
            <p:ph type="title"/>
          </p:nvPr>
        </p:nvSpPr>
        <p:spPr>
          <a:xfrm>
            <a:off x="1991544" y="188640"/>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Activité</a:t>
            </a:r>
            <a:endParaRPr b="1">
              <a:solidFill>
                <a:srgbClr val="558ED5"/>
              </a:solidFill>
            </a:endParaRPr>
          </a:p>
        </p:txBody>
      </p:sp>
      <p:sp>
        <p:nvSpPr>
          <p:cNvPr id="747" name="Google Shape;747;g828a63eb4a_0_934"/>
          <p:cNvSpPr txBox="1">
            <a:spLocks noGrp="1"/>
          </p:cNvSpPr>
          <p:nvPr>
            <p:ph type="body" idx="1"/>
          </p:nvPr>
        </p:nvSpPr>
        <p:spPr>
          <a:xfrm>
            <a:off x="5087888" y="1711349"/>
            <a:ext cx="5328600" cy="4526100"/>
          </a:xfrm>
          <a:prstGeom prst="rect">
            <a:avLst/>
          </a:prstGeom>
          <a:noFill/>
          <a:ln>
            <a:noFill/>
          </a:ln>
        </p:spPr>
        <p:txBody>
          <a:bodyPr spcFirstLastPara="1" wrap="square" lIns="91425" tIns="45700" rIns="91425" bIns="45700" anchor="t" anchorCtr="0">
            <a:noAutofit/>
          </a:bodyPr>
          <a:lstStyle/>
          <a:p>
            <a:pPr marL="342900">
              <a:lnSpc>
                <a:spcPct val="90000"/>
              </a:lnSpc>
              <a:spcBef>
                <a:spcPts val="0"/>
              </a:spcBef>
              <a:buSzPts val="3200"/>
              <a:buFont typeface="Calibri"/>
              <a:buAutoNum type="arabicPeriod"/>
            </a:pPr>
            <a:r>
              <a:rPr lang="en-US"/>
              <a:t>En groupes, inventez une nouvelle créature qui a un “super” sens.</a:t>
            </a:r>
            <a:endParaRPr/>
          </a:p>
          <a:p>
            <a:pPr marL="342900">
              <a:lnSpc>
                <a:spcPct val="90000"/>
              </a:lnSpc>
              <a:spcBef>
                <a:spcPts val="640"/>
              </a:spcBef>
              <a:buSzPts val="3200"/>
              <a:buFont typeface="Calibri"/>
              <a:buAutoNum type="arabicPeriod"/>
            </a:pPr>
            <a:r>
              <a:rPr lang="en-US"/>
              <a:t>Dessinez une image de cet animal et expliquez comment le « super-sens » fonctionne. </a:t>
            </a:r>
            <a:endParaRPr/>
          </a:p>
          <a:p>
            <a:pPr marL="742950" lvl="1" indent="-323850">
              <a:lnSpc>
                <a:spcPct val="90000"/>
              </a:lnSpc>
              <a:spcBef>
                <a:spcPts val="480"/>
              </a:spcBef>
              <a:buSzPts val="2400"/>
              <a:buFont typeface="Calibri"/>
              <a:buChar char="-"/>
            </a:pPr>
            <a:r>
              <a:rPr lang="en-US" sz="2400" i="1"/>
              <a:t>Comment le signal se rend-il au cerveau?</a:t>
            </a:r>
            <a:endParaRPr/>
          </a:p>
          <a:p>
            <a:pPr marL="742950" lvl="1" indent="-323850">
              <a:lnSpc>
                <a:spcPct val="90000"/>
              </a:lnSpc>
              <a:spcBef>
                <a:spcPts val="480"/>
              </a:spcBef>
              <a:buSzPts val="2400"/>
              <a:buFont typeface="Calibri"/>
              <a:buChar char="-"/>
            </a:pPr>
            <a:r>
              <a:rPr lang="en-US" sz="2400" i="1"/>
              <a:t>Où va-t-il dans le cerveau?</a:t>
            </a:r>
            <a:endParaRPr/>
          </a:p>
          <a:p>
            <a:pPr marL="342900" indent="0">
              <a:spcBef>
                <a:spcPts val="0"/>
              </a:spcBef>
              <a:buNone/>
            </a:pPr>
            <a:endParaRPr/>
          </a:p>
        </p:txBody>
      </p:sp>
      <p:pic>
        <p:nvPicPr>
          <p:cNvPr id="749" name="Google Shape;749;g828a63eb4a_0_934"/>
          <p:cNvPicPr preferRelativeResize="0"/>
          <p:nvPr/>
        </p:nvPicPr>
        <p:blipFill rotWithShape="1">
          <a:blip r:embed="rId3">
            <a:alphaModFix/>
          </a:blip>
          <a:srcRect/>
          <a:stretch/>
        </p:blipFill>
        <p:spPr>
          <a:xfrm>
            <a:off x="1676401" y="1628057"/>
            <a:ext cx="3259089" cy="4876825"/>
          </a:xfrm>
          <a:prstGeom prst="rect">
            <a:avLst/>
          </a:prstGeom>
          <a:noFill/>
          <a:ln>
            <a:noFill/>
          </a:ln>
        </p:spPr>
      </p:pic>
      <p:pic>
        <p:nvPicPr>
          <p:cNvPr id="7" name="Picture 6" descr="A picture containing graphical user interface&#10;&#10;Description automatically generated">
            <a:extLst>
              <a:ext uri="{FF2B5EF4-FFF2-40B4-BE49-F238E27FC236}">
                <a16:creationId xmlns:a16="http://schemas.microsoft.com/office/drawing/2014/main" id="{C5EE71C8-2E3B-4BCE-9908-12BFCE26B3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71e12913ef_0_419"/>
          <p:cNvSpPr txBox="1"/>
          <p:nvPr/>
        </p:nvSpPr>
        <p:spPr>
          <a:xfrm>
            <a:off x="4259796" y="3573016"/>
            <a:ext cx="3456300" cy="792000"/>
          </a:xfrm>
          <a:prstGeom prst="rect">
            <a:avLst/>
          </a:prstGeom>
          <a:solidFill>
            <a:schemeClr val="lt1"/>
          </a:solidFill>
          <a:ln>
            <a:noFill/>
          </a:ln>
        </p:spPr>
        <p:txBody>
          <a:bodyPr spcFirstLastPara="1" wrap="square" lIns="91425" tIns="45700" rIns="91425" bIns="45700" anchor="t" anchorCtr="0">
            <a:noAutofit/>
          </a:bodyPr>
          <a:lstStyle/>
          <a:p>
            <a:pPr marL="342900" indent="-342900" algn="ctr">
              <a:buClr>
                <a:schemeClr val="dk1"/>
              </a:buClr>
              <a:buSzPts val="4400"/>
            </a:pPr>
            <a:r>
              <a:rPr lang="en-US" sz="4400" b="1">
                <a:solidFill>
                  <a:schemeClr val="dk1"/>
                </a:solidFill>
                <a:latin typeface="Calibri"/>
                <a:ea typeface="Calibri"/>
                <a:cs typeface="Calibri"/>
                <a:sym typeface="Calibri"/>
              </a:rPr>
              <a:t>Les 5 sens!</a:t>
            </a:r>
            <a:endParaRPr>
              <a:solidFill>
                <a:schemeClr val="dk1"/>
              </a:solidFill>
            </a:endParaRPr>
          </a:p>
          <a:p>
            <a:pPr marL="342900" indent="-342900" algn="ctr">
              <a:buClr>
                <a:schemeClr val="dk1"/>
              </a:buClr>
              <a:buSzPts val="4400"/>
            </a:pPr>
            <a:endParaRPr sz="4400" b="1">
              <a:solidFill>
                <a:schemeClr val="dk1"/>
              </a:solidFill>
              <a:latin typeface="Calibri"/>
              <a:ea typeface="Calibri"/>
              <a:cs typeface="Calibri"/>
              <a:sym typeface="Calibri"/>
            </a:endParaRPr>
          </a:p>
        </p:txBody>
      </p:sp>
      <p:sp>
        <p:nvSpPr>
          <p:cNvPr id="232" name="Google Shape;232;g71e12913ef_0_419"/>
          <p:cNvSpPr txBox="1">
            <a:spLocks noGrp="1"/>
          </p:cNvSpPr>
          <p:nvPr>
            <p:ph type="title"/>
          </p:nvPr>
        </p:nvSpPr>
        <p:spPr>
          <a:xfrm>
            <a:off x="2397438" y="195475"/>
            <a:ext cx="7181100" cy="1621800"/>
          </a:xfrm>
          <a:prstGeom prst="rect">
            <a:avLst/>
          </a:prstGeom>
          <a:noFill/>
          <a:ln>
            <a:noFill/>
          </a:ln>
        </p:spPr>
        <p:txBody>
          <a:bodyPr spcFirstLastPara="1" wrap="square" lIns="91425" tIns="45700" rIns="91425" bIns="45700" anchor="ctr" anchorCtr="0">
            <a:noAutofit/>
          </a:bodyPr>
          <a:lstStyle/>
          <a:p>
            <a:pPr>
              <a:buClr>
                <a:srgbClr val="558ED5"/>
              </a:buClr>
              <a:buSzPts val="3959"/>
            </a:pPr>
            <a:r>
              <a:rPr lang="en-US" sz="3959" b="1">
                <a:solidFill>
                  <a:srgbClr val="558ED5"/>
                </a:solidFill>
              </a:rPr>
              <a:t>Comment le cerveau reçoit-il l’information du monde?</a:t>
            </a:r>
            <a:endParaRPr sz="3959" b="1">
              <a:solidFill>
                <a:srgbClr val="558ED5"/>
              </a:solidFill>
            </a:endParaRPr>
          </a:p>
        </p:txBody>
      </p:sp>
      <p:pic>
        <p:nvPicPr>
          <p:cNvPr id="234" name="Google Shape;234;g71e12913ef_0_419"/>
          <p:cNvPicPr preferRelativeResize="0"/>
          <p:nvPr/>
        </p:nvPicPr>
        <p:blipFill rotWithShape="1">
          <a:blip r:embed="rId3">
            <a:alphaModFix/>
          </a:blip>
          <a:srcRect/>
          <a:stretch/>
        </p:blipFill>
        <p:spPr>
          <a:xfrm>
            <a:off x="8121992" y="3429011"/>
            <a:ext cx="2099164" cy="2099164"/>
          </a:xfrm>
          <a:prstGeom prst="rect">
            <a:avLst/>
          </a:prstGeom>
          <a:noFill/>
          <a:ln>
            <a:noFill/>
          </a:ln>
        </p:spPr>
      </p:pic>
      <p:pic>
        <p:nvPicPr>
          <p:cNvPr id="235" name="Google Shape;235;g71e12913ef_0_419"/>
          <p:cNvPicPr preferRelativeResize="0"/>
          <p:nvPr/>
        </p:nvPicPr>
        <p:blipFill rotWithShape="1">
          <a:blip r:embed="rId4">
            <a:alphaModFix/>
          </a:blip>
          <a:srcRect/>
          <a:stretch/>
        </p:blipFill>
        <p:spPr>
          <a:xfrm>
            <a:off x="1890876" y="4083353"/>
            <a:ext cx="2055567" cy="2055567"/>
          </a:xfrm>
          <a:prstGeom prst="rect">
            <a:avLst/>
          </a:prstGeom>
          <a:noFill/>
          <a:ln>
            <a:noFill/>
          </a:ln>
        </p:spPr>
      </p:pic>
      <p:pic>
        <p:nvPicPr>
          <p:cNvPr id="236" name="Google Shape;236;g71e12913ef_0_419"/>
          <p:cNvPicPr preferRelativeResize="0"/>
          <p:nvPr/>
        </p:nvPicPr>
        <p:blipFill rotWithShape="1">
          <a:blip r:embed="rId5">
            <a:alphaModFix/>
          </a:blip>
          <a:srcRect/>
          <a:stretch/>
        </p:blipFill>
        <p:spPr>
          <a:xfrm>
            <a:off x="6811275" y="1817263"/>
            <a:ext cx="1728026" cy="1728026"/>
          </a:xfrm>
          <a:prstGeom prst="rect">
            <a:avLst/>
          </a:prstGeom>
          <a:noFill/>
          <a:ln>
            <a:noFill/>
          </a:ln>
        </p:spPr>
      </p:pic>
      <p:pic>
        <p:nvPicPr>
          <p:cNvPr id="237" name="Google Shape;237;g71e12913ef_0_419"/>
          <p:cNvPicPr preferRelativeResize="0"/>
          <p:nvPr/>
        </p:nvPicPr>
        <p:blipFill rotWithShape="1">
          <a:blip r:embed="rId6">
            <a:alphaModFix/>
          </a:blip>
          <a:srcRect/>
          <a:stretch/>
        </p:blipFill>
        <p:spPr>
          <a:xfrm>
            <a:off x="2855751" y="1708653"/>
            <a:ext cx="1945275" cy="1945275"/>
          </a:xfrm>
          <a:prstGeom prst="rect">
            <a:avLst/>
          </a:prstGeom>
          <a:noFill/>
          <a:ln>
            <a:noFill/>
          </a:ln>
        </p:spPr>
      </p:pic>
      <p:pic>
        <p:nvPicPr>
          <p:cNvPr id="238" name="Google Shape;238;g71e12913ef_0_419"/>
          <p:cNvPicPr preferRelativeResize="0"/>
          <p:nvPr/>
        </p:nvPicPr>
        <p:blipFill rotWithShape="1">
          <a:blip r:embed="rId7">
            <a:alphaModFix/>
          </a:blip>
          <a:srcRect/>
          <a:stretch/>
        </p:blipFill>
        <p:spPr>
          <a:xfrm>
            <a:off x="5224576" y="4570652"/>
            <a:ext cx="1945275" cy="1945275"/>
          </a:xfrm>
          <a:prstGeom prst="rect">
            <a:avLst/>
          </a:prstGeom>
          <a:noFill/>
          <a:ln>
            <a:noFill/>
          </a:ln>
        </p:spPr>
      </p:pic>
      <p:pic>
        <p:nvPicPr>
          <p:cNvPr id="10" name="Picture 9" descr="A picture containing graphical user interface&#10;&#10;Description automatically generated">
            <a:extLst>
              <a:ext uri="{FF2B5EF4-FFF2-40B4-BE49-F238E27FC236}">
                <a16:creationId xmlns:a16="http://schemas.microsoft.com/office/drawing/2014/main" id="{C8BEBB1C-A364-4E5D-8A97-99F04E9F23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29"/>
          <p:cNvSpPr txBox="1">
            <a:spLocks noGrp="1"/>
          </p:cNvSpPr>
          <p:nvPr>
            <p:ph type="title"/>
          </p:nvPr>
        </p:nvSpPr>
        <p:spPr>
          <a:xfrm>
            <a:off x="1981200" y="701824"/>
            <a:ext cx="8229600" cy="1143000"/>
          </a:xfrm>
          <a:prstGeom prst="rect">
            <a:avLst/>
          </a:prstGeom>
          <a:noFill/>
          <a:ln>
            <a:noFill/>
          </a:ln>
        </p:spPr>
        <p:txBody>
          <a:bodyPr spcFirstLastPara="1" wrap="square" lIns="91425" tIns="45700" rIns="91425" bIns="45700" anchor="ctr" anchorCtr="0">
            <a:normAutofit/>
          </a:bodyPr>
          <a:lstStyle/>
          <a:p>
            <a:pPr>
              <a:buClr>
                <a:srgbClr val="558ED5"/>
              </a:buClr>
              <a:buSzPts val="5400"/>
            </a:pPr>
            <a:r>
              <a:rPr lang="en-US" sz="5400" b="1">
                <a:solidFill>
                  <a:srgbClr val="558ED5"/>
                </a:solidFill>
              </a:rPr>
              <a:t>Résumé</a:t>
            </a:r>
            <a:endParaRPr sz="5400" b="1">
              <a:solidFill>
                <a:srgbClr val="558ED5"/>
              </a:solidFill>
            </a:endParaRPr>
          </a:p>
        </p:txBody>
      </p:sp>
      <p:sp>
        <p:nvSpPr>
          <p:cNvPr id="756" name="Google Shape;756;p29"/>
          <p:cNvSpPr txBox="1">
            <a:spLocks noGrp="1"/>
          </p:cNvSpPr>
          <p:nvPr>
            <p:ph type="body" idx="1"/>
          </p:nvPr>
        </p:nvSpPr>
        <p:spPr>
          <a:xfrm>
            <a:off x="1981200" y="2662177"/>
            <a:ext cx="8229600" cy="1006998"/>
          </a:xfrm>
          <a:prstGeom prst="rect">
            <a:avLst/>
          </a:prstGeom>
          <a:noFill/>
          <a:ln>
            <a:noFill/>
          </a:ln>
        </p:spPr>
        <p:txBody>
          <a:bodyPr spcFirstLastPara="1" wrap="square" lIns="91425" tIns="45700" rIns="91425" bIns="45700" anchor="t" anchorCtr="0">
            <a:normAutofit/>
          </a:bodyPr>
          <a:lstStyle/>
          <a:p>
            <a:pPr marL="342900" algn="ctr">
              <a:spcBef>
                <a:spcPts val="0"/>
              </a:spcBef>
              <a:buSzPts val="4400"/>
              <a:buNone/>
            </a:pPr>
            <a:r>
              <a:rPr lang="en-US" sz="4400"/>
              <a:t>Qu’avons-nous appris aujourd’hui?</a:t>
            </a:r>
            <a:endParaRPr/>
          </a:p>
        </p:txBody>
      </p:sp>
      <p:pic>
        <p:nvPicPr>
          <p:cNvPr id="758" name="Google Shape;758;p29"/>
          <p:cNvPicPr preferRelativeResize="0"/>
          <p:nvPr/>
        </p:nvPicPr>
        <p:blipFill rotWithShape="1">
          <a:blip r:embed="rId3">
            <a:alphaModFix/>
          </a:blip>
          <a:srcRect/>
          <a:stretch/>
        </p:blipFill>
        <p:spPr>
          <a:xfrm>
            <a:off x="8125875" y="3669176"/>
            <a:ext cx="2015800" cy="3023725"/>
          </a:xfrm>
          <a:prstGeom prst="rect">
            <a:avLst/>
          </a:prstGeom>
          <a:noFill/>
          <a:ln>
            <a:noFill/>
          </a:ln>
        </p:spPr>
      </p:pic>
      <p:pic>
        <p:nvPicPr>
          <p:cNvPr id="6" name="Picture 5" descr="A picture containing graphical user interface&#10;&#10;Description automatically generated">
            <a:extLst>
              <a:ext uri="{FF2B5EF4-FFF2-40B4-BE49-F238E27FC236}">
                <a16:creationId xmlns:a16="http://schemas.microsoft.com/office/drawing/2014/main" id="{ADE1A39A-CC7B-4872-8D99-648B2740F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829334052a_0_234"/>
          <p:cNvSpPr txBox="1">
            <a:spLocks noGrp="1"/>
          </p:cNvSpPr>
          <p:nvPr>
            <p:ph type="title"/>
          </p:nvPr>
        </p:nvSpPr>
        <p:spPr>
          <a:xfrm>
            <a:off x="2938044" y="385405"/>
            <a:ext cx="4925100" cy="1143000"/>
          </a:xfrm>
          <a:prstGeom prst="rect">
            <a:avLst/>
          </a:prstGeom>
          <a:noFill/>
          <a:ln>
            <a:noFill/>
          </a:ln>
        </p:spPr>
        <p:txBody>
          <a:bodyPr spcFirstLastPara="1" wrap="square" lIns="91425" tIns="45700" rIns="91425" bIns="45700" anchor="ctr" anchorCtr="0">
            <a:noAutofit/>
          </a:bodyPr>
          <a:lstStyle/>
          <a:p>
            <a:pPr algn="l">
              <a:buClr>
                <a:srgbClr val="558ED5"/>
              </a:buClr>
              <a:buSzPts val="7200"/>
            </a:pPr>
            <a:r>
              <a:rPr lang="en-US" sz="7200" b="1">
                <a:solidFill>
                  <a:srgbClr val="558ED5"/>
                </a:solidFill>
              </a:rPr>
              <a:t>Questions??</a:t>
            </a:r>
            <a:endParaRPr sz="7200" b="1">
              <a:solidFill>
                <a:srgbClr val="558ED5"/>
              </a:solidFill>
            </a:endParaRPr>
          </a:p>
        </p:txBody>
      </p:sp>
      <p:pic>
        <p:nvPicPr>
          <p:cNvPr id="765" name="Google Shape;765;g829334052a_0_234"/>
          <p:cNvPicPr preferRelativeResize="0"/>
          <p:nvPr/>
        </p:nvPicPr>
        <p:blipFill rotWithShape="1">
          <a:blip r:embed="rId3">
            <a:alphaModFix/>
          </a:blip>
          <a:srcRect/>
          <a:stretch/>
        </p:blipFill>
        <p:spPr>
          <a:xfrm>
            <a:off x="3347564" y="1826500"/>
            <a:ext cx="4106075" cy="3868750"/>
          </a:xfrm>
          <a:prstGeom prst="rect">
            <a:avLst/>
          </a:prstGeom>
          <a:noFill/>
          <a:ln>
            <a:noFill/>
          </a:ln>
        </p:spPr>
      </p:pic>
      <p:sp>
        <p:nvSpPr>
          <p:cNvPr id="766" name="Google Shape;766;g829334052a_0_234"/>
          <p:cNvSpPr txBox="1"/>
          <p:nvPr/>
        </p:nvSpPr>
        <p:spPr>
          <a:xfrm>
            <a:off x="3810000" y="5550100"/>
            <a:ext cx="4572000" cy="1105200"/>
          </a:xfrm>
          <a:prstGeom prst="rect">
            <a:avLst/>
          </a:prstGeom>
          <a:noFill/>
          <a:ln>
            <a:noFill/>
          </a:ln>
        </p:spPr>
        <p:txBody>
          <a:bodyPr spcFirstLastPara="1" wrap="square" lIns="91425" tIns="91425" rIns="91425" bIns="91425" anchor="t" anchorCtr="0">
            <a:noAutofit/>
          </a:bodyPr>
          <a:lstStyle/>
          <a:p>
            <a:pPr algn="ctr">
              <a:lnSpc>
                <a:spcPct val="115000"/>
              </a:lnSpc>
              <a:buSzPts val="2800"/>
            </a:pPr>
            <a:r>
              <a:rPr lang="en-US" sz="2800">
                <a:latin typeface="Calibri"/>
                <a:ea typeface="Calibri"/>
                <a:cs typeface="Calibri"/>
                <a:sym typeface="Calibri"/>
              </a:rPr>
              <a:t>brainreachnorth@gmail.com</a:t>
            </a:r>
            <a:endParaRPr sz="2800">
              <a:latin typeface="Calibri"/>
              <a:ea typeface="Calibri"/>
              <a:cs typeface="Calibri"/>
              <a:sym typeface="Calibri"/>
            </a:endParaRPr>
          </a:p>
          <a:p>
            <a:pPr algn="ctr">
              <a:lnSpc>
                <a:spcPct val="115000"/>
              </a:lnSpc>
              <a:buSzPts val="2800"/>
            </a:pPr>
            <a:r>
              <a:rPr lang="en-US" sz="2800">
                <a:latin typeface="Calibri"/>
                <a:ea typeface="Calibri"/>
                <a:cs typeface="Calibri"/>
                <a:sym typeface="Calibri"/>
              </a:rPr>
              <a:t>www.brainreachnorth.ca</a:t>
            </a:r>
            <a:endParaRPr sz="2800">
              <a:latin typeface="Calibri"/>
              <a:ea typeface="Calibri"/>
              <a:cs typeface="Calibri"/>
              <a:sym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C5A180BE-266B-4EB9-A963-F92C1FB70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31"/>
          <p:cNvSpPr txBox="1">
            <a:spLocks noGrp="1"/>
          </p:cNvSpPr>
          <p:nvPr>
            <p:ph type="title"/>
          </p:nvPr>
        </p:nvSpPr>
        <p:spPr>
          <a:xfrm>
            <a:off x="2063552" y="2276872"/>
            <a:ext cx="8229600" cy="1143000"/>
          </a:xfrm>
          <a:prstGeom prst="rect">
            <a:avLst/>
          </a:prstGeom>
          <a:noFill/>
          <a:ln>
            <a:noFill/>
          </a:ln>
        </p:spPr>
        <p:txBody>
          <a:bodyPr spcFirstLastPara="1" wrap="square" lIns="91425" tIns="45700" rIns="91425" bIns="45700" anchor="ctr" anchorCtr="0">
            <a:normAutofit/>
          </a:bodyPr>
          <a:lstStyle/>
          <a:p>
            <a:pPr>
              <a:buClr>
                <a:srgbClr val="558ED5"/>
              </a:buClr>
              <a:buSzPts val="4400"/>
            </a:pPr>
            <a:r>
              <a:rPr lang="en-US" b="1">
                <a:solidFill>
                  <a:srgbClr val="558ED5"/>
                </a:solidFill>
              </a:rPr>
              <a:t>Extras</a:t>
            </a:r>
            <a:endParaRPr/>
          </a:p>
        </p:txBody>
      </p:sp>
      <p:pic>
        <p:nvPicPr>
          <p:cNvPr id="4" name="Picture 3" descr="A picture containing graphical user interface&#10;&#10;Description automatically generated">
            <a:extLst>
              <a:ext uri="{FF2B5EF4-FFF2-40B4-BE49-F238E27FC236}">
                <a16:creationId xmlns:a16="http://schemas.microsoft.com/office/drawing/2014/main" id="{988048BA-4DAE-432D-8DC5-AE25A9B34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32"/>
          <p:cNvSpPr txBox="1">
            <a:spLocks noGrp="1"/>
          </p:cNvSpPr>
          <p:nvPr>
            <p:ph type="title"/>
          </p:nvPr>
        </p:nvSpPr>
        <p:spPr>
          <a:xfrm>
            <a:off x="1981200" y="116632"/>
            <a:ext cx="8229600" cy="1143000"/>
          </a:xfrm>
          <a:prstGeom prst="rect">
            <a:avLst/>
          </a:prstGeom>
          <a:noFill/>
          <a:ln>
            <a:noFill/>
          </a:ln>
        </p:spPr>
        <p:txBody>
          <a:bodyPr spcFirstLastPara="1" wrap="square" lIns="91425" tIns="45700" rIns="91425" bIns="45700" anchor="ctr" anchorCtr="0">
            <a:normAutofit fontScale="90000"/>
          </a:bodyPr>
          <a:lstStyle/>
          <a:p>
            <a:pPr>
              <a:buClr>
                <a:srgbClr val="558ED5"/>
              </a:buClr>
              <a:buSzPts val="3959"/>
            </a:pPr>
            <a:r>
              <a:rPr lang="en-US" sz="3959" b="1">
                <a:solidFill>
                  <a:srgbClr val="558ED5"/>
                </a:solidFill>
              </a:rPr>
              <a:t>Pourquoi certaines personnes ont-elles besoin de lunettes?</a:t>
            </a:r>
            <a:endParaRPr/>
          </a:p>
        </p:txBody>
      </p:sp>
      <p:sp>
        <p:nvSpPr>
          <p:cNvPr id="786" name="Google Shape;786;p32"/>
          <p:cNvSpPr txBox="1"/>
          <p:nvPr/>
        </p:nvSpPr>
        <p:spPr>
          <a:xfrm>
            <a:off x="1752600" y="1628800"/>
            <a:ext cx="4267200" cy="3108544"/>
          </a:xfrm>
          <a:prstGeom prst="rect">
            <a:avLst/>
          </a:prstGeom>
          <a:noFill/>
          <a:ln>
            <a:noFill/>
          </a:ln>
        </p:spPr>
        <p:txBody>
          <a:bodyPr spcFirstLastPara="1" wrap="square" lIns="91425" tIns="45700" rIns="91425" bIns="45700" anchor="t" anchorCtr="0">
            <a:spAutoFit/>
          </a:bodyPr>
          <a:lstStyle/>
          <a:p>
            <a:pPr algn="ctr">
              <a:buSzPts val="2800"/>
            </a:pPr>
            <a:r>
              <a:rPr lang="en-US" sz="2800">
                <a:solidFill>
                  <a:schemeClr val="dk1"/>
                </a:solidFill>
                <a:latin typeface="Calibri"/>
                <a:ea typeface="Calibri"/>
                <a:cs typeface="Calibri"/>
                <a:sym typeface="Calibri"/>
              </a:rPr>
              <a:t>Certaines personnes ont besoin de lunettes parce que, lorsque la lumière entre dans leurs yeux, elle n’est pas proprement dirigée vers les récepteurs sur la rétine.</a:t>
            </a:r>
            <a:endParaRPr/>
          </a:p>
        </p:txBody>
      </p:sp>
      <p:pic>
        <p:nvPicPr>
          <p:cNvPr id="787" name="Google Shape;787;p32"/>
          <p:cNvPicPr preferRelativeResize="0"/>
          <p:nvPr/>
        </p:nvPicPr>
        <p:blipFill rotWithShape="1">
          <a:blip r:embed="rId3">
            <a:alphaModFix/>
          </a:blip>
          <a:srcRect/>
          <a:stretch/>
        </p:blipFill>
        <p:spPr>
          <a:xfrm>
            <a:off x="1703512" y="4038600"/>
            <a:ext cx="3810000" cy="3352800"/>
          </a:xfrm>
          <a:prstGeom prst="rect">
            <a:avLst/>
          </a:prstGeom>
          <a:noFill/>
          <a:ln>
            <a:noFill/>
          </a:ln>
        </p:spPr>
      </p:pic>
      <p:pic>
        <p:nvPicPr>
          <p:cNvPr id="788" name="Google Shape;788;p32" descr="Untitled3.png"/>
          <p:cNvPicPr preferRelativeResize="0"/>
          <p:nvPr/>
        </p:nvPicPr>
        <p:blipFill rotWithShape="1">
          <a:blip r:embed="rId4">
            <a:alphaModFix/>
          </a:blip>
          <a:srcRect/>
          <a:stretch/>
        </p:blipFill>
        <p:spPr>
          <a:xfrm>
            <a:off x="8760296" y="1484784"/>
            <a:ext cx="1591056" cy="2164080"/>
          </a:xfrm>
          <a:prstGeom prst="rect">
            <a:avLst/>
          </a:prstGeom>
          <a:noFill/>
          <a:ln>
            <a:noFill/>
          </a:ln>
        </p:spPr>
      </p:pic>
      <p:pic>
        <p:nvPicPr>
          <p:cNvPr id="789" name="Google Shape;789;p32" descr="Untitled4.png"/>
          <p:cNvPicPr preferRelativeResize="0"/>
          <p:nvPr/>
        </p:nvPicPr>
        <p:blipFill rotWithShape="1">
          <a:blip r:embed="rId5">
            <a:alphaModFix/>
          </a:blip>
          <a:srcRect/>
          <a:stretch/>
        </p:blipFill>
        <p:spPr>
          <a:xfrm>
            <a:off x="8832304" y="4293096"/>
            <a:ext cx="1584960" cy="2164080"/>
          </a:xfrm>
          <a:prstGeom prst="rect">
            <a:avLst/>
          </a:prstGeom>
          <a:noFill/>
          <a:ln>
            <a:noFill/>
          </a:ln>
        </p:spPr>
      </p:pic>
      <p:sp>
        <p:nvSpPr>
          <p:cNvPr id="790" name="Google Shape;790;p32"/>
          <p:cNvSpPr txBox="1"/>
          <p:nvPr/>
        </p:nvSpPr>
        <p:spPr>
          <a:xfrm>
            <a:off x="9144001" y="3593068"/>
            <a:ext cx="894633" cy="369332"/>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latin typeface="Calibri"/>
                <a:ea typeface="Calibri"/>
                <a:cs typeface="Calibri"/>
                <a:sym typeface="Calibri"/>
              </a:rPr>
              <a:t>Myopie</a:t>
            </a:r>
            <a:endParaRPr sz="1800">
              <a:solidFill>
                <a:schemeClr val="dk1"/>
              </a:solidFill>
              <a:latin typeface="Calibri"/>
              <a:ea typeface="Calibri"/>
              <a:cs typeface="Calibri"/>
              <a:sym typeface="Calibri"/>
            </a:endParaRPr>
          </a:p>
        </p:txBody>
      </p:sp>
      <p:sp>
        <p:nvSpPr>
          <p:cNvPr id="791" name="Google Shape;791;p32"/>
          <p:cNvSpPr txBox="1"/>
          <p:nvPr/>
        </p:nvSpPr>
        <p:spPr>
          <a:xfrm>
            <a:off x="8839201" y="6412468"/>
            <a:ext cx="1612491" cy="369332"/>
          </a:xfrm>
          <a:prstGeom prst="rect">
            <a:avLst/>
          </a:prstGeom>
          <a:noFill/>
          <a:ln>
            <a:noFill/>
          </a:ln>
        </p:spPr>
        <p:txBody>
          <a:bodyPr spcFirstLastPara="1" wrap="square" lIns="91425" tIns="45700" rIns="91425" bIns="45700" anchor="t" anchorCtr="0">
            <a:spAutoFit/>
          </a:bodyPr>
          <a:lstStyle/>
          <a:p>
            <a:pPr>
              <a:buSzPts val="1800"/>
            </a:pPr>
            <a:r>
              <a:rPr lang="en-US" sz="1800">
                <a:solidFill>
                  <a:schemeClr val="dk1"/>
                </a:solidFill>
                <a:latin typeface="Calibri"/>
                <a:ea typeface="Calibri"/>
                <a:cs typeface="Calibri"/>
                <a:sym typeface="Calibri"/>
              </a:rPr>
              <a:t>Hypermétropie</a:t>
            </a:r>
            <a:endParaRPr sz="1800">
              <a:solidFill>
                <a:schemeClr val="dk1"/>
              </a:solidFill>
              <a:latin typeface="Calibri"/>
              <a:ea typeface="Calibri"/>
              <a:cs typeface="Calibri"/>
              <a:sym typeface="Calibri"/>
            </a:endParaRPr>
          </a:p>
        </p:txBody>
      </p:sp>
      <p:pic>
        <p:nvPicPr>
          <p:cNvPr id="792" name="Google Shape;792;p32" descr="Untitled3.png"/>
          <p:cNvPicPr preferRelativeResize="0"/>
          <p:nvPr/>
        </p:nvPicPr>
        <p:blipFill rotWithShape="1">
          <a:blip r:embed="rId6">
            <a:alphaModFix/>
          </a:blip>
          <a:srcRect t="20017" r="49162" b="21719"/>
          <a:stretch/>
        </p:blipFill>
        <p:spPr>
          <a:xfrm>
            <a:off x="6023992" y="1340769"/>
            <a:ext cx="2298350" cy="1727699"/>
          </a:xfrm>
          <a:prstGeom prst="rect">
            <a:avLst/>
          </a:prstGeom>
          <a:noFill/>
          <a:ln>
            <a:noFill/>
          </a:ln>
        </p:spPr>
      </p:pic>
      <p:pic>
        <p:nvPicPr>
          <p:cNvPr id="793" name="Google Shape;793;p32" descr="Untitled4.png"/>
          <p:cNvPicPr preferRelativeResize="0"/>
          <p:nvPr/>
        </p:nvPicPr>
        <p:blipFill rotWithShape="1">
          <a:blip r:embed="rId7">
            <a:alphaModFix/>
          </a:blip>
          <a:srcRect t="21453" r="50105" b="23953"/>
          <a:stretch/>
        </p:blipFill>
        <p:spPr>
          <a:xfrm>
            <a:off x="5951985" y="3068960"/>
            <a:ext cx="2395897" cy="1735568"/>
          </a:xfrm>
          <a:prstGeom prst="rect">
            <a:avLst/>
          </a:prstGeom>
          <a:noFill/>
          <a:ln>
            <a:noFill/>
          </a:ln>
        </p:spPr>
      </p:pic>
      <p:pic>
        <p:nvPicPr>
          <p:cNvPr id="794" name="Google Shape;794;p32" descr="Untitled5.png"/>
          <p:cNvPicPr preferRelativeResize="0"/>
          <p:nvPr/>
        </p:nvPicPr>
        <p:blipFill rotWithShape="1">
          <a:blip r:embed="rId8">
            <a:alphaModFix/>
          </a:blip>
          <a:srcRect t="21670" r="46308" b="22948"/>
          <a:stretch/>
        </p:blipFill>
        <p:spPr>
          <a:xfrm>
            <a:off x="5879976" y="4797152"/>
            <a:ext cx="2484182" cy="1689330"/>
          </a:xfrm>
          <a:prstGeom prst="rect">
            <a:avLst/>
          </a:prstGeom>
          <a:noFill/>
          <a:ln>
            <a:noFill/>
          </a:ln>
        </p:spPr>
      </p:pic>
      <p:pic>
        <p:nvPicPr>
          <p:cNvPr id="18" name="Picture 17" descr="A picture containing graphical user interface&#10;&#10;Description automatically generated">
            <a:extLst>
              <a:ext uri="{FF2B5EF4-FFF2-40B4-BE49-F238E27FC236}">
                <a16:creationId xmlns:a16="http://schemas.microsoft.com/office/drawing/2014/main" id="{AF09F18C-FF4B-461F-9924-CDD4D4623A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3"/>
          <p:cNvSpPr txBox="1">
            <a:spLocks noGrp="1"/>
          </p:cNvSpPr>
          <p:nvPr>
            <p:ph type="title"/>
          </p:nvPr>
        </p:nvSpPr>
        <p:spPr>
          <a:xfrm>
            <a:off x="1981202" y="245973"/>
            <a:ext cx="8229600" cy="1143000"/>
          </a:xfrm>
          <a:prstGeom prst="rect">
            <a:avLst/>
          </a:prstGeom>
          <a:noFill/>
          <a:ln>
            <a:noFill/>
          </a:ln>
        </p:spPr>
        <p:txBody>
          <a:bodyPr spcFirstLastPara="1" wrap="square" lIns="91425" tIns="45700" rIns="91425" bIns="45700" anchor="ctr" anchorCtr="0">
            <a:normAutofit fontScale="90000"/>
          </a:bodyPr>
          <a:lstStyle/>
          <a:p>
            <a:pPr>
              <a:buClr>
                <a:srgbClr val="558ED5"/>
              </a:buClr>
              <a:buSzPts val="3959"/>
            </a:pPr>
            <a:r>
              <a:rPr lang="en-US" sz="3959" b="1">
                <a:solidFill>
                  <a:srgbClr val="558ED5"/>
                </a:solidFill>
              </a:rPr>
              <a:t>Pourquoi certaines personnes sont-elle daltoniennes?</a:t>
            </a:r>
            <a:endParaRPr/>
          </a:p>
        </p:txBody>
      </p:sp>
      <p:sp>
        <p:nvSpPr>
          <p:cNvPr id="802" name="Google Shape;802;p33"/>
          <p:cNvSpPr txBox="1"/>
          <p:nvPr/>
        </p:nvSpPr>
        <p:spPr>
          <a:xfrm>
            <a:off x="2567608" y="6188804"/>
            <a:ext cx="2664296" cy="369332"/>
          </a:xfrm>
          <a:prstGeom prst="rect">
            <a:avLst/>
          </a:prstGeom>
          <a:noFill/>
          <a:ln>
            <a:noFill/>
          </a:ln>
        </p:spPr>
        <p:txBody>
          <a:bodyPr spcFirstLastPara="1" wrap="square" lIns="91425" tIns="45700" rIns="91425" bIns="45700" anchor="t" anchorCtr="0">
            <a:spAutoFit/>
          </a:bodyPr>
          <a:lstStyle/>
          <a:p>
            <a:pPr algn="ctr">
              <a:buSzPts val="1800"/>
            </a:pPr>
            <a:r>
              <a:rPr lang="en-US" sz="1800" b="1">
                <a:solidFill>
                  <a:schemeClr val="dk1"/>
                </a:solidFill>
                <a:latin typeface="Calibri"/>
                <a:ea typeface="Calibri"/>
                <a:cs typeface="Calibri"/>
                <a:sym typeface="Calibri"/>
              </a:rPr>
              <a:t>Vision normale</a:t>
            </a:r>
            <a:endParaRPr sz="1800" b="1">
              <a:solidFill>
                <a:schemeClr val="dk1"/>
              </a:solidFill>
              <a:latin typeface="Calibri"/>
              <a:ea typeface="Calibri"/>
              <a:cs typeface="Calibri"/>
              <a:sym typeface="Calibri"/>
            </a:endParaRPr>
          </a:p>
        </p:txBody>
      </p:sp>
      <p:sp>
        <p:nvSpPr>
          <p:cNvPr id="803" name="Google Shape;803;p33"/>
          <p:cNvSpPr txBox="1"/>
          <p:nvPr/>
        </p:nvSpPr>
        <p:spPr>
          <a:xfrm>
            <a:off x="6816080" y="6188804"/>
            <a:ext cx="2664296" cy="369332"/>
          </a:xfrm>
          <a:prstGeom prst="rect">
            <a:avLst/>
          </a:prstGeom>
          <a:noFill/>
          <a:ln>
            <a:noFill/>
          </a:ln>
        </p:spPr>
        <p:txBody>
          <a:bodyPr spcFirstLastPara="1" wrap="square" lIns="91425" tIns="45700" rIns="91425" bIns="45700" anchor="t" anchorCtr="0">
            <a:spAutoFit/>
          </a:bodyPr>
          <a:lstStyle/>
          <a:p>
            <a:pPr algn="ctr">
              <a:buSzPts val="1800"/>
            </a:pPr>
            <a:r>
              <a:rPr lang="en-US" sz="1800" b="1">
                <a:solidFill>
                  <a:schemeClr val="dk1"/>
                </a:solidFill>
                <a:latin typeface="Calibri"/>
                <a:ea typeface="Calibri"/>
                <a:cs typeface="Calibri"/>
                <a:sym typeface="Calibri"/>
              </a:rPr>
              <a:t>Daltonisme rouge-vert</a:t>
            </a:r>
            <a:endParaRPr sz="1800" b="1">
              <a:solidFill>
                <a:schemeClr val="dk1"/>
              </a:solidFill>
              <a:latin typeface="Calibri"/>
              <a:ea typeface="Calibri"/>
              <a:cs typeface="Calibri"/>
              <a:sym typeface="Calibri"/>
            </a:endParaRPr>
          </a:p>
        </p:txBody>
      </p:sp>
      <p:sp>
        <p:nvSpPr>
          <p:cNvPr id="804" name="Google Shape;804;p33"/>
          <p:cNvSpPr txBox="1"/>
          <p:nvPr/>
        </p:nvSpPr>
        <p:spPr>
          <a:xfrm>
            <a:off x="2135560" y="1628800"/>
            <a:ext cx="7704856" cy="1200328"/>
          </a:xfrm>
          <a:prstGeom prst="rect">
            <a:avLst/>
          </a:prstGeom>
          <a:noFill/>
          <a:ln>
            <a:noFill/>
          </a:ln>
        </p:spPr>
        <p:txBody>
          <a:bodyPr spcFirstLastPara="1" wrap="square" lIns="91425" tIns="45700" rIns="91425" bIns="45700" anchor="t" anchorCtr="0">
            <a:spAutoFit/>
          </a:bodyPr>
          <a:lstStyle/>
          <a:p>
            <a:pPr algn="ctr">
              <a:buSzPts val="2400"/>
            </a:pPr>
            <a:r>
              <a:rPr lang="en-US" sz="2400">
                <a:solidFill>
                  <a:schemeClr val="dk1"/>
                </a:solidFill>
                <a:latin typeface="Calibri"/>
                <a:ea typeface="Calibri"/>
                <a:cs typeface="Calibri"/>
                <a:sym typeface="Calibri"/>
              </a:rPr>
              <a:t>Nous avons trois types de récepteurs de couleur: rouge, bleu et vert. Les gens qui sont daltoniens manquent un ou plusieurs de ces récepteurs.</a:t>
            </a:r>
            <a:endParaRPr/>
          </a:p>
        </p:txBody>
      </p:sp>
      <p:sp>
        <p:nvSpPr>
          <p:cNvPr id="805" name="Google Shape;805;p33"/>
          <p:cNvSpPr/>
          <p:nvPr/>
        </p:nvSpPr>
        <p:spPr>
          <a:xfrm>
            <a:off x="3935760" y="3068960"/>
            <a:ext cx="936104" cy="864096"/>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806" name="Google Shape;806;p33"/>
          <p:cNvSpPr/>
          <p:nvPr/>
        </p:nvSpPr>
        <p:spPr>
          <a:xfrm>
            <a:off x="5807968" y="3212976"/>
            <a:ext cx="936104" cy="864096"/>
          </a:xfrm>
          <a:prstGeom prst="ellipse">
            <a:avLst/>
          </a:prstGeom>
          <a:solidFill>
            <a:srgbClr val="0070C0"/>
          </a:solidFill>
          <a:ln w="25400"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807" name="Google Shape;807;p33"/>
          <p:cNvSpPr/>
          <p:nvPr/>
        </p:nvSpPr>
        <p:spPr>
          <a:xfrm>
            <a:off x="7680176" y="3068960"/>
            <a:ext cx="936104" cy="864096"/>
          </a:xfrm>
          <a:prstGeom prst="ellipse">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808" name="Google Shape;808;p33" descr="valessiobrito_Coloured_Pencils copy.png"/>
          <p:cNvPicPr preferRelativeResize="0"/>
          <p:nvPr/>
        </p:nvPicPr>
        <p:blipFill rotWithShape="1">
          <a:blip r:embed="rId3">
            <a:alphaModFix/>
          </a:blip>
          <a:srcRect t="32953" r="63734" b="43377"/>
          <a:stretch/>
        </p:blipFill>
        <p:spPr>
          <a:xfrm>
            <a:off x="2135560" y="4365105"/>
            <a:ext cx="3951106" cy="1714919"/>
          </a:xfrm>
          <a:prstGeom prst="rect">
            <a:avLst/>
          </a:prstGeom>
          <a:noFill/>
          <a:ln>
            <a:noFill/>
          </a:ln>
        </p:spPr>
      </p:pic>
      <p:pic>
        <p:nvPicPr>
          <p:cNvPr id="809" name="Google Shape;809;p33" descr="valessiobrito_Coloured_Pencils copy2.png"/>
          <p:cNvPicPr preferRelativeResize="0"/>
          <p:nvPr/>
        </p:nvPicPr>
        <p:blipFill rotWithShape="1">
          <a:blip r:embed="rId4">
            <a:alphaModFix/>
          </a:blip>
          <a:srcRect t="73564" r="64969"/>
          <a:stretch/>
        </p:blipFill>
        <p:spPr>
          <a:xfrm>
            <a:off x="6240017" y="4437112"/>
            <a:ext cx="3874095" cy="1944216"/>
          </a:xfrm>
          <a:prstGeom prst="rect">
            <a:avLst/>
          </a:prstGeom>
          <a:noFill/>
          <a:ln>
            <a:noFill/>
          </a:ln>
        </p:spPr>
      </p:pic>
      <p:pic>
        <p:nvPicPr>
          <p:cNvPr id="12" name="Picture 11" descr="A picture containing graphical user interface&#10;&#10;Description automatically generated">
            <a:extLst>
              <a:ext uri="{FF2B5EF4-FFF2-40B4-BE49-F238E27FC236}">
                <a16:creationId xmlns:a16="http://schemas.microsoft.com/office/drawing/2014/main" id="{8E253CEC-273C-4BE8-91E4-D48E8D014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34"/>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fontScale="90000"/>
          </a:bodyPr>
          <a:lstStyle/>
          <a:p>
            <a:pPr>
              <a:buClr>
                <a:srgbClr val="558ED5"/>
              </a:buClr>
              <a:buSzPts val="3959"/>
            </a:pPr>
            <a:r>
              <a:rPr lang="en-US" sz="3959" b="1">
                <a:solidFill>
                  <a:srgbClr val="558ED5"/>
                </a:solidFill>
              </a:rPr>
              <a:t>Pourquoi ai-je des frissons</a:t>
            </a:r>
            <a:endParaRPr sz="3959" b="1">
              <a:solidFill>
                <a:srgbClr val="558ED5"/>
              </a:solidFill>
            </a:endParaRPr>
          </a:p>
          <a:p>
            <a:pPr>
              <a:buClr>
                <a:srgbClr val="558ED5"/>
              </a:buClr>
              <a:buSzPts val="3959"/>
            </a:pPr>
            <a:r>
              <a:rPr lang="en-US" sz="3959" b="1">
                <a:solidFill>
                  <a:srgbClr val="558ED5"/>
                </a:solidFill>
              </a:rPr>
              <a:t> lorsque je fais de la fièvre?</a:t>
            </a:r>
            <a:endParaRPr/>
          </a:p>
        </p:txBody>
      </p:sp>
      <p:pic>
        <p:nvPicPr>
          <p:cNvPr id="817" name="Google Shape;817;p34"/>
          <p:cNvPicPr preferRelativeResize="0"/>
          <p:nvPr/>
        </p:nvPicPr>
        <p:blipFill rotWithShape="1">
          <a:blip r:embed="rId3">
            <a:alphaModFix/>
          </a:blip>
          <a:srcRect/>
          <a:stretch/>
        </p:blipFill>
        <p:spPr>
          <a:xfrm>
            <a:off x="2783632" y="1975632"/>
            <a:ext cx="6660232" cy="3829633"/>
          </a:xfrm>
          <a:prstGeom prst="rect">
            <a:avLst/>
          </a:prstGeom>
          <a:noFill/>
          <a:ln>
            <a:noFill/>
          </a:ln>
        </p:spPr>
      </p:pic>
      <p:pic>
        <p:nvPicPr>
          <p:cNvPr id="5" name="Picture 4" descr="A picture containing graphical user interface&#10;&#10;Description automatically generated">
            <a:extLst>
              <a:ext uri="{FF2B5EF4-FFF2-40B4-BE49-F238E27FC236}">
                <a16:creationId xmlns:a16="http://schemas.microsoft.com/office/drawing/2014/main" id="{B40C3690-6E80-4DE4-B670-279E046D4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35"/>
          <p:cNvSpPr txBox="1"/>
          <p:nvPr/>
        </p:nvSpPr>
        <p:spPr>
          <a:xfrm>
            <a:off x="1970856" y="269776"/>
            <a:ext cx="8229600" cy="1143000"/>
          </a:xfrm>
          <a:prstGeom prst="rect">
            <a:avLst/>
          </a:prstGeom>
          <a:noFill/>
          <a:ln>
            <a:noFill/>
          </a:ln>
        </p:spPr>
        <p:txBody>
          <a:bodyPr spcFirstLastPara="1" wrap="square" lIns="91425" tIns="45700" rIns="91425" bIns="45700" anchor="ctr" anchorCtr="0">
            <a:normAutofit/>
          </a:bodyPr>
          <a:lstStyle/>
          <a:p>
            <a:pPr algn="ctr">
              <a:buClr>
                <a:srgbClr val="558ED5"/>
              </a:buClr>
              <a:buSzPts val="4400"/>
            </a:pPr>
            <a:r>
              <a:rPr lang="en-US" sz="4400" b="1">
                <a:solidFill>
                  <a:srgbClr val="558ED5"/>
                </a:solidFill>
                <a:latin typeface="Calibri"/>
                <a:ea typeface="Calibri"/>
                <a:cs typeface="Calibri"/>
                <a:sym typeface="Calibri"/>
              </a:rPr>
              <a:t>Que goûte un poulpe?</a:t>
            </a:r>
            <a:endParaRPr/>
          </a:p>
        </p:txBody>
      </p:sp>
      <p:pic>
        <p:nvPicPr>
          <p:cNvPr id="825" name="Google Shape;825;p35"/>
          <p:cNvPicPr preferRelativeResize="0"/>
          <p:nvPr/>
        </p:nvPicPr>
        <p:blipFill rotWithShape="1">
          <a:blip r:embed="rId3">
            <a:alphaModFix/>
          </a:blip>
          <a:srcRect/>
          <a:stretch/>
        </p:blipFill>
        <p:spPr>
          <a:xfrm>
            <a:off x="4191000" y="1803400"/>
            <a:ext cx="3810000" cy="3251200"/>
          </a:xfrm>
          <a:prstGeom prst="rect">
            <a:avLst/>
          </a:prstGeom>
          <a:noFill/>
          <a:ln>
            <a:noFill/>
          </a:ln>
        </p:spPr>
      </p:pic>
      <p:pic>
        <p:nvPicPr>
          <p:cNvPr id="5" name="Picture 4" descr="A picture containing graphical user interface&#10;&#10;Description automatically generated">
            <a:extLst>
              <a:ext uri="{FF2B5EF4-FFF2-40B4-BE49-F238E27FC236}">
                <a16:creationId xmlns:a16="http://schemas.microsoft.com/office/drawing/2014/main" id="{488A3FDA-5816-4BF0-AA25-1F5C83CB8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71e12913ef_0_595"/>
          <p:cNvSpPr/>
          <p:nvPr/>
        </p:nvSpPr>
        <p:spPr>
          <a:xfrm>
            <a:off x="1995831" y="980728"/>
            <a:ext cx="8208900" cy="1077300"/>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Calibri"/>
                <a:ea typeface="Calibri"/>
                <a:cs typeface="Calibri"/>
                <a:sym typeface="Calibri"/>
              </a:rPr>
              <a:t>Imaginez que vous entrez dans une cuisine où quelqu’un fait des biscuits…</a:t>
            </a:r>
            <a:endParaRPr sz="3200" b="1">
              <a:solidFill>
                <a:schemeClr val="dk1"/>
              </a:solidFill>
              <a:latin typeface="Calibri"/>
              <a:ea typeface="Calibri"/>
              <a:cs typeface="Calibri"/>
              <a:sym typeface="Calibri"/>
            </a:endParaRPr>
          </a:p>
          <a:p>
            <a:pPr algn="ctr">
              <a:buSzPts val="3200"/>
            </a:pPr>
            <a:endParaRPr sz="3200" b="1">
              <a:latin typeface="Calibri"/>
              <a:ea typeface="Calibri"/>
              <a:cs typeface="Calibri"/>
              <a:sym typeface="Calibri"/>
            </a:endParaRPr>
          </a:p>
        </p:txBody>
      </p:sp>
      <p:sp>
        <p:nvSpPr>
          <p:cNvPr id="245" name="Google Shape;245;g71e12913ef_0_595"/>
          <p:cNvSpPr txBox="1">
            <a:spLocks noGrp="1"/>
          </p:cNvSpPr>
          <p:nvPr>
            <p:ph type="title"/>
          </p:nvPr>
        </p:nvSpPr>
        <p:spPr>
          <a:xfrm>
            <a:off x="1981770" y="-27384"/>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Activité</a:t>
            </a:r>
            <a:endParaRPr b="1">
              <a:solidFill>
                <a:srgbClr val="558ED5"/>
              </a:solidFill>
            </a:endParaRPr>
          </a:p>
        </p:txBody>
      </p:sp>
      <p:sp>
        <p:nvSpPr>
          <p:cNvPr id="246" name="Google Shape;246;g71e12913ef_0_595"/>
          <p:cNvSpPr/>
          <p:nvPr/>
        </p:nvSpPr>
        <p:spPr>
          <a:xfrm>
            <a:off x="1949895" y="6152301"/>
            <a:ext cx="8208900" cy="584700"/>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Calibri"/>
                <a:ea typeface="Calibri"/>
                <a:cs typeface="Calibri"/>
                <a:sym typeface="Calibri"/>
              </a:rPr>
              <a:t>…que vous disent vos sens?</a:t>
            </a:r>
            <a:endParaRPr sz="3200" b="1">
              <a:solidFill>
                <a:schemeClr val="dk1"/>
              </a:solidFill>
              <a:latin typeface="Calibri"/>
              <a:ea typeface="Calibri"/>
              <a:cs typeface="Calibri"/>
              <a:sym typeface="Calibri"/>
            </a:endParaRPr>
          </a:p>
          <a:p>
            <a:pPr algn="ctr">
              <a:buSzPts val="3200"/>
            </a:pPr>
            <a:endParaRPr sz="3200" b="1">
              <a:latin typeface="Calibri"/>
              <a:ea typeface="Calibri"/>
              <a:cs typeface="Calibri"/>
              <a:sym typeface="Calibri"/>
            </a:endParaRPr>
          </a:p>
        </p:txBody>
      </p:sp>
      <p:pic>
        <p:nvPicPr>
          <p:cNvPr id="248" name="Google Shape;248;g71e12913ef_0_595"/>
          <p:cNvPicPr preferRelativeResize="0"/>
          <p:nvPr/>
        </p:nvPicPr>
        <p:blipFill rotWithShape="1">
          <a:blip r:embed="rId3">
            <a:alphaModFix/>
          </a:blip>
          <a:srcRect/>
          <a:stretch/>
        </p:blipFill>
        <p:spPr>
          <a:xfrm>
            <a:off x="3471839" y="1905547"/>
            <a:ext cx="5165023" cy="3789555"/>
          </a:xfrm>
          <a:prstGeom prst="rect">
            <a:avLst/>
          </a:prstGeom>
          <a:noFill/>
          <a:ln>
            <a:noFill/>
          </a:ln>
        </p:spPr>
      </p:pic>
      <p:pic>
        <p:nvPicPr>
          <p:cNvPr id="249" name="Google Shape;249;g71e12913ef_0_595"/>
          <p:cNvPicPr preferRelativeResize="0"/>
          <p:nvPr/>
        </p:nvPicPr>
        <p:blipFill rotWithShape="1">
          <a:blip r:embed="rId4">
            <a:alphaModFix/>
          </a:blip>
          <a:srcRect/>
          <a:stretch/>
        </p:blipFill>
        <p:spPr>
          <a:xfrm>
            <a:off x="8305904" y="4061561"/>
            <a:ext cx="2099164" cy="2099164"/>
          </a:xfrm>
          <a:prstGeom prst="rect">
            <a:avLst/>
          </a:prstGeom>
          <a:noFill/>
          <a:ln>
            <a:noFill/>
          </a:ln>
        </p:spPr>
      </p:pic>
      <p:pic>
        <p:nvPicPr>
          <p:cNvPr id="250" name="Google Shape;250;g71e12913ef_0_595"/>
          <p:cNvPicPr preferRelativeResize="0"/>
          <p:nvPr/>
        </p:nvPicPr>
        <p:blipFill rotWithShape="1">
          <a:blip r:embed="rId5">
            <a:alphaModFix/>
          </a:blip>
          <a:srcRect/>
          <a:stretch/>
        </p:blipFill>
        <p:spPr>
          <a:xfrm>
            <a:off x="1889214" y="4083353"/>
            <a:ext cx="2055567" cy="2055567"/>
          </a:xfrm>
          <a:prstGeom prst="rect">
            <a:avLst/>
          </a:prstGeom>
          <a:noFill/>
          <a:ln>
            <a:noFill/>
          </a:ln>
        </p:spPr>
      </p:pic>
      <p:pic>
        <p:nvPicPr>
          <p:cNvPr id="251" name="Google Shape;251;g71e12913ef_0_595"/>
          <p:cNvPicPr preferRelativeResize="0"/>
          <p:nvPr/>
        </p:nvPicPr>
        <p:blipFill rotWithShape="1">
          <a:blip r:embed="rId6">
            <a:alphaModFix/>
          </a:blip>
          <a:srcRect/>
          <a:stretch/>
        </p:blipFill>
        <p:spPr>
          <a:xfrm>
            <a:off x="8305888" y="1431188"/>
            <a:ext cx="1728026" cy="1728026"/>
          </a:xfrm>
          <a:prstGeom prst="rect">
            <a:avLst/>
          </a:prstGeom>
          <a:noFill/>
          <a:ln>
            <a:noFill/>
          </a:ln>
        </p:spPr>
      </p:pic>
      <p:pic>
        <p:nvPicPr>
          <p:cNvPr id="252" name="Google Shape;252;g71e12913ef_0_595"/>
          <p:cNvPicPr preferRelativeResize="0"/>
          <p:nvPr/>
        </p:nvPicPr>
        <p:blipFill rotWithShape="1">
          <a:blip r:embed="rId7">
            <a:alphaModFix/>
          </a:blip>
          <a:srcRect/>
          <a:stretch/>
        </p:blipFill>
        <p:spPr>
          <a:xfrm>
            <a:off x="1889214" y="1626853"/>
            <a:ext cx="1945275" cy="1945275"/>
          </a:xfrm>
          <a:prstGeom prst="rect">
            <a:avLst/>
          </a:prstGeom>
          <a:noFill/>
          <a:ln>
            <a:noFill/>
          </a:ln>
        </p:spPr>
      </p:pic>
      <p:pic>
        <p:nvPicPr>
          <p:cNvPr id="253" name="Google Shape;253;g71e12913ef_0_595"/>
          <p:cNvPicPr preferRelativeResize="0"/>
          <p:nvPr/>
        </p:nvPicPr>
        <p:blipFill rotWithShape="1">
          <a:blip r:embed="rId8">
            <a:alphaModFix/>
          </a:blip>
          <a:srcRect/>
          <a:stretch/>
        </p:blipFill>
        <p:spPr>
          <a:xfrm>
            <a:off x="5222914" y="4570652"/>
            <a:ext cx="1945275" cy="1945275"/>
          </a:xfrm>
          <a:prstGeom prst="rect">
            <a:avLst/>
          </a:prstGeom>
          <a:noFill/>
          <a:ln>
            <a:noFill/>
          </a:ln>
        </p:spPr>
      </p:pic>
      <p:pic>
        <p:nvPicPr>
          <p:cNvPr id="12" name="Picture 11" descr="A picture containing graphical user interface&#10;&#10;Description automatically generated">
            <a:extLst>
              <a:ext uri="{FF2B5EF4-FFF2-40B4-BE49-F238E27FC236}">
                <a16:creationId xmlns:a16="http://schemas.microsoft.com/office/drawing/2014/main" id="{BA9162CC-8DC1-4376-AD7D-013692D6F7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71e12913ef_0_775"/>
          <p:cNvSpPr txBox="1">
            <a:spLocks noGrp="1"/>
          </p:cNvSpPr>
          <p:nvPr>
            <p:ph type="title"/>
          </p:nvPr>
        </p:nvSpPr>
        <p:spPr>
          <a:xfrm>
            <a:off x="1981194" y="1620787"/>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3959"/>
            </a:pPr>
            <a:r>
              <a:rPr lang="en-US" sz="3959" b="1">
                <a:solidFill>
                  <a:srgbClr val="558ED5"/>
                </a:solidFill>
              </a:rPr>
              <a:t>Mais comment l’information de nos yeux, nez, oreilles, langue et peau se rend-elle au cerveau? </a:t>
            </a:r>
            <a:endParaRPr sz="3959" b="1">
              <a:solidFill>
                <a:srgbClr val="558ED5"/>
              </a:solidFill>
            </a:endParaRPr>
          </a:p>
          <a:p>
            <a:pPr>
              <a:buClr>
                <a:srgbClr val="558ED5"/>
              </a:buClr>
              <a:buSzPts val="3959"/>
            </a:pPr>
            <a:endParaRPr sz="3959" b="1">
              <a:solidFill>
                <a:srgbClr val="558ED5"/>
              </a:solidFill>
            </a:endParaRPr>
          </a:p>
        </p:txBody>
      </p:sp>
      <p:sp>
        <p:nvSpPr>
          <p:cNvPr id="260" name="Google Shape;260;g71e12913ef_0_775"/>
          <p:cNvSpPr/>
          <p:nvPr/>
        </p:nvSpPr>
        <p:spPr>
          <a:xfrm>
            <a:off x="5447928" y="4797152"/>
            <a:ext cx="1584300" cy="936000"/>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261" name="Google Shape;261;g71e12913ef_0_775"/>
          <p:cNvSpPr/>
          <p:nvPr/>
        </p:nvSpPr>
        <p:spPr>
          <a:xfrm>
            <a:off x="5677329" y="3223136"/>
            <a:ext cx="994800" cy="1862100"/>
          </a:xfrm>
          <a:prstGeom prst="rect">
            <a:avLst/>
          </a:prstGeom>
          <a:noFill/>
          <a:ln>
            <a:noFill/>
          </a:ln>
        </p:spPr>
        <p:txBody>
          <a:bodyPr spcFirstLastPara="1" wrap="square" lIns="91425" tIns="45700" rIns="91425" bIns="45700" anchor="t" anchorCtr="0">
            <a:noAutofit/>
          </a:bodyPr>
          <a:lstStyle/>
          <a:p>
            <a:pPr>
              <a:buSzPts val="11500"/>
            </a:pPr>
            <a:r>
              <a:rPr lang="en-US" sz="11500" b="1">
                <a:solidFill>
                  <a:srgbClr val="FF0000"/>
                </a:solidFill>
                <a:latin typeface="Calibri"/>
                <a:ea typeface="Calibri"/>
                <a:cs typeface="Calibri"/>
                <a:sym typeface="Calibri"/>
              </a:rPr>
              <a:t>?</a:t>
            </a:r>
            <a:endParaRPr sz="11500" b="1">
              <a:solidFill>
                <a:srgbClr val="FF0000"/>
              </a:solidFill>
              <a:latin typeface="Calibri"/>
              <a:ea typeface="Calibri"/>
              <a:cs typeface="Calibri"/>
              <a:sym typeface="Calibri"/>
            </a:endParaRPr>
          </a:p>
        </p:txBody>
      </p:sp>
      <p:pic>
        <p:nvPicPr>
          <p:cNvPr id="263" name="Google Shape;263;g71e12913ef_0_775"/>
          <p:cNvPicPr preferRelativeResize="0"/>
          <p:nvPr/>
        </p:nvPicPr>
        <p:blipFill rotWithShape="1">
          <a:blip r:embed="rId3">
            <a:alphaModFix/>
          </a:blip>
          <a:srcRect/>
          <a:stretch/>
        </p:blipFill>
        <p:spPr>
          <a:xfrm>
            <a:off x="1864576" y="4885676"/>
            <a:ext cx="1686525" cy="1686551"/>
          </a:xfrm>
          <a:prstGeom prst="rect">
            <a:avLst/>
          </a:prstGeom>
          <a:noFill/>
          <a:ln>
            <a:noFill/>
          </a:ln>
        </p:spPr>
      </p:pic>
      <p:pic>
        <p:nvPicPr>
          <p:cNvPr id="264" name="Google Shape;264;g71e12913ef_0_775"/>
          <p:cNvPicPr preferRelativeResize="0"/>
          <p:nvPr/>
        </p:nvPicPr>
        <p:blipFill rotWithShape="1">
          <a:blip r:embed="rId4">
            <a:alphaModFix/>
          </a:blip>
          <a:srcRect/>
          <a:stretch/>
        </p:blipFill>
        <p:spPr>
          <a:xfrm>
            <a:off x="2359863" y="2640611"/>
            <a:ext cx="1584174" cy="1584174"/>
          </a:xfrm>
          <a:prstGeom prst="rect">
            <a:avLst/>
          </a:prstGeom>
          <a:noFill/>
          <a:ln>
            <a:noFill/>
          </a:ln>
        </p:spPr>
      </p:pic>
      <p:pic>
        <p:nvPicPr>
          <p:cNvPr id="265" name="Google Shape;265;g71e12913ef_0_775"/>
          <p:cNvPicPr preferRelativeResize="0"/>
          <p:nvPr/>
        </p:nvPicPr>
        <p:blipFill rotWithShape="1">
          <a:blip r:embed="rId5">
            <a:alphaModFix/>
          </a:blip>
          <a:srcRect/>
          <a:stretch/>
        </p:blipFill>
        <p:spPr>
          <a:xfrm>
            <a:off x="3551101" y="3341276"/>
            <a:ext cx="1373399" cy="1373399"/>
          </a:xfrm>
          <a:prstGeom prst="rect">
            <a:avLst/>
          </a:prstGeom>
          <a:noFill/>
          <a:ln>
            <a:noFill/>
          </a:ln>
        </p:spPr>
      </p:pic>
      <p:pic>
        <p:nvPicPr>
          <p:cNvPr id="266" name="Google Shape;266;g71e12913ef_0_775"/>
          <p:cNvPicPr preferRelativeResize="0"/>
          <p:nvPr/>
        </p:nvPicPr>
        <p:blipFill rotWithShape="1">
          <a:blip r:embed="rId6">
            <a:alphaModFix/>
          </a:blip>
          <a:srcRect/>
          <a:stretch/>
        </p:blipFill>
        <p:spPr>
          <a:xfrm>
            <a:off x="3286689" y="4714664"/>
            <a:ext cx="1503675" cy="1503675"/>
          </a:xfrm>
          <a:prstGeom prst="rect">
            <a:avLst/>
          </a:prstGeom>
          <a:noFill/>
          <a:ln>
            <a:noFill/>
          </a:ln>
        </p:spPr>
      </p:pic>
      <p:pic>
        <p:nvPicPr>
          <p:cNvPr id="267" name="Google Shape;267;g71e12913ef_0_775"/>
          <p:cNvPicPr preferRelativeResize="0"/>
          <p:nvPr/>
        </p:nvPicPr>
        <p:blipFill rotWithShape="1">
          <a:blip r:embed="rId7">
            <a:alphaModFix/>
          </a:blip>
          <a:srcRect/>
          <a:stretch/>
        </p:blipFill>
        <p:spPr>
          <a:xfrm>
            <a:off x="1390651" y="3645014"/>
            <a:ext cx="1503675" cy="1503675"/>
          </a:xfrm>
          <a:prstGeom prst="rect">
            <a:avLst/>
          </a:prstGeom>
          <a:noFill/>
          <a:ln>
            <a:noFill/>
          </a:ln>
        </p:spPr>
      </p:pic>
      <p:pic>
        <p:nvPicPr>
          <p:cNvPr id="268" name="Google Shape;268;g71e12913ef_0_775"/>
          <p:cNvPicPr preferRelativeResize="0"/>
          <p:nvPr/>
        </p:nvPicPr>
        <p:blipFill rotWithShape="1">
          <a:blip r:embed="rId8">
            <a:alphaModFix/>
          </a:blip>
          <a:srcRect/>
          <a:stretch/>
        </p:blipFill>
        <p:spPr>
          <a:xfrm>
            <a:off x="7215005" y="3429013"/>
            <a:ext cx="3331095" cy="3331095"/>
          </a:xfrm>
          <a:prstGeom prst="rect">
            <a:avLst/>
          </a:prstGeom>
          <a:noFill/>
          <a:ln>
            <a:noFill/>
          </a:ln>
        </p:spPr>
      </p:pic>
      <p:pic>
        <p:nvPicPr>
          <p:cNvPr id="12" name="Picture 11" descr="A picture containing graphical user interface&#10;&#10;Description automatically generated">
            <a:extLst>
              <a:ext uri="{FF2B5EF4-FFF2-40B4-BE49-F238E27FC236}">
                <a16:creationId xmlns:a16="http://schemas.microsoft.com/office/drawing/2014/main" id="{FDFBCA6B-5E79-4AA2-B83C-53051FE6A6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71e12913ef_0_953"/>
          <p:cNvSpPr txBox="1">
            <a:spLocks noGrp="1"/>
          </p:cNvSpPr>
          <p:nvPr>
            <p:ph type="title"/>
          </p:nvPr>
        </p:nvSpPr>
        <p:spPr>
          <a:xfrm>
            <a:off x="2610450" y="1332525"/>
            <a:ext cx="6918600" cy="1686600"/>
          </a:xfrm>
          <a:prstGeom prst="rect">
            <a:avLst/>
          </a:prstGeom>
          <a:noFill/>
          <a:ln>
            <a:noFill/>
          </a:ln>
        </p:spPr>
        <p:txBody>
          <a:bodyPr spcFirstLastPara="1" wrap="square" lIns="91425" tIns="45700" rIns="91425" bIns="45700" anchor="ctr" anchorCtr="0">
            <a:noAutofit/>
          </a:bodyPr>
          <a:lstStyle/>
          <a:p>
            <a:pPr>
              <a:buClr>
                <a:srgbClr val="558ED5"/>
              </a:buClr>
              <a:buSzPts val="3959"/>
            </a:pPr>
            <a:r>
              <a:rPr lang="en-US" sz="3959" b="1">
                <a:solidFill>
                  <a:srgbClr val="558ED5"/>
                </a:solidFill>
              </a:rPr>
              <a:t>Mais comment l’information de nos yeux, nez, oreilles, langue et peau se rend-elle au cerveau? </a:t>
            </a:r>
            <a:endParaRPr sz="3959" b="1">
              <a:solidFill>
                <a:srgbClr val="558ED5"/>
              </a:solidFill>
            </a:endParaRPr>
          </a:p>
        </p:txBody>
      </p:sp>
      <p:sp>
        <p:nvSpPr>
          <p:cNvPr id="275" name="Google Shape;275;g71e12913ef_0_953"/>
          <p:cNvSpPr/>
          <p:nvPr/>
        </p:nvSpPr>
        <p:spPr>
          <a:xfrm>
            <a:off x="5447928" y="4797152"/>
            <a:ext cx="1584300" cy="936000"/>
          </a:xfrm>
          <a:prstGeom prst="rightArrow">
            <a:avLst>
              <a:gd name="adj1" fmla="val 50000"/>
              <a:gd name="adj2" fmla="val 50000"/>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pic>
        <p:nvPicPr>
          <p:cNvPr id="277" name="Google Shape;277;g71e12913ef_0_953"/>
          <p:cNvPicPr preferRelativeResize="0"/>
          <p:nvPr/>
        </p:nvPicPr>
        <p:blipFill rotWithShape="1">
          <a:blip r:embed="rId3">
            <a:alphaModFix/>
          </a:blip>
          <a:srcRect/>
          <a:stretch/>
        </p:blipFill>
        <p:spPr>
          <a:xfrm>
            <a:off x="1864576" y="4885676"/>
            <a:ext cx="1686525" cy="1686551"/>
          </a:xfrm>
          <a:prstGeom prst="rect">
            <a:avLst/>
          </a:prstGeom>
          <a:noFill/>
          <a:ln>
            <a:noFill/>
          </a:ln>
        </p:spPr>
      </p:pic>
      <p:pic>
        <p:nvPicPr>
          <p:cNvPr id="278" name="Google Shape;278;g71e12913ef_0_953"/>
          <p:cNvPicPr preferRelativeResize="0"/>
          <p:nvPr/>
        </p:nvPicPr>
        <p:blipFill rotWithShape="1">
          <a:blip r:embed="rId4">
            <a:alphaModFix/>
          </a:blip>
          <a:srcRect/>
          <a:stretch/>
        </p:blipFill>
        <p:spPr>
          <a:xfrm>
            <a:off x="2359863" y="2640611"/>
            <a:ext cx="1584174" cy="1584174"/>
          </a:xfrm>
          <a:prstGeom prst="rect">
            <a:avLst/>
          </a:prstGeom>
          <a:noFill/>
          <a:ln>
            <a:noFill/>
          </a:ln>
        </p:spPr>
      </p:pic>
      <p:pic>
        <p:nvPicPr>
          <p:cNvPr id="279" name="Google Shape;279;g71e12913ef_0_953"/>
          <p:cNvPicPr preferRelativeResize="0"/>
          <p:nvPr/>
        </p:nvPicPr>
        <p:blipFill rotWithShape="1">
          <a:blip r:embed="rId5">
            <a:alphaModFix/>
          </a:blip>
          <a:srcRect/>
          <a:stretch/>
        </p:blipFill>
        <p:spPr>
          <a:xfrm>
            <a:off x="3551101" y="3341276"/>
            <a:ext cx="1373399" cy="1373399"/>
          </a:xfrm>
          <a:prstGeom prst="rect">
            <a:avLst/>
          </a:prstGeom>
          <a:noFill/>
          <a:ln>
            <a:noFill/>
          </a:ln>
        </p:spPr>
      </p:pic>
      <p:pic>
        <p:nvPicPr>
          <p:cNvPr id="280" name="Google Shape;280;g71e12913ef_0_953"/>
          <p:cNvPicPr preferRelativeResize="0"/>
          <p:nvPr/>
        </p:nvPicPr>
        <p:blipFill rotWithShape="1">
          <a:blip r:embed="rId6">
            <a:alphaModFix/>
          </a:blip>
          <a:srcRect/>
          <a:stretch/>
        </p:blipFill>
        <p:spPr>
          <a:xfrm>
            <a:off x="3286689" y="4714664"/>
            <a:ext cx="1503675" cy="1503675"/>
          </a:xfrm>
          <a:prstGeom prst="rect">
            <a:avLst/>
          </a:prstGeom>
          <a:noFill/>
          <a:ln>
            <a:noFill/>
          </a:ln>
        </p:spPr>
      </p:pic>
      <p:pic>
        <p:nvPicPr>
          <p:cNvPr id="281" name="Google Shape;281;g71e12913ef_0_953"/>
          <p:cNvPicPr preferRelativeResize="0"/>
          <p:nvPr/>
        </p:nvPicPr>
        <p:blipFill rotWithShape="1">
          <a:blip r:embed="rId7">
            <a:alphaModFix/>
          </a:blip>
          <a:srcRect/>
          <a:stretch/>
        </p:blipFill>
        <p:spPr>
          <a:xfrm>
            <a:off x="1390651" y="3645014"/>
            <a:ext cx="1503675" cy="1503675"/>
          </a:xfrm>
          <a:prstGeom prst="rect">
            <a:avLst/>
          </a:prstGeom>
          <a:noFill/>
          <a:ln>
            <a:noFill/>
          </a:ln>
        </p:spPr>
      </p:pic>
      <p:pic>
        <p:nvPicPr>
          <p:cNvPr id="282" name="Google Shape;282;g71e12913ef_0_953"/>
          <p:cNvPicPr preferRelativeResize="0"/>
          <p:nvPr/>
        </p:nvPicPr>
        <p:blipFill rotWithShape="1">
          <a:blip r:embed="rId8">
            <a:alphaModFix/>
          </a:blip>
          <a:srcRect/>
          <a:stretch/>
        </p:blipFill>
        <p:spPr>
          <a:xfrm>
            <a:off x="7215005" y="3429013"/>
            <a:ext cx="3331095" cy="3331095"/>
          </a:xfrm>
          <a:prstGeom prst="rect">
            <a:avLst/>
          </a:prstGeom>
          <a:noFill/>
          <a:ln>
            <a:noFill/>
          </a:ln>
        </p:spPr>
      </p:pic>
      <p:pic>
        <p:nvPicPr>
          <p:cNvPr id="283" name="Google Shape;283;g71e12913ef_0_953"/>
          <p:cNvPicPr preferRelativeResize="0"/>
          <p:nvPr/>
        </p:nvPicPr>
        <p:blipFill rotWithShape="1">
          <a:blip r:embed="rId9">
            <a:alphaModFix/>
          </a:blip>
          <a:srcRect/>
          <a:stretch/>
        </p:blipFill>
        <p:spPr>
          <a:xfrm>
            <a:off x="5076900" y="3416126"/>
            <a:ext cx="1985705" cy="1985705"/>
          </a:xfrm>
          <a:prstGeom prst="rect">
            <a:avLst/>
          </a:prstGeom>
          <a:noFill/>
          <a:ln>
            <a:noFill/>
          </a:ln>
        </p:spPr>
      </p:pic>
      <p:pic>
        <p:nvPicPr>
          <p:cNvPr id="12" name="Picture 11" descr="A picture containing graphical user interface&#10;&#10;Description automatically generated">
            <a:extLst>
              <a:ext uri="{FF2B5EF4-FFF2-40B4-BE49-F238E27FC236}">
                <a16:creationId xmlns:a16="http://schemas.microsoft.com/office/drawing/2014/main" id="{9BCDB187-D01A-4EB5-8DAB-E1D5A6F7E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71e12913ef_0_1133"/>
          <p:cNvSpPr txBox="1"/>
          <p:nvPr/>
        </p:nvSpPr>
        <p:spPr>
          <a:xfrm>
            <a:off x="5231904" y="303039"/>
            <a:ext cx="12960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VUE</a:t>
            </a:r>
            <a:endParaRPr/>
          </a:p>
        </p:txBody>
      </p:sp>
      <p:sp>
        <p:nvSpPr>
          <p:cNvPr id="290" name="Google Shape;290;g71e12913ef_0_1133"/>
          <p:cNvSpPr txBox="1"/>
          <p:nvPr/>
        </p:nvSpPr>
        <p:spPr>
          <a:xfrm>
            <a:off x="2711624" y="5805264"/>
            <a:ext cx="1512300" cy="461700"/>
          </a:xfrm>
          <a:prstGeom prst="rect">
            <a:avLst/>
          </a:prstGeom>
          <a:noFill/>
          <a:ln>
            <a:noFill/>
          </a:ln>
        </p:spPr>
        <p:txBody>
          <a:bodyPr spcFirstLastPara="1" wrap="square" lIns="91425" tIns="45700" rIns="91425" bIns="45700" anchor="t" anchorCtr="0">
            <a:noAutofit/>
          </a:bodyPr>
          <a:lstStyle/>
          <a:p>
            <a:pPr algn="r">
              <a:buClr>
                <a:schemeClr val="dk1"/>
              </a:buClr>
              <a:buSzPts val="2400"/>
            </a:pPr>
            <a:r>
              <a:rPr lang="en-US" sz="2400" b="1">
                <a:solidFill>
                  <a:schemeClr val="dk1"/>
                </a:solidFill>
                <a:latin typeface="Calibri"/>
                <a:ea typeface="Calibri"/>
                <a:cs typeface="Calibri"/>
                <a:sym typeface="Calibri"/>
              </a:rPr>
              <a:t>OUÏE</a:t>
            </a:r>
            <a:endParaRPr>
              <a:solidFill>
                <a:schemeClr val="dk1"/>
              </a:solidFill>
            </a:endParaRPr>
          </a:p>
          <a:p>
            <a:pPr algn="ctr">
              <a:buSzPts val="2400"/>
            </a:pPr>
            <a:endParaRPr sz="2400" b="1">
              <a:solidFill>
                <a:schemeClr val="dk1"/>
              </a:solidFill>
              <a:latin typeface="Calibri"/>
              <a:ea typeface="Calibri"/>
              <a:cs typeface="Calibri"/>
              <a:sym typeface="Calibri"/>
            </a:endParaRPr>
          </a:p>
        </p:txBody>
      </p:sp>
      <p:sp>
        <p:nvSpPr>
          <p:cNvPr id="291" name="Google Shape;291;g71e12913ef_0_1133"/>
          <p:cNvSpPr txBox="1"/>
          <p:nvPr/>
        </p:nvSpPr>
        <p:spPr>
          <a:xfrm>
            <a:off x="1991544" y="3284984"/>
            <a:ext cx="12960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292" name="Google Shape;292;g71e12913ef_0_1133"/>
          <p:cNvSpPr txBox="1"/>
          <p:nvPr/>
        </p:nvSpPr>
        <p:spPr>
          <a:xfrm>
            <a:off x="8544276" y="3284975"/>
            <a:ext cx="15843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293" name="Google Shape;293;g71e12913ef_0_1133"/>
          <p:cNvSpPr txBox="1"/>
          <p:nvPr/>
        </p:nvSpPr>
        <p:spPr>
          <a:xfrm>
            <a:off x="7464149" y="5733250"/>
            <a:ext cx="20127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ODORANT</a:t>
            </a:r>
            <a:endParaRPr/>
          </a:p>
        </p:txBody>
      </p:sp>
      <p:sp>
        <p:nvSpPr>
          <p:cNvPr id="294" name="Google Shape;294;g71e12913ef_0_1133"/>
          <p:cNvSpPr txBox="1"/>
          <p:nvPr/>
        </p:nvSpPr>
        <p:spPr>
          <a:xfrm>
            <a:off x="5084449" y="2708919"/>
            <a:ext cx="1587600" cy="1512000"/>
          </a:xfrm>
          <a:prstGeom prst="rect">
            <a:avLst/>
          </a:prstGeom>
          <a:noFill/>
          <a:ln>
            <a:noFill/>
          </a:ln>
        </p:spPr>
        <p:txBody>
          <a:bodyPr spcFirstLastPara="1" wrap="square" lIns="91425" tIns="45700" rIns="91425" bIns="45700" anchor="t" anchorCtr="0">
            <a:noAutofit/>
          </a:bodyPr>
          <a:lstStyle/>
          <a:p>
            <a:pPr algn="ctr">
              <a:buSzPts val="3600"/>
            </a:pPr>
            <a:r>
              <a:rPr lang="en-US" sz="3600" b="1">
                <a:solidFill>
                  <a:schemeClr val="dk1"/>
                </a:solidFill>
                <a:latin typeface="Calibri"/>
                <a:ea typeface="Calibri"/>
                <a:cs typeface="Calibri"/>
                <a:sym typeface="Calibri"/>
              </a:rPr>
              <a:t>LES 5</a:t>
            </a:r>
            <a:endParaRPr/>
          </a:p>
          <a:p>
            <a:pPr algn="ctr">
              <a:buSzPts val="3600"/>
            </a:pPr>
            <a:r>
              <a:rPr lang="en-US" sz="3600" b="1">
                <a:solidFill>
                  <a:schemeClr val="dk1"/>
                </a:solidFill>
                <a:latin typeface="Calibri"/>
                <a:ea typeface="Calibri"/>
                <a:cs typeface="Calibri"/>
                <a:sym typeface="Calibri"/>
              </a:rPr>
              <a:t>SENS</a:t>
            </a:r>
            <a:endParaRPr/>
          </a:p>
        </p:txBody>
      </p:sp>
      <p:pic>
        <p:nvPicPr>
          <p:cNvPr id="296" name="Google Shape;296;g71e12913ef_0_1133"/>
          <p:cNvPicPr preferRelativeResize="0"/>
          <p:nvPr/>
        </p:nvPicPr>
        <p:blipFill rotWithShape="1">
          <a:blip r:embed="rId3">
            <a:alphaModFix/>
          </a:blip>
          <a:srcRect/>
          <a:stretch/>
        </p:blipFill>
        <p:spPr>
          <a:xfrm>
            <a:off x="3812076" y="4282651"/>
            <a:ext cx="1686525" cy="1686551"/>
          </a:xfrm>
          <a:prstGeom prst="rect">
            <a:avLst/>
          </a:prstGeom>
          <a:noFill/>
          <a:ln>
            <a:noFill/>
          </a:ln>
        </p:spPr>
      </p:pic>
      <p:pic>
        <p:nvPicPr>
          <p:cNvPr id="297" name="Google Shape;297;g71e12913ef_0_1133"/>
          <p:cNvPicPr preferRelativeResize="0"/>
          <p:nvPr/>
        </p:nvPicPr>
        <p:blipFill rotWithShape="1">
          <a:blip r:embed="rId4">
            <a:alphaModFix/>
          </a:blip>
          <a:srcRect/>
          <a:stretch/>
        </p:blipFill>
        <p:spPr>
          <a:xfrm>
            <a:off x="5087888" y="764699"/>
            <a:ext cx="1584174" cy="1584174"/>
          </a:xfrm>
          <a:prstGeom prst="rect">
            <a:avLst/>
          </a:prstGeom>
          <a:noFill/>
          <a:ln>
            <a:noFill/>
          </a:ln>
        </p:spPr>
      </p:pic>
      <p:pic>
        <p:nvPicPr>
          <p:cNvPr id="298" name="Google Shape;298;g71e12913ef_0_1133"/>
          <p:cNvPicPr preferRelativeResize="0"/>
          <p:nvPr/>
        </p:nvPicPr>
        <p:blipFill rotWithShape="1">
          <a:blip r:embed="rId5">
            <a:alphaModFix/>
          </a:blip>
          <a:srcRect/>
          <a:stretch/>
        </p:blipFill>
        <p:spPr>
          <a:xfrm>
            <a:off x="7170876" y="2742301"/>
            <a:ext cx="1373399" cy="1373399"/>
          </a:xfrm>
          <a:prstGeom prst="rect">
            <a:avLst/>
          </a:prstGeom>
          <a:noFill/>
          <a:ln>
            <a:noFill/>
          </a:ln>
        </p:spPr>
      </p:pic>
      <p:pic>
        <p:nvPicPr>
          <p:cNvPr id="299" name="Google Shape;299;g71e12913ef_0_1133"/>
          <p:cNvPicPr preferRelativeResize="0"/>
          <p:nvPr/>
        </p:nvPicPr>
        <p:blipFill rotWithShape="1">
          <a:blip r:embed="rId6">
            <a:alphaModFix/>
          </a:blip>
          <a:srcRect/>
          <a:stretch/>
        </p:blipFill>
        <p:spPr>
          <a:xfrm>
            <a:off x="6528051" y="4374089"/>
            <a:ext cx="1503675" cy="1503675"/>
          </a:xfrm>
          <a:prstGeom prst="rect">
            <a:avLst/>
          </a:prstGeom>
          <a:noFill/>
          <a:ln>
            <a:noFill/>
          </a:ln>
        </p:spPr>
      </p:pic>
      <p:pic>
        <p:nvPicPr>
          <p:cNvPr id="300" name="Google Shape;300;g71e12913ef_0_1133"/>
          <p:cNvPicPr preferRelativeResize="0"/>
          <p:nvPr/>
        </p:nvPicPr>
        <p:blipFill rotWithShape="1">
          <a:blip r:embed="rId7">
            <a:alphaModFix/>
          </a:blip>
          <a:srcRect/>
          <a:stretch/>
        </p:blipFill>
        <p:spPr>
          <a:xfrm>
            <a:off x="3287701" y="2677164"/>
            <a:ext cx="1503675" cy="1503675"/>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28736D5D-E384-465C-9B49-BA6A7E0083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71e12913ef_0_1422"/>
          <p:cNvSpPr/>
          <p:nvPr/>
        </p:nvSpPr>
        <p:spPr>
          <a:xfrm>
            <a:off x="6388165" y="4293096"/>
            <a:ext cx="1512000" cy="1512000"/>
          </a:xfrm>
          <a:prstGeom prst="ellipse">
            <a:avLst/>
          </a:prstGeom>
          <a:solidFill>
            <a:srgbClr val="33CC33"/>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07" name="Google Shape;307;g71e12913ef_0_1422"/>
          <p:cNvSpPr/>
          <p:nvPr/>
        </p:nvSpPr>
        <p:spPr>
          <a:xfrm>
            <a:off x="7176288" y="2293332"/>
            <a:ext cx="1512000" cy="1512000"/>
          </a:xfrm>
          <a:prstGeom prst="ellipse">
            <a:avLst/>
          </a:prstGeom>
          <a:solidFill>
            <a:srgbClr val="C000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08" name="Google Shape;308;g71e12913ef_0_1422"/>
          <p:cNvSpPr/>
          <p:nvPr/>
        </p:nvSpPr>
        <p:spPr>
          <a:xfrm>
            <a:off x="3143672" y="2280102"/>
            <a:ext cx="1512000" cy="1509000"/>
          </a:xfrm>
          <a:prstGeom prst="ellipse">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09" name="Google Shape;309;g71e12913ef_0_1422"/>
          <p:cNvSpPr txBox="1"/>
          <p:nvPr/>
        </p:nvSpPr>
        <p:spPr>
          <a:xfrm>
            <a:off x="5231904" y="303039"/>
            <a:ext cx="12960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VUE</a:t>
            </a:r>
            <a:endParaRPr/>
          </a:p>
        </p:txBody>
      </p:sp>
      <p:sp>
        <p:nvSpPr>
          <p:cNvPr id="310" name="Google Shape;310;g71e12913ef_0_1422"/>
          <p:cNvSpPr txBox="1"/>
          <p:nvPr/>
        </p:nvSpPr>
        <p:spPr>
          <a:xfrm>
            <a:off x="2711624" y="5805264"/>
            <a:ext cx="1512300" cy="461700"/>
          </a:xfrm>
          <a:prstGeom prst="rect">
            <a:avLst/>
          </a:prstGeom>
          <a:noFill/>
          <a:ln>
            <a:noFill/>
          </a:ln>
        </p:spPr>
        <p:txBody>
          <a:bodyPr spcFirstLastPara="1" wrap="square" lIns="91425" tIns="45700" rIns="91425" bIns="45700" anchor="t" anchorCtr="0">
            <a:noAutofit/>
          </a:bodyPr>
          <a:lstStyle/>
          <a:p>
            <a:pPr algn="r">
              <a:buClr>
                <a:schemeClr val="dk1"/>
              </a:buClr>
              <a:buSzPts val="2400"/>
            </a:pPr>
            <a:r>
              <a:rPr lang="en-US" sz="2400" b="1">
                <a:solidFill>
                  <a:schemeClr val="dk1"/>
                </a:solidFill>
                <a:latin typeface="Calibri"/>
                <a:ea typeface="Calibri"/>
                <a:cs typeface="Calibri"/>
                <a:sym typeface="Calibri"/>
              </a:rPr>
              <a:t>OUÏE</a:t>
            </a:r>
            <a:endParaRPr>
              <a:solidFill>
                <a:schemeClr val="dk1"/>
              </a:solidFill>
            </a:endParaRPr>
          </a:p>
          <a:p>
            <a:pPr algn="ctr">
              <a:buSzPts val="2400"/>
            </a:pPr>
            <a:endParaRPr sz="2400" b="1">
              <a:solidFill>
                <a:schemeClr val="dk1"/>
              </a:solidFill>
              <a:latin typeface="Calibri"/>
              <a:ea typeface="Calibri"/>
              <a:cs typeface="Calibri"/>
              <a:sym typeface="Calibri"/>
            </a:endParaRPr>
          </a:p>
        </p:txBody>
      </p:sp>
      <p:sp>
        <p:nvSpPr>
          <p:cNvPr id="311" name="Google Shape;311;g71e12913ef_0_1422"/>
          <p:cNvSpPr txBox="1"/>
          <p:nvPr/>
        </p:nvSpPr>
        <p:spPr>
          <a:xfrm>
            <a:off x="1991544" y="3284984"/>
            <a:ext cx="12960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GOÛT</a:t>
            </a:r>
            <a:endParaRPr/>
          </a:p>
        </p:txBody>
      </p:sp>
      <p:sp>
        <p:nvSpPr>
          <p:cNvPr id="312" name="Google Shape;312;g71e12913ef_0_1422"/>
          <p:cNvSpPr txBox="1"/>
          <p:nvPr/>
        </p:nvSpPr>
        <p:spPr>
          <a:xfrm>
            <a:off x="8544276" y="3284975"/>
            <a:ext cx="18261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TOUCHER</a:t>
            </a:r>
            <a:endParaRPr/>
          </a:p>
        </p:txBody>
      </p:sp>
      <p:sp>
        <p:nvSpPr>
          <p:cNvPr id="313" name="Google Shape;313;g71e12913ef_0_1422"/>
          <p:cNvSpPr txBox="1"/>
          <p:nvPr/>
        </p:nvSpPr>
        <p:spPr>
          <a:xfrm>
            <a:off x="7464149" y="5733250"/>
            <a:ext cx="1587600" cy="461700"/>
          </a:xfrm>
          <a:prstGeom prst="rect">
            <a:avLst/>
          </a:prstGeom>
          <a:noFill/>
          <a:ln>
            <a:noFill/>
          </a:ln>
        </p:spPr>
        <p:txBody>
          <a:bodyPr spcFirstLastPara="1" wrap="square" lIns="91425" tIns="45700" rIns="91425" bIns="45700" anchor="t" anchorCtr="0">
            <a:noAutofit/>
          </a:bodyPr>
          <a:lstStyle/>
          <a:p>
            <a:pPr algn="ctr">
              <a:buSzPts val="2400"/>
            </a:pPr>
            <a:r>
              <a:rPr lang="en-US" sz="2400" b="1">
                <a:solidFill>
                  <a:schemeClr val="dk1"/>
                </a:solidFill>
                <a:latin typeface="Calibri"/>
                <a:ea typeface="Calibri"/>
                <a:cs typeface="Calibri"/>
                <a:sym typeface="Calibri"/>
              </a:rPr>
              <a:t>ODORANT</a:t>
            </a:r>
            <a:endParaRPr/>
          </a:p>
        </p:txBody>
      </p:sp>
      <p:sp>
        <p:nvSpPr>
          <p:cNvPr id="314" name="Google Shape;314;g71e12913ef_0_1422"/>
          <p:cNvSpPr txBox="1"/>
          <p:nvPr/>
        </p:nvSpPr>
        <p:spPr>
          <a:xfrm>
            <a:off x="5084449" y="2708919"/>
            <a:ext cx="1587600" cy="1512000"/>
          </a:xfrm>
          <a:prstGeom prst="rect">
            <a:avLst/>
          </a:prstGeom>
          <a:noFill/>
          <a:ln>
            <a:noFill/>
          </a:ln>
        </p:spPr>
        <p:txBody>
          <a:bodyPr spcFirstLastPara="1" wrap="square" lIns="91425" tIns="45700" rIns="91425" bIns="45700" anchor="t" anchorCtr="0">
            <a:noAutofit/>
          </a:bodyPr>
          <a:lstStyle/>
          <a:p>
            <a:pPr algn="ctr">
              <a:buSzPts val="3600"/>
            </a:pPr>
            <a:r>
              <a:rPr lang="en-US" sz="3600" b="1">
                <a:solidFill>
                  <a:schemeClr val="dk1"/>
                </a:solidFill>
                <a:latin typeface="Calibri"/>
                <a:ea typeface="Calibri"/>
                <a:cs typeface="Calibri"/>
                <a:sym typeface="Calibri"/>
              </a:rPr>
              <a:t>LES 5</a:t>
            </a:r>
            <a:endParaRPr/>
          </a:p>
          <a:p>
            <a:pPr algn="ctr">
              <a:buSzPts val="3600"/>
            </a:pPr>
            <a:r>
              <a:rPr lang="en-US" sz="3600" b="1">
                <a:solidFill>
                  <a:schemeClr val="dk1"/>
                </a:solidFill>
                <a:latin typeface="Calibri"/>
                <a:ea typeface="Calibri"/>
                <a:cs typeface="Calibri"/>
                <a:sym typeface="Calibri"/>
              </a:rPr>
              <a:t>SENS</a:t>
            </a:r>
            <a:endParaRPr/>
          </a:p>
        </p:txBody>
      </p:sp>
      <p:sp>
        <p:nvSpPr>
          <p:cNvPr id="315" name="Google Shape;315;g71e12913ef_0_1422"/>
          <p:cNvSpPr/>
          <p:nvPr/>
        </p:nvSpPr>
        <p:spPr>
          <a:xfrm>
            <a:off x="3863752" y="4293096"/>
            <a:ext cx="1512000" cy="1512000"/>
          </a:xfrm>
          <a:prstGeom prst="ellipse">
            <a:avLst/>
          </a:prstGeom>
          <a:solidFill>
            <a:srgbClr val="7030A0"/>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rgbClr val="7030A0"/>
              </a:solidFill>
              <a:latin typeface="Calibri"/>
              <a:ea typeface="Calibri"/>
              <a:cs typeface="Calibri"/>
              <a:sym typeface="Calibri"/>
            </a:endParaRPr>
          </a:p>
        </p:txBody>
      </p:sp>
      <p:pic>
        <p:nvPicPr>
          <p:cNvPr id="317" name="Google Shape;317;g71e12913ef_0_1422"/>
          <p:cNvPicPr preferRelativeResize="0"/>
          <p:nvPr/>
        </p:nvPicPr>
        <p:blipFill rotWithShape="1">
          <a:blip r:embed="rId3">
            <a:alphaModFix/>
          </a:blip>
          <a:srcRect/>
          <a:stretch/>
        </p:blipFill>
        <p:spPr>
          <a:xfrm>
            <a:off x="5087888" y="764699"/>
            <a:ext cx="1584174" cy="1584174"/>
          </a:xfrm>
          <a:prstGeom prst="rect">
            <a:avLst/>
          </a:prstGeom>
          <a:noFill/>
          <a:ln>
            <a:noFill/>
          </a:ln>
        </p:spPr>
      </p:pic>
      <p:pic>
        <p:nvPicPr>
          <p:cNvPr id="14" name="Picture 13" descr="A picture containing graphical user interface&#10;&#10;Description automatically generated">
            <a:extLst>
              <a:ext uri="{FF2B5EF4-FFF2-40B4-BE49-F238E27FC236}">
                <a16:creationId xmlns:a16="http://schemas.microsoft.com/office/drawing/2014/main" id="{8436F50D-EADC-4EED-B4D6-9FBD916AD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71e12913ef_0_1619"/>
          <p:cNvSpPr txBox="1">
            <a:spLocks noGrp="1"/>
          </p:cNvSpPr>
          <p:nvPr>
            <p:ph type="title"/>
          </p:nvPr>
        </p:nvSpPr>
        <p:spPr>
          <a:xfrm>
            <a:off x="2077122" y="-90264"/>
            <a:ext cx="8229600" cy="1143000"/>
          </a:xfrm>
          <a:prstGeom prst="rect">
            <a:avLst/>
          </a:prstGeom>
          <a:noFill/>
          <a:ln>
            <a:noFill/>
          </a:ln>
        </p:spPr>
        <p:txBody>
          <a:bodyPr spcFirstLastPara="1" wrap="square" lIns="91425" tIns="45700" rIns="91425" bIns="45700" anchor="ctr" anchorCtr="0">
            <a:noAutofit/>
          </a:bodyPr>
          <a:lstStyle/>
          <a:p>
            <a:pPr>
              <a:buClr>
                <a:srgbClr val="558ED5"/>
              </a:buClr>
              <a:buSzPts val="4400"/>
            </a:pPr>
            <a:r>
              <a:rPr lang="en-US" b="1">
                <a:solidFill>
                  <a:srgbClr val="558ED5"/>
                </a:solidFill>
              </a:rPr>
              <a:t>Comment voyons-nous?</a:t>
            </a:r>
            <a:endParaRPr b="1">
              <a:solidFill>
                <a:srgbClr val="558ED5"/>
              </a:solidFill>
            </a:endParaRPr>
          </a:p>
        </p:txBody>
      </p:sp>
      <p:grpSp>
        <p:nvGrpSpPr>
          <p:cNvPr id="324" name="Google Shape;324;g71e12913ef_0_1619"/>
          <p:cNvGrpSpPr/>
          <p:nvPr/>
        </p:nvGrpSpPr>
        <p:grpSpPr>
          <a:xfrm>
            <a:off x="1571659" y="1268761"/>
            <a:ext cx="6661565" cy="4517323"/>
            <a:chOff x="-598" y="1132244"/>
            <a:chExt cx="7401738" cy="5019248"/>
          </a:xfrm>
        </p:grpSpPr>
        <p:pic>
          <p:nvPicPr>
            <p:cNvPr id="325" name="Google Shape;325;g71e12913ef_0_1619" descr="HeadProfile.png"/>
            <p:cNvPicPr preferRelativeResize="0"/>
            <p:nvPr/>
          </p:nvPicPr>
          <p:blipFill rotWithShape="1">
            <a:blip r:embed="rId3">
              <a:alphaModFix/>
            </a:blip>
            <a:srcRect b="35119"/>
            <a:stretch/>
          </p:blipFill>
          <p:spPr>
            <a:xfrm>
              <a:off x="1894432" y="1132244"/>
              <a:ext cx="5506708" cy="5019248"/>
            </a:xfrm>
            <a:prstGeom prst="rect">
              <a:avLst/>
            </a:prstGeom>
            <a:noFill/>
            <a:ln>
              <a:noFill/>
            </a:ln>
          </p:spPr>
        </p:pic>
        <p:pic>
          <p:nvPicPr>
            <p:cNvPr id="326" name="Google Shape;326;g71e12913ef_0_1619"/>
            <p:cNvPicPr preferRelativeResize="0"/>
            <p:nvPr/>
          </p:nvPicPr>
          <p:blipFill rotWithShape="1">
            <a:blip r:embed="rId4">
              <a:alphaModFix/>
            </a:blip>
            <a:srcRect/>
            <a:stretch/>
          </p:blipFill>
          <p:spPr>
            <a:xfrm>
              <a:off x="-598" y="3615730"/>
              <a:ext cx="648072" cy="648072"/>
            </a:xfrm>
            <a:prstGeom prst="rect">
              <a:avLst/>
            </a:prstGeom>
            <a:noFill/>
            <a:ln>
              <a:noFill/>
            </a:ln>
          </p:spPr>
        </p:pic>
        <p:pic>
          <p:nvPicPr>
            <p:cNvPr id="327" name="Google Shape;327;g71e12913ef_0_1619"/>
            <p:cNvPicPr preferRelativeResize="0"/>
            <p:nvPr/>
          </p:nvPicPr>
          <p:blipFill rotWithShape="1">
            <a:blip r:embed="rId5">
              <a:alphaModFix/>
            </a:blip>
            <a:srcRect/>
            <a:stretch/>
          </p:blipFill>
          <p:spPr>
            <a:xfrm>
              <a:off x="1223538" y="1887538"/>
              <a:ext cx="680864" cy="680864"/>
            </a:xfrm>
            <a:prstGeom prst="rect">
              <a:avLst/>
            </a:prstGeom>
            <a:noFill/>
            <a:ln>
              <a:noFill/>
            </a:ln>
          </p:spPr>
        </p:pic>
        <p:pic>
          <p:nvPicPr>
            <p:cNvPr id="328" name="Google Shape;328;g71e12913ef_0_1619" descr="Untitled2.png"/>
            <p:cNvPicPr preferRelativeResize="0"/>
            <p:nvPr/>
          </p:nvPicPr>
          <p:blipFill rotWithShape="1">
            <a:blip r:embed="rId6">
              <a:alphaModFix/>
            </a:blip>
            <a:srcRect/>
            <a:stretch/>
          </p:blipFill>
          <p:spPr>
            <a:xfrm rot="10800000" flipH="1">
              <a:off x="3167754" y="3759746"/>
              <a:ext cx="364240" cy="364240"/>
            </a:xfrm>
            <a:prstGeom prst="rect">
              <a:avLst/>
            </a:prstGeom>
            <a:noFill/>
            <a:ln>
              <a:noFill/>
            </a:ln>
          </p:spPr>
        </p:pic>
        <p:sp>
          <p:nvSpPr>
            <p:cNvPr id="329" name="Google Shape;329;g71e12913ef_0_1619"/>
            <p:cNvSpPr/>
            <p:nvPr/>
          </p:nvSpPr>
          <p:spPr>
            <a:xfrm>
              <a:off x="2375666" y="3255691"/>
              <a:ext cx="1224000" cy="1296000"/>
            </a:xfrm>
            <a:prstGeom prst="ellipse">
              <a:avLst/>
            </a:prstGeom>
            <a:no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30" name="Google Shape;330;g71e12913ef_0_1619"/>
            <p:cNvSpPr/>
            <p:nvPr/>
          </p:nvSpPr>
          <p:spPr>
            <a:xfrm>
              <a:off x="3455786" y="3975770"/>
              <a:ext cx="792000" cy="216000"/>
            </a:xfrm>
            <a:prstGeom prst="rect">
              <a:avLst/>
            </a:prstGeom>
            <a:solidFill>
              <a:srgbClr val="262626"/>
            </a:solidFill>
            <a:ln>
              <a:noFill/>
            </a:ln>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sp>
          <p:nvSpPr>
            <p:cNvPr id="331" name="Google Shape;331;g71e12913ef_0_1619"/>
            <p:cNvSpPr/>
            <p:nvPr/>
          </p:nvSpPr>
          <p:spPr>
            <a:xfrm>
              <a:off x="3541636" y="3975770"/>
              <a:ext cx="905434" cy="135525"/>
            </a:xfrm>
            <a:custGeom>
              <a:avLst/>
              <a:gdLst/>
              <a:ahLst/>
              <a:cxnLst/>
              <a:rect l="l" t="t" r="r" b="b"/>
              <a:pathLst>
                <a:path w="905434" h="135525" extrusionOk="0">
                  <a:moveTo>
                    <a:pt x="0" y="88462"/>
                  </a:moveTo>
                  <a:cubicBezTo>
                    <a:pt x="75453" y="55146"/>
                    <a:pt x="150906" y="21831"/>
                    <a:pt x="211660" y="29670"/>
                  </a:cubicBezTo>
                  <a:cubicBezTo>
                    <a:pt x="272414" y="37509"/>
                    <a:pt x="317490" y="133535"/>
                    <a:pt x="364526" y="135495"/>
                  </a:cubicBezTo>
                  <a:cubicBezTo>
                    <a:pt x="411562" y="137455"/>
                    <a:pt x="438999" y="43389"/>
                    <a:pt x="493874" y="41429"/>
                  </a:cubicBezTo>
                  <a:cubicBezTo>
                    <a:pt x="548749" y="39469"/>
                    <a:pt x="644779" y="129615"/>
                    <a:pt x="693774" y="123736"/>
                  </a:cubicBezTo>
                  <a:cubicBezTo>
                    <a:pt x="742769" y="117857"/>
                    <a:pt x="756489" y="23791"/>
                    <a:pt x="787846" y="6154"/>
                  </a:cubicBezTo>
                  <a:cubicBezTo>
                    <a:pt x="819203" y="-11483"/>
                    <a:pt x="862319" y="13993"/>
                    <a:pt x="881917" y="17912"/>
                  </a:cubicBezTo>
                  <a:cubicBezTo>
                    <a:pt x="901515" y="21831"/>
                    <a:pt x="905434" y="29670"/>
                    <a:pt x="905434" y="29670"/>
                  </a:cubicBezTo>
                </a:path>
              </a:pathLst>
            </a:custGeom>
            <a:noFill/>
            <a:ln w="25400" cap="flat" cmpd="sng">
              <a:solidFill>
                <a:srgbClr val="FFFF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332" name="Google Shape;332;g71e12913ef_0_1619"/>
            <p:cNvSpPr/>
            <p:nvPr/>
          </p:nvSpPr>
          <p:spPr>
            <a:xfrm>
              <a:off x="3635707" y="3964929"/>
              <a:ext cx="765974" cy="177061"/>
            </a:xfrm>
            <a:custGeom>
              <a:avLst/>
              <a:gdLst/>
              <a:ahLst/>
              <a:cxnLst/>
              <a:rect l="l" t="t" r="r" b="b"/>
              <a:pathLst>
                <a:path w="765974" h="177061" extrusionOk="0">
                  <a:moveTo>
                    <a:pt x="0" y="118248"/>
                  </a:moveTo>
                  <a:cubicBezTo>
                    <a:pt x="45075" y="55537"/>
                    <a:pt x="90151" y="-7174"/>
                    <a:pt x="117588" y="665"/>
                  </a:cubicBezTo>
                  <a:cubicBezTo>
                    <a:pt x="145025" y="8504"/>
                    <a:pt x="137187" y="157442"/>
                    <a:pt x="164624" y="165281"/>
                  </a:cubicBezTo>
                  <a:cubicBezTo>
                    <a:pt x="192061" y="173120"/>
                    <a:pt x="239097" y="45738"/>
                    <a:pt x="282213" y="47698"/>
                  </a:cubicBezTo>
                  <a:cubicBezTo>
                    <a:pt x="325329" y="49658"/>
                    <a:pt x="380203" y="178999"/>
                    <a:pt x="423319" y="177039"/>
                  </a:cubicBezTo>
                  <a:cubicBezTo>
                    <a:pt x="466435" y="175079"/>
                    <a:pt x="487993" y="39859"/>
                    <a:pt x="540908" y="35940"/>
                  </a:cubicBezTo>
                  <a:cubicBezTo>
                    <a:pt x="593823" y="32021"/>
                    <a:pt x="703573" y="155483"/>
                    <a:pt x="740809" y="153523"/>
                  </a:cubicBezTo>
                  <a:cubicBezTo>
                    <a:pt x="778045" y="151563"/>
                    <a:pt x="762367" y="47699"/>
                    <a:pt x="764327" y="24182"/>
                  </a:cubicBezTo>
                  <a:cubicBezTo>
                    <a:pt x="766287" y="665"/>
                    <a:pt x="752568" y="12424"/>
                    <a:pt x="752568" y="12424"/>
                  </a:cubicBezTo>
                </a:path>
              </a:pathLst>
            </a:custGeom>
            <a:noFill/>
            <a:ln w="25400" cap="flat" cmpd="sng">
              <a:solidFill>
                <a:srgbClr val="3366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SzPts val="1800"/>
              </a:pPr>
              <a:endParaRPr sz="1800">
                <a:solidFill>
                  <a:schemeClr val="dk1"/>
                </a:solidFill>
                <a:latin typeface="Calibri"/>
                <a:ea typeface="Calibri"/>
                <a:cs typeface="Calibri"/>
                <a:sym typeface="Calibri"/>
              </a:endParaRPr>
            </a:p>
          </p:txBody>
        </p:sp>
        <p:sp>
          <p:nvSpPr>
            <p:cNvPr id="333" name="Google Shape;333;g71e12913ef_0_1619"/>
            <p:cNvSpPr/>
            <p:nvPr/>
          </p:nvSpPr>
          <p:spPr>
            <a:xfrm>
              <a:off x="2447674" y="3687738"/>
              <a:ext cx="216000" cy="432000"/>
            </a:xfrm>
            <a:prstGeom prst="ellipse">
              <a:avLst/>
            </a:prstGeom>
            <a:solidFill>
              <a:srgbClr val="93B3D7"/>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SzPts val="1800"/>
              </a:pPr>
              <a:endParaRPr sz="1800">
                <a:solidFill>
                  <a:schemeClr val="lt1"/>
                </a:solidFill>
                <a:latin typeface="Calibri"/>
                <a:ea typeface="Calibri"/>
                <a:cs typeface="Calibri"/>
                <a:sym typeface="Calibri"/>
              </a:endParaRPr>
            </a:p>
          </p:txBody>
        </p:sp>
        <p:cxnSp>
          <p:nvCxnSpPr>
            <p:cNvPr id="334" name="Google Shape;334;g71e12913ef_0_1619"/>
            <p:cNvCxnSpPr/>
            <p:nvPr/>
          </p:nvCxnSpPr>
          <p:spPr>
            <a:xfrm flipH="1">
              <a:off x="575562" y="2516002"/>
              <a:ext cx="864000" cy="12438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cxnSp>
          <p:nvCxnSpPr>
            <p:cNvPr id="335" name="Google Shape;335;g71e12913ef_0_1619"/>
            <p:cNvCxnSpPr/>
            <p:nvPr/>
          </p:nvCxnSpPr>
          <p:spPr>
            <a:xfrm flipH="1">
              <a:off x="575594" y="2463602"/>
              <a:ext cx="1152000" cy="16038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cxnSp>
          <p:nvCxnSpPr>
            <p:cNvPr id="336" name="Google Shape;336;g71e12913ef_0_1619"/>
            <p:cNvCxnSpPr>
              <a:stCxn id="333" idx="3"/>
            </p:cNvCxnSpPr>
            <p:nvPr/>
          </p:nvCxnSpPr>
          <p:spPr>
            <a:xfrm rot="10800000">
              <a:off x="575206" y="4047773"/>
              <a:ext cx="1904100" cy="87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cxnSp>
          <p:nvCxnSpPr>
            <p:cNvPr id="337" name="Google Shape;337;g71e12913ef_0_1619"/>
            <p:cNvCxnSpPr/>
            <p:nvPr/>
          </p:nvCxnSpPr>
          <p:spPr>
            <a:xfrm rot="10800000">
              <a:off x="575510" y="3759782"/>
              <a:ext cx="1903800" cy="87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cxnSp>
          <p:nvCxnSpPr>
            <p:cNvPr id="338" name="Google Shape;338;g71e12913ef_0_1619"/>
            <p:cNvCxnSpPr>
              <a:stCxn id="333" idx="1"/>
            </p:cNvCxnSpPr>
            <p:nvPr/>
          </p:nvCxnSpPr>
          <p:spPr>
            <a:xfrm>
              <a:off x="2479306" y="3751003"/>
              <a:ext cx="1048200" cy="4407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cxnSp>
          <p:nvCxnSpPr>
            <p:cNvPr id="339" name="Google Shape;339;g71e12913ef_0_1619"/>
            <p:cNvCxnSpPr>
              <a:stCxn id="333" idx="3"/>
            </p:cNvCxnSpPr>
            <p:nvPr/>
          </p:nvCxnSpPr>
          <p:spPr>
            <a:xfrm rot="10800000" flipH="1">
              <a:off x="2479306" y="3759773"/>
              <a:ext cx="1048200" cy="2967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647"/>
                </a:srgbClr>
              </a:outerShdw>
            </a:effectLst>
          </p:spPr>
        </p:cxnSp>
      </p:grpSp>
      <p:pic>
        <p:nvPicPr>
          <p:cNvPr id="340" name="Google Shape;340;g71e12913ef_0_1619"/>
          <p:cNvPicPr preferRelativeResize="0"/>
          <p:nvPr/>
        </p:nvPicPr>
        <p:blipFill rotWithShape="1">
          <a:blip r:embed="rId7">
            <a:alphaModFix/>
          </a:blip>
          <a:srcRect/>
          <a:stretch/>
        </p:blipFill>
        <p:spPr>
          <a:xfrm>
            <a:off x="4041525" y="947625"/>
            <a:ext cx="4300800" cy="4300800"/>
          </a:xfrm>
          <a:prstGeom prst="rect">
            <a:avLst/>
          </a:prstGeom>
          <a:noFill/>
          <a:ln>
            <a:noFill/>
          </a:ln>
        </p:spPr>
      </p:pic>
      <p:grpSp>
        <p:nvGrpSpPr>
          <p:cNvPr id="341" name="Google Shape;341;g71e12913ef_0_1619"/>
          <p:cNvGrpSpPr/>
          <p:nvPr/>
        </p:nvGrpSpPr>
        <p:grpSpPr>
          <a:xfrm>
            <a:off x="8111290" y="4225537"/>
            <a:ext cx="2351385" cy="2490969"/>
            <a:chOff x="2843808" y="1700808"/>
            <a:chExt cx="4630534" cy="4578986"/>
          </a:xfrm>
        </p:grpSpPr>
        <p:pic>
          <p:nvPicPr>
            <p:cNvPr id="342" name="Google Shape;342;g71e12913ef_0_1619" descr="a_02_cr_vis_1c.jpg"/>
            <p:cNvPicPr preferRelativeResize="0"/>
            <p:nvPr/>
          </p:nvPicPr>
          <p:blipFill rotWithShape="1">
            <a:blip r:embed="rId8">
              <a:alphaModFix/>
            </a:blip>
            <a:srcRect l="28842" t="41712" r="2485" b="15181"/>
            <a:stretch/>
          </p:blipFill>
          <p:spPr>
            <a:xfrm>
              <a:off x="2915816" y="3284984"/>
              <a:ext cx="4558526" cy="2994810"/>
            </a:xfrm>
            <a:prstGeom prst="rect">
              <a:avLst/>
            </a:prstGeom>
            <a:noFill/>
            <a:ln>
              <a:noFill/>
            </a:ln>
          </p:spPr>
        </p:pic>
        <p:pic>
          <p:nvPicPr>
            <p:cNvPr id="343" name="Google Shape;343;g71e12913ef_0_1619"/>
            <p:cNvPicPr preferRelativeResize="0"/>
            <p:nvPr/>
          </p:nvPicPr>
          <p:blipFill rotWithShape="1">
            <a:blip r:embed="rId9">
              <a:alphaModFix/>
            </a:blip>
            <a:srcRect/>
            <a:stretch/>
          </p:blipFill>
          <p:spPr>
            <a:xfrm>
              <a:off x="2843808" y="1700808"/>
              <a:ext cx="1112912" cy="1112912"/>
            </a:xfrm>
            <a:prstGeom prst="rect">
              <a:avLst/>
            </a:prstGeom>
            <a:noFill/>
            <a:ln>
              <a:noFill/>
            </a:ln>
          </p:spPr>
        </p:pic>
        <p:pic>
          <p:nvPicPr>
            <p:cNvPr id="344" name="Google Shape;344;g71e12913ef_0_1619"/>
            <p:cNvPicPr preferRelativeResize="0"/>
            <p:nvPr/>
          </p:nvPicPr>
          <p:blipFill rotWithShape="1">
            <a:blip r:embed="rId10">
              <a:alphaModFix/>
            </a:blip>
            <a:srcRect/>
            <a:stretch/>
          </p:blipFill>
          <p:spPr>
            <a:xfrm>
              <a:off x="3347864" y="3789040"/>
              <a:ext cx="288032" cy="288032"/>
            </a:xfrm>
            <a:prstGeom prst="rect">
              <a:avLst/>
            </a:prstGeom>
            <a:noFill/>
            <a:ln>
              <a:noFill/>
            </a:ln>
          </p:spPr>
        </p:pic>
        <p:pic>
          <p:nvPicPr>
            <p:cNvPr id="345" name="Google Shape;345;g71e12913ef_0_1619"/>
            <p:cNvPicPr preferRelativeResize="0"/>
            <p:nvPr/>
          </p:nvPicPr>
          <p:blipFill rotWithShape="1">
            <a:blip r:embed="rId10">
              <a:alphaModFix/>
            </a:blip>
            <a:srcRect/>
            <a:stretch/>
          </p:blipFill>
          <p:spPr>
            <a:xfrm>
              <a:off x="4572000" y="3501008"/>
              <a:ext cx="288032" cy="288032"/>
            </a:xfrm>
            <a:prstGeom prst="rect">
              <a:avLst/>
            </a:prstGeom>
            <a:noFill/>
            <a:ln>
              <a:noFill/>
            </a:ln>
          </p:spPr>
        </p:pic>
        <p:cxnSp>
          <p:nvCxnSpPr>
            <p:cNvPr id="346" name="Google Shape;346;g71e12913ef_0_1619"/>
            <p:cNvCxnSpPr>
              <a:endCxn id="344" idx="0"/>
            </p:cNvCxnSpPr>
            <p:nvPr/>
          </p:nvCxnSpPr>
          <p:spPr>
            <a:xfrm>
              <a:off x="3419880" y="2637040"/>
              <a:ext cx="72000" cy="11520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47" name="Google Shape;347;g71e12913ef_0_1619"/>
            <p:cNvCxnSpPr>
              <a:endCxn id="345" idx="0"/>
            </p:cNvCxnSpPr>
            <p:nvPr/>
          </p:nvCxnSpPr>
          <p:spPr>
            <a:xfrm>
              <a:off x="3851716" y="2349008"/>
              <a:ext cx="864300" cy="115200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pSp>
      <p:pic>
        <p:nvPicPr>
          <p:cNvPr id="349" name="Google Shape;349;g71e12913ef_0_1619"/>
          <p:cNvPicPr preferRelativeResize="0"/>
          <p:nvPr/>
        </p:nvPicPr>
        <p:blipFill rotWithShape="1">
          <a:blip r:embed="rId11">
            <a:alphaModFix/>
          </a:blip>
          <a:srcRect/>
          <a:stretch/>
        </p:blipFill>
        <p:spPr>
          <a:xfrm>
            <a:off x="7164338" y="2098199"/>
            <a:ext cx="1584174" cy="1584174"/>
          </a:xfrm>
          <a:prstGeom prst="rect">
            <a:avLst/>
          </a:prstGeom>
          <a:noFill/>
          <a:ln>
            <a:noFill/>
          </a:ln>
        </p:spPr>
      </p:pic>
      <p:pic>
        <p:nvPicPr>
          <p:cNvPr id="29" name="Picture 28" descr="A picture containing graphical user interface&#10;&#10;Description automatically generated">
            <a:extLst>
              <a:ext uri="{FF2B5EF4-FFF2-40B4-BE49-F238E27FC236}">
                <a16:creationId xmlns:a16="http://schemas.microsoft.com/office/drawing/2014/main" id="{01499E68-4D4D-4092-BBA8-CFECFECCBA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94359" y="92035"/>
            <a:ext cx="1878230" cy="77623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6113</Words>
  <Application>Microsoft Office PowerPoint</Application>
  <PresentationFormat>Widescreen</PresentationFormat>
  <Paragraphs>469</Paragraphs>
  <Slides>36</Slides>
  <Notes>36</Notes>
  <HiddenSlides>1</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36</vt:i4>
      </vt:variant>
    </vt:vector>
  </HeadingPairs>
  <TitlesOfParts>
    <vt:vector size="41" baseType="lpstr">
      <vt:lpstr>Arial</vt:lpstr>
      <vt:lpstr>Calibri</vt:lpstr>
      <vt:lpstr>Office Theme</vt:lpstr>
      <vt:lpstr>Office Theme</vt:lpstr>
      <vt:lpstr>Simple Light</vt:lpstr>
      <vt:lpstr>PowerPoint Presentation</vt:lpstr>
      <vt:lpstr>Remue-méninges</vt:lpstr>
      <vt:lpstr>Comment le cerveau reçoit-il l’information du monde?</vt:lpstr>
      <vt:lpstr>Activité</vt:lpstr>
      <vt:lpstr>Mais comment l’information de nos yeux, nez, oreilles, langue et peau se rend-elle au cerveau?  </vt:lpstr>
      <vt:lpstr>Mais comment l’information de nos yeux, nez, oreilles, langue et peau se rend-elle au cerveau? </vt:lpstr>
      <vt:lpstr>PowerPoint Presentation</vt:lpstr>
      <vt:lpstr>PowerPoint Presentation</vt:lpstr>
      <vt:lpstr>Comment voyons-nous?</vt:lpstr>
      <vt:lpstr>Pratiquons ce que nous avons appris! </vt:lpstr>
      <vt:lpstr>Focus on the black dot…</vt:lpstr>
      <vt:lpstr>PowerPoint Presentation</vt:lpstr>
      <vt:lpstr>PowerPoint Presentation</vt:lpstr>
      <vt:lpstr>Comment sentons-nous  le toucher, la température  et la douleur?</vt:lpstr>
      <vt:lpstr>Certaines parties du corps sont plus sensibles au toucher que d'autres</vt:lpstr>
      <vt:lpstr>Certaines parties du corps sont plus sensibles au toucher que d'autres</vt:lpstr>
      <vt:lpstr>PowerPoint Presentation</vt:lpstr>
      <vt:lpstr>Comment sentons-nous les odeurs?</vt:lpstr>
      <vt:lpstr>PowerPoint Presentation</vt:lpstr>
      <vt:lpstr>Comment entendons-nous?</vt:lpstr>
      <vt:lpstr>D’où vient ce son ?</vt:lpstr>
      <vt:lpstr>Comment les sourds entendent-ils?</vt:lpstr>
      <vt:lpstr>PowerPoint Presentation</vt:lpstr>
      <vt:lpstr>How do we taste?</vt:lpstr>
      <vt:lpstr>Quels sont les saveurs primaires?</vt:lpstr>
      <vt:lpstr>Résumé</vt:lpstr>
      <vt:lpstr>Sens d’animaux étonnants!!</vt:lpstr>
      <vt:lpstr>Pratiquons ce que nous avons appris!  </vt:lpstr>
      <vt:lpstr>Activité</vt:lpstr>
      <vt:lpstr>Résumé</vt:lpstr>
      <vt:lpstr>Questions??</vt:lpstr>
      <vt:lpstr>Extras</vt:lpstr>
      <vt:lpstr>Pourquoi certaines personnes ont-elles besoin de lunettes?</vt:lpstr>
      <vt:lpstr>Pourquoi certaines personnes sont-elle daltoniennes?</vt:lpstr>
      <vt:lpstr>Pourquoi ai-je des frissons  lorsque je fais de la fièvre?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Jenea</dc:creator>
  <cp:lastModifiedBy>Sabine Rannio</cp:lastModifiedBy>
  <cp:revision>17</cp:revision>
  <dcterms:created xsi:type="dcterms:W3CDTF">2015-12-06T18:08:18Z</dcterms:created>
  <dcterms:modified xsi:type="dcterms:W3CDTF">2022-08-25T04:11:11Z</dcterms:modified>
</cp:coreProperties>
</file>