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14"/>
  </p:notesMasterIdLst>
  <p:sldIdLst>
    <p:sldId id="256" r:id="rId3"/>
    <p:sldId id="257" r:id="rId4"/>
    <p:sldId id="258" r:id="rId5"/>
    <p:sldId id="259" r:id="rId6"/>
    <p:sldId id="260" r:id="rId7"/>
    <p:sldId id="265" r:id="rId8"/>
    <p:sldId id="261" r:id="rId9"/>
    <p:sldId id="262" r:id="rId10"/>
    <p:sldId id="264" r:id="rId11"/>
    <p:sldId id="263" r:id="rId12"/>
    <p:sldId id="3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BF6"/>
    <a:srgbClr val="79B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41" autoAdjust="0"/>
  </p:normalViewPr>
  <p:slideViewPr>
    <p:cSldViewPr snapToGrid="0" snapToObjects="1">
      <p:cViewPr varScale="1">
        <p:scale>
          <a:sx n="76" d="100"/>
          <a:sy n="76" d="100"/>
        </p:scale>
        <p:origin x="1914"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F901D-BAE4-0C43-9A22-B5DAFB284B49}" type="datetimeFigureOut">
              <a:rPr lang="en-US" smtClean="0"/>
              <a:pPr/>
              <a:t>8/24/2022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77433-1719-8345-B3D3-11B8FCC2E891}" type="slidenum">
              <a:rPr lang="en-US" smtClean="0"/>
              <a:pPr/>
              <a:t>‹#›</a:t>
            </a:fld>
            <a:endParaRPr lang="en-US"/>
          </a:p>
        </p:txBody>
      </p:sp>
    </p:spTree>
    <p:extLst>
      <p:ext uri="{BB962C8B-B14F-4D97-AF65-F5344CB8AC3E}">
        <p14:creationId xmlns:p14="http://schemas.microsoft.com/office/powerpoint/2010/main" val="33127880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forms/d/e/1FAIpQLSfVCDBSazX3cU2p74qy0y2dJhKTxkdYKCJupw_qHdDyg_zsew/viewform?usp=sf_li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thebrain.mcgill.ca/flash/i/i_05/i_05_cr/i_05_cr_her/i_05_cr_her.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err="1"/>
              <a:t>Dropbox</a:t>
            </a:r>
            <a:r>
              <a:rPr lang="en-US" baseline="0" dirty="0"/>
              <a:t> (GreatWhite14)</a:t>
            </a:r>
          </a:p>
          <a:p>
            <a:endParaRPr lang="en-CA"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Objectifs généraux </a:t>
            </a:r>
            <a:r>
              <a:rPr lang="en-US" sz="1200" b="1" kern="1200" dirty="0">
                <a:solidFill>
                  <a:schemeClr val="tx1"/>
                </a:solidFill>
                <a:latin typeface="+mn-lt"/>
                <a:ea typeface="+mn-ea"/>
                <a:cs typeface="+mn-cs"/>
              </a:rPr>
              <a:t>: </a:t>
            </a:r>
            <a:endParaRPr lang="en-CA" dirty="0">
              <a:effectLst/>
            </a:endParaRPr>
          </a:p>
          <a:p>
            <a:pPr marL="171450" indent="-171450">
              <a:buFont typeface="Lucida Grande"/>
              <a:buChar char="-"/>
            </a:pPr>
            <a:r>
              <a:rPr lang="fr-CA" sz="1200" kern="1200" dirty="0">
                <a:solidFill>
                  <a:schemeClr val="tx1"/>
                </a:solidFill>
                <a:effectLst/>
                <a:latin typeface="+mn-lt"/>
                <a:ea typeface="+mn-ea"/>
                <a:cs typeface="+mn-cs"/>
              </a:rPr>
              <a:t>Apprendre comment le</a:t>
            </a:r>
            <a:r>
              <a:rPr lang="fr-CA" sz="1200" kern="1200" baseline="0" dirty="0">
                <a:solidFill>
                  <a:schemeClr val="tx1"/>
                </a:solidFill>
                <a:effectLst/>
                <a:latin typeface="+mn-lt"/>
                <a:ea typeface="+mn-ea"/>
                <a:cs typeface="+mn-cs"/>
              </a:rPr>
              <a:t> cerveau des humains est </a:t>
            </a:r>
            <a:r>
              <a:rPr lang="fr-CA" sz="1200" kern="1200" baseline="0" dirty="0" err="1">
                <a:solidFill>
                  <a:schemeClr val="tx1"/>
                </a:solidFill>
                <a:effectLst/>
                <a:latin typeface="+mn-lt"/>
                <a:ea typeface="+mn-ea"/>
                <a:cs typeface="+mn-cs"/>
              </a:rPr>
              <a:t>different</a:t>
            </a:r>
            <a:r>
              <a:rPr lang="fr-CA" sz="1200" kern="1200" baseline="0" dirty="0">
                <a:solidFill>
                  <a:schemeClr val="tx1"/>
                </a:solidFill>
                <a:effectLst/>
                <a:latin typeface="+mn-lt"/>
                <a:ea typeface="+mn-ea"/>
                <a:cs typeface="+mn-cs"/>
              </a:rPr>
              <a:t> des cerveaux d’autres animaux.</a:t>
            </a:r>
            <a:endParaRPr lang="fr-CA" sz="1200" kern="1200" dirty="0">
              <a:solidFill>
                <a:schemeClr val="tx1"/>
              </a:solidFill>
              <a:effectLst/>
              <a:latin typeface="+mn-lt"/>
              <a:ea typeface="+mn-ea"/>
              <a:cs typeface="+mn-cs"/>
            </a:endParaRPr>
          </a:p>
          <a:p>
            <a:pPr marL="171450" indent="-171450">
              <a:buFont typeface="Lucida Grande"/>
              <a:buChar char="-"/>
            </a:pPr>
            <a:r>
              <a:rPr lang="fr-CA" sz="1200" kern="1200" dirty="0">
                <a:solidFill>
                  <a:schemeClr val="tx1"/>
                </a:solidFill>
                <a:effectLst/>
                <a:latin typeface="+mn-lt"/>
                <a:ea typeface="+mn-ea"/>
                <a:cs typeface="+mn-cs"/>
              </a:rPr>
              <a:t>Apprendre les noms « gyrus » et « </a:t>
            </a:r>
            <a:r>
              <a:rPr lang="fr-CA" sz="1200" kern="1200" dirty="0" err="1">
                <a:solidFill>
                  <a:schemeClr val="tx1"/>
                </a:solidFill>
                <a:effectLst/>
                <a:latin typeface="+mn-lt"/>
                <a:ea typeface="+mn-ea"/>
                <a:cs typeface="+mn-cs"/>
              </a:rPr>
              <a:t>sulcus</a:t>
            </a:r>
            <a:r>
              <a:rPr lang="fr-CA" sz="1200" kern="1200" dirty="0">
                <a:solidFill>
                  <a:schemeClr val="tx1"/>
                </a:solidFill>
                <a:effectLst/>
                <a:latin typeface="+mn-lt"/>
                <a:ea typeface="+mn-ea"/>
                <a:cs typeface="+mn-cs"/>
              </a:rPr>
              <a:t> » (monts et sillons présents à la surface du cerveau</a:t>
            </a:r>
            <a:endParaRPr lang="en-CA" sz="1200" kern="1200" dirty="0">
              <a:solidFill>
                <a:schemeClr val="tx1"/>
              </a:solidFill>
              <a:effectLst/>
              <a:latin typeface="+mn-lt"/>
              <a:ea typeface="+mn-ea"/>
              <a:cs typeface="+mn-cs"/>
            </a:endParaRPr>
          </a:p>
          <a:p>
            <a:pPr marL="171450" indent="-171450">
              <a:buFont typeface="Lucida Grande"/>
              <a:buChar char="-"/>
            </a:pPr>
            <a:r>
              <a:rPr lang="fr-CA" sz="1200" kern="1200" dirty="0">
                <a:solidFill>
                  <a:schemeClr val="tx1"/>
                </a:solidFill>
                <a:effectLst/>
                <a:latin typeface="+mn-lt"/>
                <a:ea typeface="+mn-ea"/>
                <a:cs typeface="+mn-cs"/>
              </a:rPr>
              <a:t>Introduire l’idée que l’étendue de la surface du cerveau (taille du cortex) est critique à l’intelligence. Cette augmentation de surface est obtenue par un cerveau plus volumineux et/ou un plus grand nombre de sillons.</a:t>
            </a:r>
          </a:p>
          <a:p>
            <a:pPr marL="171450" indent="-171450">
              <a:buFont typeface="Lucida Grande"/>
              <a:buChar char="-"/>
            </a:pPr>
            <a:r>
              <a:rPr lang="en-CA" sz="1200" kern="1200" dirty="0" err="1">
                <a:solidFill>
                  <a:schemeClr val="tx1"/>
                </a:solidFill>
                <a:effectLst/>
                <a:latin typeface="+mn-lt"/>
                <a:ea typeface="+mn-ea"/>
                <a:cs typeface="+mn-cs"/>
              </a:rPr>
              <a:t>Apprendre</a:t>
            </a:r>
            <a:r>
              <a:rPr lang="en-CA" sz="1200" kern="1200" dirty="0">
                <a:solidFill>
                  <a:schemeClr val="tx1"/>
                </a:solidFill>
                <a:effectLst/>
                <a:latin typeface="+mn-lt"/>
                <a:ea typeface="+mn-ea"/>
                <a:cs typeface="+mn-cs"/>
              </a:rPr>
              <a:t> comment le </a:t>
            </a:r>
            <a:r>
              <a:rPr lang="en-CA" sz="1200" kern="1200" dirty="0" err="1">
                <a:solidFill>
                  <a:schemeClr val="tx1"/>
                </a:solidFill>
                <a:effectLst/>
                <a:latin typeface="+mn-lt"/>
                <a:ea typeface="+mn-ea"/>
                <a:cs typeface="+mn-cs"/>
              </a:rPr>
              <a:t>cerveau</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peut</a:t>
            </a:r>
            <a:r>
              <a:rPr lang="en-CA" sz="1200" kern="1200" baseline="0" dirty="0">
                <a:solidFill>
                  <a:schemeClr val="tx1"/>
                </a:solidFill>
                <a:effectLst/>
                <a:latin typeface="+mn-lt"/>
                <a:ea typeface="+mn-ea"/>
                <a:cs typeface="+mn-cs"/>
              </a:rPr>
              <a:t> changer avec development</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C77433-1719-8345-B3D3-11B8FCC2E8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Slide 10: </a:t>
            </a:r>
            <a:r>
              <a:rPr lang="en-CA" b="0" dirty="0"/>
              <a:t>Conclusion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b="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latin typeface="+mn-lt"/>
                <a:ea typeface="+mn-ea"/>
                <a:cs typeface="+mn-cs"/>
              </a:rPr>
              <a:t>Grande</a:t>
            </a:r>
            <a:r>
              <a:rPr lang="en-US" sz="1200" b="1" kern="1200" baseline="0">
                <a:solidFill>
                  <a:schemeClr val="tx1"/>
                </a:solidFill>
                <a:latin typeface="+mn-lt"/>
                <a:ea typeface="+mn-ea"/>
                <a:cs typeface="+mn-cs"/>
              </a:rPr>
              <a:t> </a:t>
            </a:r>
            <a:r>
              <a:rPr lang="en-US" sz="1200" b="1" kern="1200" baseline="0" dirty="0">
                <a:solidFill>
                  <a:schemeClr val="tx1"/>
                </a:solidFill>
                <a:latin typeface="+mn-lt"/>
                <a:ea typeface="+mn-ea"/>
                <a:cs typeface="+mn-cs"/>
              </a:rPr>
              <a:t>message: </a:t>
            </a:r>
          </a:p>
          <a:p>
            <a:pPr marL="171450" marR="0" indent="-171450" algn="l" defTabSz="457200" rtl="0" eaLnBrk="1" fontAlgn="auto" latinLnBrk="0" hangingPunct="1">
              <a:lnSpc>
                <a:spcPct val="100000"/>
              </a:lnSpc>
              <a:spcBef>
                <a:spcPts val="0"/>
              </a:spcBef>
              <a:spcAft>
                <a:spcPts val="0"/>
              </a:spcAft>
              <a:buClrTx/>
              <a:buSzTx/>
              <a:buFont typeface="Lucida Grande"/>
              <a:buChar char="-"/>
              <a:tabLst/>
              <a:defRPr/>
            </a:pPr>
            <a:r>
              <a:rPr lang="fr-CA" sz="1200" kern="1200" dirty="0">
                <a:solidFill>
                  <a:schemeClr val="tx1"/>
                </a:solidFill>
                <a:effectLst/>
                <a:latin typeface="+mn-lt"/>
                <a:ea typeface="+mn-ea"/>
                <a:cs typeface="+mn-cs"/>
              </a:rPr>
              <a:t>Apprendre comment le</a:t>
            </a:r>
            <a:r>
              <a:rPr lang="fr-CA" sz="1200" kern="1200" baseline="0" dirty="0">
                <a:solidFill>
                  <a:schemeClr val="tx1"/>
                </a:solidFill>
                <a:effectLst/>
                <a:latin typeface="+mn-lt"/>
                <a:ea typeface="+mn-ea"/>
                <a:cs typeface="+mn-cs"/>
              </a:rPr>
              <a:t> cerveau des humains est </a:t>
            </a:r>
            <a:r>
              <a:rPr lang="fr-CA" sz="1200" kern="1200" baseline="0" dirty="0" err="1">
                <a:solidFill>
                  <a:schemeClr val="tx1"/>
                </a:solidFill>
                <a:effectLst/>
                <a:latin typeface="+mn-lt"/>
                <a:ea typeface="+mn-ea"/>
                <a:cs typeface="+mn-cs"/>
              </a:rPr>
              <a:t>different</a:t>
            </a:r>
            <a:r>
              <a:rPr lang="fr-CA" sz="1200" kern="1200" baseline="0" dirty="0">
                <a:solidFill>
                  <a:schemeClr val="tx1"/>
                </a:solidFill>
                <a:effectLst/>
                <a:latin typeface="+mn-lt"/>
                <a:ea typeface="+mn-ea"/>
                <a:cs typeface="+mn-cs"/>
              </a:rPr>
              <a:t> des cerveaux d’autres animaux.</a:t>
            </a:r>
            <a:endParaRPr lang="fr-CA" sz="1200" kern="1200" dirty="0">
              <a:solidFill>
                <a:schemeClr val="tx1"/>
              </a:solidFill>
              <a:effectLst/>
              <a:latin typeface="+mn-lt"/>
              <a:ea typeface="+mn-ea"/>
              <a:cs typeface="+mn-cs"/>
            </a:endParaRPr>
          </a:p>
          <a:p>
            <a:pPr marL="171450" indent="-171450">
              <a:buFont typeface="Lucida Grande"/>
              <a:buChar char="-"/>
            </a:pPr>
            <a:r>
              <a:rPr lang="fr-CA" sz="1200" kern="1200" dirty="0">
                <a:solidFill>
                  <a:schemeClr val="tx1"/>
                </a:solidFill>
                <a:effectLst/>
                <a:latin typeface="+mn-lt"/>
                <a:ea typeface="+mn-ea"/>
                <a:cs typeface="+mn-cs"/>
              </a:rPr>
              <a:t>Apprendre les noms « gyrus » et « </a:t>
            </a:r>
            <a:r>
              <a:rPr lang="fr-CA" sz="1200" kern="1200" dirty="0" err="1">
                <a:solidFill>
                  <a:schemeClr val="tx1"/>
                </a:solidFill>
                <a:effectLst/>
                <a:latin typeface="+mn-lt"/>
                <a:ea typeface="+mn-ea"/>
                <a:cs typeface="+mn-cs"/>
              </a:rPr>
              <a:t>sulcus</a:t>
            </a:r>
            <a:r>
              <a:rPr lang="fr-CA" sz="1200" kern="1200" dirty="0">
                <a:solidFill>
                  <a:schemeClr val="tx1"/>
                </a:solidFill>
                <a:effectLst/>
                <a:latin typeface="+mn-lt"/>
                <a:ea typeface="+mn-ea"/>
                <a:cs typeface="+mn-cs"/>
              </a:rPr>
              <a:t> » (monts et sillons présents à la surface du cerveau</a:t>
            </a:r>
            <a:endParaRPr lang="en-CA" sz="1200" kern="1200" dirty="0">
              <a:solidFill>
                <a:schemeClr val="tx1"/>
              </a:solidFill>
              <a:effectLst/>
              <a:latin typeface="+mn-lt"/>
              <a:ea typeface="+mn-ea"/>
              <a:cs typeface="+mn-cs"/>
            </a:endParaRPr>
          </a:p>
          <a:p>
            <a:pPr marL="171450" indent="-171450">
              <a:buFont typeface="Lucida Grande"/>
              <a:buChar char="-"/>
            </a:pPr>
            <a:r>
              <a:rPr lang="fr-CA" sz="1200" kern="1200" dirty="0">
                <a:solidFill>
                  <a:schemeClr val="tx1"/>
                </a:solidFill>
                <a:effectLst/>
                <a:latin typeface="+mn-lt"/>
                <a:ea typeface="+mn-ea"/>
                <a:cs typeface="+mn-cs"/>
              </a:rPr>
              <a:t>Introduire l’idée que l’étendue de la surface du cerveau (taille du cortex) est critique à l’intelligence. Cette augmentation de surface est obtenue par un cerveau plus volumineux et/ou un plus grand nombre de sillons.</a:t>
            </a:r>
          </a:p>
          <a:p>
            <a:pPr marL="171450" indent="-171450">
              <a:buFont typeface="Lucida Grande"/>
              <a:buChar char="-"/>
            </a:pPr>
            <a:r>
              <a:rPr lang="en-CA" sz="1200" kern="1200" dirty="0" err="1">
                <a:solidFill>
                  <a:schemeClr val="tx1"/>
                </a:solidFill>
                <a:effectLst/>
                <a:latin typeface="+mn-lt"/>
                <a:ea typeface="+mn-ea"/>
                <a:cs typeface="+mn-cs"/>
              </a:rPr>
              <a:t>Apprendre</a:t>
            </a:r>
            <a:r>
              <a:rPr lang="en-CA" sz="1200" kern="1200" dirty="0">
                <a:solidFill>
                  <a:schemeClr val="tx1"/>
                </a:solidFill>
                <a:effectLst/>
                <a:latin typeface="+mn-lt"/>
                <a:ea typeface="+mn-ea"/>
                <a:cs typeface="+mn-cs"/>
              </a:rPr>
              <a:t> comment le </a:t>
            </a:r>
            <a:r>
              <a:rPr lang="en-CA" sz="1200" kern="1200" dirty="0" err="1">
                <a:solidFill>
                  <a:schemeClr val="tx1"/>
                </a:solidFill>
                <a:effectLst/>
                <a:latin typeface="+mn-lt"/>
                <a:ea typeface="+mn-ea"/>
                <a:cs typeface="+mn-cs"/>
              </a:rPr>
              <a:t>cerveau</a:t>
            </a:r>
            <a:r>
              <a:rPr lang="en-CA" sz="1200" kern="1200" baseline="0" dirty="0">
                <a:solidFill>
                  <a:schemeClr val="tx1"/>
                </a:solidFill>
                <a:effectLst/>
                <a:latin typeface="+mn-lt"/>
                <a:ea typeface="+mn-ea"/>
                <a:cs typeface="+mn-cs"/>
              </a:rPr>
              <a:t> </a:t>
            </a:r>
            <a:r>
              <a:rPr lang="en-CA" sz="1200" kern="1200" baseline="0" dirty="0" err="1">
                <a:solidFill>
                  <a:schemeClr val="tx1"/>
                </a:solidFill>
                <a:effectLst/>
                <a:latin typeface="+mn-lt"/>
                <a:ea typeface="+mn-ea"/>
                <a:cs typeface="+mn-cs"/>
              </a:rPr>
              <a:t>peut</a:t>
            </a:r>
            <a:r>
              <a:rPr lang="en-CA" sz="1200" kern="1200" baseline="0" dirty="0">
                <a:solidFill>
                  <a:schemeClr val="tx1"/>
                </a:solidFill>
                <a:effectLst/>
                <a:latin typeface="+mn-lt"/>
                <a:ea typeface="+mn-ea"/>
                <a:cs typeface="+mn-cs"/>
              </a:rPr>
              <a:t> changer avec development</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a:p>
        </p:txBody>
      </p:sp>
      <p:sp>
        <p:nvSpPr>
          <p:cNvPr id="4" name="Slide Number Placeholder 3"/>
          <p:cNvSpPr>
            <a:spLocks noGrp="1"/>
          </p:cNvSpPr>
          <p:nvPr>
            <p:ph type="sldNum" sz="quarter" idx="10"/>
          </p:nvPr>
        </p:nvSpPr>
        <p:spPr/>
        <p:txBody>
          <a:bodyPr/>
          <a:lstStyle/>
          <a:p>
            <a:fld id="{9997DE5E-61CD-48C2-9C27-BA7C93BFD2A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Merci </a:t>
            </a:r>
            <a:r>
              <a:rPr lang="en-US" b="1" dirty="0" err="1"/>
              <a:t>d’avoir</a:t>
            </a:r>
            <a:r>
              <a:rPr lang="en-US" b="1" dirty="0"/>
              <a:t> </a:t>
            </a:r>
            <a:r>
              <a:rPr lang="en-US" b="1" dirty="0" err="1"/>
              <a:t>utiliser</a:t>
            </a:r>
            <a:r>
              <a:rPr lang="en-US" b="1" dirty="0"/>
              <a:t> </a:t>
            </a:r>
            <a:r>
              <a:rPr lang="en-US" b="1" dirty="0" err="1"/>
              <a:t>cette</a:t>
            </a:r>
            <a:r>
              <a:rPr lang="en-US" b="1" dirty="0"/>
              <a:t> </a:t>
            </a:r>
            <a:r>
              <a:rPr lang="en-US" b="1" dirty="0" err="1"/>
              <a:t>leçon</a:t>
            </a:r>
            <a:r>
              <a:rPr lang="en-US" b="1" dirty="0"/>
              <a:t> ! Si </a:t>
            </a:r>
            <a:r>
              <a:rPr lang="en-US" b="1" dirty="0" err="1"/>
              <a:t>vous</a:t>
            </a:r>
            <a:r>
              <a:rPr lang="en-US" b="1" dirty="0"/>
              <a:t> </a:t>
            </a:r>
            <a:r>
              <a:rPr lang="en-US" b="1" dirty="0" err="1"/>
              <a:t>souhaitez</a:t>
            </a:r>
            <a:r>
              <a:rPr lang="en-US" b="1" dirty="0"/>
              <a:t> nous </a:t>
            </a:r>
            <a:r>
              <a:rPr lang="en-US" b="1" dirty="0" err="1"/>
              <a:t>contacter</a:t>
            </a:r>
            <a:r>
              <a:rPr lang="en-US" b="1" dirty="0"/>
              <a:t> </a:t>
            </a:r>
            <a:r>
              <a:rPr lang="en-US" b="1" dirty="0" err="1"/>
              <a:t>afin</a:t>
            </a:r>
            <a:r>
              <a:rPr lang="en-US" b="1" dirty="0"/>
              <a:t> de poser </a:t>
            </a:r>
            <a:r>
              <a:rPr lang="en-US" b="1" dirty="0" err="1"/>
              <a:t>une</a:t>
            </a:r>
            <a:r>
              <a:rPr lang="en-US" b="1" dirty="0"/>
              <a:t> question </a:t>
            </a:r>
            <a:r>
              <a:rPr lang="en-US" b="1" dirty="0" err="1"/>
              <a:t>ou</a:t>
            </a:r>
            <a:r>
              <a:rPr lang="en-US" b="1" dirty="0"/>
              <a:t> </a:t>
            </a:r>
            <a:r>
              <a:rPr lang="en-US" b="1" dirty="0" err="1"/>
              <a:t>avoir</a:t>
            </a:r>
            <a:r>
              <a:rPr lang="en-US" b="1" dirty="0"/>
              <a:t> plus </a:t>
            </a:r>
            <a:r>
              <a:rPr lang="en-US" b="1" dirty="0" err="1"/>
              <a:t>d’informations</a:t>
            </a:r>
            <a:r>
              <a:rPr lang="en-US" b="1" dirty="0"/>
              <a:t>, </a:t>
            </a:r>
            <a:r>
              <a:rPr lang="en-US" b="1" dirty="0" err="1"/>
              <a:t>vous</a:t>
            </a:r>
            <a:r>
              <a:rPr lang="en-US" b="1" dirty="0"/>
              <a:t> </a:t>
            </a:r>
            <a:r>
              <a:rPr lang="en-US" b="1" dirty="0" err="1"/>
              <a:t>pouvez</a:t>
            </a:r>
            <a:r>
              <a:rPr lang="en-US" b="1" dirty="0"/>
              <a:t> </a:t>
            </a:r>
            <a:r>
              <a:rPr lang="en-US" b="1" dirty="0" err="1"/>
              <a:t>écrire</a:t>
            </a:r>
            <a:r>
              <a:rPr lang="en-US" b="1" dirty="0"/>
              <a:t> à </a:t>
            </a:r>
            <a:r>
              <a:rPr lang="en-US" b="1" dirty="0" err="1"/>
              <a:t>l’équipe</a:t>
            </a:r>
            <a:r>
              <a:rPr lang="en-US" b="1" dirty="0"/>
              <a:t> Brain Reach North par email: </a:t>
            </a:r>
            <a:r>
              <a:rPr lang="en-US" sz="1200" b="1" u="sng" dirty="0"/>
              <a:t>brainreachnorth@gmail.com</a:t>
            </a:r>
            <a:r>
              <a:rPr lang="en-US" b="1" dirty="0"/>
              <a:t> </a:t>
            </a:r>
          </a:p>
          <a:p>
            <a:endParaRPr lang="fr-CA" b="1" noProof="0" dirty="0"/>
          </a:p>
          <a:p>
            <a:r>
              <a:rPr lang="en-US" b="1" baseline="0" dirty="0" err="1"/>
              <a:t>Vous</a:t>
            </a:r>
            <a:r>
              <a:rPr lang="en-US" b="1" baseline="0" dirty="0"/>
              <a:t> </a:t>
            </a:r>
            <a:r>
              <a:rPr lang="en-US" b="1" baseline="0" dirty="0" err="1"/>
              <a:t>pouvez</a:t>
            </a:r>
            <a:r>
              <a:rPr lang="en-US" b="1" baseline="0" dirty="0"/>
              <a:t> </a:t>
            </a:r>
            <a:r>
              <a:rPr lang="en-US" b="1" baseline="0" dirty="0" err="1"/>
              <a:t>également</a:t>
            </a:r>
            <a:r>
              <a:rPr lang="en-US" b="1" baseline="0" dirty="0"/>
              <a:t> </a:t>
            </a:r>
            <a:r>
              <a:rPr lang="en-US" b="1" baseline="0" dirty="0" err="1"/>
              <a:t>réagir</a:t>
            </a:r>
            <a:r>
              <a:rPr lang="en-US" b="1" baseline="0" dirty="0"/>
              <a:t> au </a:t>
            </a:r>
            <a:r>
              <a:rPr lang="en-US" b="1" baseline="0" dirty="0" err="1"/>
              <a:t>contenu</a:t>
            </a:r>
            <a:r>
              <a:rPr lang="en-US" b="1" baseline="0" dirty="0"/>
              <a:t> de la </a:t>
            </a:r>
            <a:r>
              <a:rPr lang="fr-CA" b="1" baseline="0" noProof="0" dirty="0"/>
              <a:t>leçon</a:t>
            </a:r>
            <a:r>
              <a:rPr lang="en-US" b="1" baseline="0" dirty="0"/>
              <a:t> </a:t>
            </a:r>
            <a:r>
              <a:rPr lang="en-US" b="1" baseline="0" dirty="0" err="1"/>
              <a:t>en</a:t>
            </a:r>
            <a:r>
              <a:rPr lang="en-US" b="1" baseline="0" dirty="0"/>
              <a:t> </a:t>
            </a:r>
            <a:r>
              <a:rPr lang="en-US" b="1" baseline="0" dirty="0" err="1"/>
              <a:t>remplissant</a:t>
            </a:r>
            <a:r>
              <a:rPr lang="en-US" b="1" baseline="0" dirty="0"/>
              <a:t> </a:t>
            </a:r>
            <a:r>
              <a:rPr lang="en-US" b="1" baseline="0" dirty="0" err="1"/>
              <a:t>ce</a:t>
            </a:r>
            <a:r>
              <a:rPr lang="en-US" b="1" baseline="0" dirty="0"/>
              <a:t> </a:t>
            </a:r>
            <a:r>
              <a:rPr lang="en-US" b="1" baseline="0" dirty="0" err="1"/>
              <a:t>formulaire</a:t>
            </a:r>
            <a:r>
              <a:rPr lang="en-US" b="1" baseline="0" dirty="0"/>
              <a:t>:</a:t>
            </a:r>
            <a:r>
              <a:rPr lang="en-CA" sz="1200" b="0" i="0" kern="1200" dirty="0">
                <a:solidFill>
                  <a:schemeClr val="tx1"/>
                </a:solidFill>
                <a:effectLst/>
                <a:latin typeface="+mn-lt"/>
                <a:ea typeface="+mn-ea"/>
                <a:cs typeface="+mn-cs"/>
              </a:rPr>
              <a:t> </a:t>
            </a:r>
            <a:r>
              <a:rPr lang="en-CA" sz="1200" b="0" i="0" kern="1200" dirty="0">
                <a:solidFill>
                  <a:schemeClr val="tx1"/>
                </a:solidFill>
                <a:effectLst/>
                <a:latin typeface="+mn-lt"/>
                <a:ea typeface="+mn-ea"/>
                <a:cs typeface="+mn-cs"/>
                <a:hlinkClick r:id="rId3"/>
              </a:rPr>
              <a:t>https://docs.google.com/forms/d/e/1FAIpQLSfVCDBSazX3cU2p74qy0y2dJhKTxkdYKCJupw_qHdDyg_zsew/viewform?usp=sf_link</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74BB37-C459-4D82-9BCF-8BB2219EB8D5}"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07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noProof="0" dirty="0">
                <a:solidFill>
                  <a:schemeClr val="tx1"/>
                </a:solidFill>
                <a:effectLst/>
                <a:latin typeface="+mn-lt"/>
                <a:ea typeface="+mn-ea"/>
                <a:cs typeface="+mn-cs"/>
              </a:rPr>
              <a:t>Diapositive</a:t>
            </a:r>
            <a:r>
              <a:rPr lang="en-US" sz="1200" b="1" kern="1200" dirty="0">
                <a:solidFill>
                  <a:schemeClr val="tx1"/>
                </a:solidFill>
                <a:latin typeface="+mn-lt"/>
                <a:ea typeface="+mn-ea"/>
                <a:cs typeface="+mn-cs"/>
              </a:rPr>
              <a:t> 2: Identifier les </a:t>
            </a:r>
            <a:r>
              <a:rPr lang="en-US" sz="1200" b="1" kern="1200" dirty="0" err="1">
                <a:solidFill>
                  <a:schemeClr val="tx1"/>
                </a:solidFill>
                <a:latin typeface="+mn-lt"/>
                <a:ea typeface="+mn-ea"/>
                <a:cs typeface="+mn-cs"/>
              </a:rPr>
              <a:t>différences</a:t>
            </a:r>
            <a:r>
              <a:rPr lang="en-US" sz="1200" b="1" kern="1200" dirty="0">
                <a:solidFill>
                  <a:schemeClr val="tx1"/>
                </a:solidFill>
                <a:latin typeface="+mn-lt"/>
                <a:ea typeface="+mn-ea"/>
                <a:cs typeface="+mn-cs"/>
              </a:rPr>
              <a:t> entre les </a:t>
            </a:r>
            <a:r>
              <a:rPr lang="en-US" sz="1200" b="1" kern="1200" dirty="0" err="1">
                <a:solidFill>
                  <a:schemeClr val="tx1"/>
                </a:solidFill>
                <a:latin typeface="+mn-lt"/>
                <a:ea typeface="+mn-ea"/>
                <a:cs typeface="+mn-cs"/>
              </a:rPr>
              <a:t>cerveaux</a:t>
            </a:r>
            <a:endParaRPr lang="en-US" sz="1200" b="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latin typeface="+mn-lt"/>
                <a:ea typeface="+mn-ea"/>
                <a:cs typeface="+mn-cs"/>
              </a:rPr>
              <a:t>Dans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cette</a:t>
            </a:r>
            <a:r>
              <a:rPr lang="en-US" sz="1200" kern="1200" baseline="0" dirty="0">
                <a:solidFill>
                  <a:schemeClr val="tx1"/>
                </a:solidFill>
                <a:latin typeface="+mn-lt"/>
                <a:ea typeface="+mn-ea"/>
                <a:cs typeface="+mn-cs"/>
              </a:rPr>
              <a:t> image, </a:t>
            </a:r>
            <a:r>
              <a:rPr lang="en-US" sz="1200" kern="1200" baseline="0" dirty="0" err="1">
                <a:solidFill>
                  <a:schemeClr val="tx1"/>
                </a:solidFill>
                <a:latin typeface="+mn-lt"/>
                <a:ea typeface="+mn-ea"/>
                <a:cs typeface="+mn-cs"/>
              </a:rPr>
              <a:t>vous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pouvez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voir</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différents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animaux</a:t>
            </a:r>
            <a:r>
              <a:rPr lang="en-US" sz="1200" kern="1200" baseline="0" dirty="0">
                <a:solidFill>
                  <a:schemeClr val="tx1"/>
                </a:solidFill>
                <a:latin typeface="+mn-lt"/>
                <a:ea typeface="+mn-ea"/>
                <a:cs typeface="+mn-cs"/>
              </a:rPr>
              <a:t>. Laissez </a:t>
            </a:r>
            <a:r>
              <a:rPr lang="en-US" sz="1200" kern="1200" baseline="0" dirty="0" err="1">
                <a:solidFill>
                  <a:schemeClr val="tx1"/>
                </a:solidFill>
                <a:latin typeface="+mn-lt"/>
                <a:ea typeface="+mn-ea"/>
                <a:cs typeface="+mn-cs"/>
              </a:rPr>
              <a:t>vos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discuter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quelles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similarités</a:t>
            </a:r>
            <a:r>
              <a:rPr lang="en-US" sz="1200" kern="1200" baseline="0" dirty="0">
                <a:solidFill>
                  <a:schemeClr val="tx1"/>
                </a:solidFill>
                <a:latin typeface="+mn-lt"/>
                <a:ea typeface="+mn-ea"/>
                <a:cs typeface="+mn-cs"/>
              </a:rPr>
              <a:t> et les </a:t>
            </a:r>
            <a:r>
              <a:rPr lang="en-US" sz="1200" kern="1200" baseline="0" dirty="0" err="1">
                <a:solidFill>
                  <a:schemeClr val="tx1"/>
                </a:solidFill>
                <a:latin typeface="+mn-lt"/>
                <a:ea typeface="+mn-ea"/>
                <a:cs typeface="+mn-cs"/>
              </a:rPr>
              <a:t>différences</a:t>
            </a:r>
            <a:r>
              <a:rPr lang="en-US" sz="1200" kern="1200" baseline="0" dirty="0">
                <a:solidFill>
                  <a:schemeClr val="tx1"/>
                </a:solidFill>
                <a:latin typeface="+mn-lt"/>
                <a:ea typeface="+mn-ea"/>
                <a:cs typeface="+mn-cs"/>
              </a:rPr>
              <a:t> entre </a:t>
            </a:r>
            <a:r>
              <a:rPr lang="en-US" sz="1200" kern="1200" baseline="0" dirty="0" err="1">
                <a:solidFill>
                  <a:schemeClr val="tx1"/>
                </a:solidFill>
                <a:latin typeface="+mn-lt"/>
                <a:ea typeface="+mn-ea"/>
                <a:cs typeface="+mn-cs"/>
              </a:rPr>
              <a:t>ces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latin typeface="+mn-lt"/>
                <a:ea typeface="+mn-ea"/>
                <a:cs typeface="+mn-cs"/>
              </a:rPr>
              <a:t>Une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similarité</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importante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remarquer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comment </a:t>
            </a:r>
            <a:r>
              <a:rPr lang="en-US" sz="1200" kern="1200" baseline="0" dirty="0" err="1">
                <a:solidFill>
                  <a:schemeClr val="tx1"/>
                </a:solidFill>
                <a:latin typeface="+mn-lt"/>
                <a:ea typeface="+mn-ea"/>
                <a:cs typeface="+mn-cs"/>
              </a:rPr>
              <a:t>chaque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divisé</a:t>
            </a:r>
            <a:r>
              <a:rPr lang="en-US" sz="1200" kern="1200" baseline="0" dirty="0">
                <a:solidFill>
                  <a:schemeClr val="tx1"/>
                </a:solidFill>
                <a:latin typeface="+mn-lt"/>
                <a:ea typeface="+mn-ea"/>
                <a:cs typeface="+mn-cs"/>
              </a:rPr>
              <a:t> en </a:t>
            </a:r>
            <a:r>
              <a:rPr lang="en-US" sz="1200" kern="1200" baseline="0" dirty="0" err="1">
                <a:solidFill>
                  <a:schemeClr val="tx1"/>
                </a:solidFill>
                <a:latin typeface="+mn-lt"/>
                <a:ea typeface="+mn-ea"/>
                <a:cs typeface="+mn-cs"/>
              </a:rPr>
              <a:t>deux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moitiés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identiques</a:t>
            </a:r>
            <a:r>
              <a:rPr lang="en-US" sz="1200" kern="1200" baseline="0" dirty="0">
                <a:solidFill>
                  <a:schemeClr val="tx1"/>
                </a:solidFill>
                <a:latin typeface="+mn-lt"/>
                <a:ea typeface="+mn-ea"/>
                <a:cs typeface="+mn-cs"/>
              </a:rPr>
              <a:t>. Des </a:t>
            </a:r>
            <a:r>
              <a:rPr lang="en-US" sz="1200" kern="1200" baseline="0" dirty="0" err="1">
                <a:solidFill>
                  <a:schemeClr val="tx1"/>
                </a:solidFill>
                <a:latin typeface="+mn-lt"/>
                <a:ea typeface="+mn-ea"/>
                <a:cs typeface="+mn-cs"/>
              </a:rPr>
              <a:t>différences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importantes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taille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ainsi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sillons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vallées</a:t>
            </a:r>
            <a:r>
              <a:rPr lang="en-US" sz="1200" kern="1200" baseline="0" dirty="0">
                <a:solidFill>
                  <a:schemeClr val="tx1"/>
                </a:solidFill>
                <a:latin typeface="+mn-lt"/>
                <a:ea typeface="+mn-ea"/>
                <a:cs typeface="+mn-cs"/>
              </a:rPr>
              <a:t> et les bosses se </a:t>
            </a:r>
            <a:r>
              <a:rPr lang="en-US" sz="1200" kern="1200" baseline="0" dirty="0" err="1">
                <a:solidFill>
                  <a:schemeClr val="tx1"/>
                </a:solidFill>
                <a:latin typeface="+mn-lt"/>
                <a:ea typeface="+mn-ea"/>
                <a:cs typeface="+mn-cs"/>
              </a:rPr>
              <a:t>retrouvant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la surface.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(Si les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demandent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animaux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appartiennent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vous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pouvez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demander de </a:t>
            </a:r>
            <a:r>
              <a:rPr lang="en-US" sz="1200" kern="1200" baseline="0" dirty="0" err="1">
                <a:solidFill>
                  <a:schemeClr val="tx1"/>
                </a:solidFill>
                <a:latin typeface="+mn-lt"/>
                <a:ea typeface="+mn-ea"/>
                <a:cs typeface="+mn-cs"/>
              </a:rPr>
              <a:t>deviner</a:t>
            </a:r>
            <a:r>
              <a:rPr lang="en-US" sz="1200" kern="1200" baseline="0" dirty="0">
                <a:solidFill>
                  <a:schemeClr val="tx1"/>
                </a:solidFill>
                <a:latin typeface="+mn-lt"/>
                <a:ea typeface="+mn-ea"/>
                <a:cs typeface="+mn-cs"/>
              </a:rPr>
              <a:t> et </a:t>
            </a:r>
            <a:r>
              <a:rPr lang="en-US" sz="1200" kern="1200" baseline="0" dirty="0" err="1">
                <a:solidFill>
                  <a:schemeClr val="tx1"/>
                </a:solidFill>
                <a:latin typeface="+mn-lt"/>
                <a:ea typeface="+mn-ea"/>
                <a:cs typeface="+mn-cs"/>
              </a:rPr>
              <a:t>prendre</a:t>
            </a:r>
            <a:r>
              <a:rPr lang="en-US" sz="1200" kern="1200" baseline="0" dirty="0">
                <a:solidFill>
                  <a:schemeClr val="tx1"/>
                </a:solidFill>
                <a:latin typeface="+mn-lt"/>
                <a:ea typeface="+mn-ea"/>
                <a:cs typeface="+mn-cs"/>
              </a:rPr>
              <a:t> des notes pour plus </a:t>
            </a:r>
            <a:r>
              <a:rPr lang="en-US" sz="1200" kern="1200" baseline="0" dirty="0" err="1">
                <a:solidFill>
                  <a:schemeClr val="tx1"/>
                </a:solidFill>
                <a:latin typeface="+mn-lt"/>
                <a:ea typeface="+mn-ea"/>
                <a:cs typeface="+mn-cs"/>
              </a:rPr>
              <a:t>tard</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Ceci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être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répondu</a:t>
            </a:r>
            <a:r>
              <a:rPr lang="en-US" sz="1200" kern="1200" baseline="0" dirty="0">
                <a:solidFill>
                  <a:schemeClr val="tx1"/>
                </a:solidFill>
                <a:latin typeface="+mn-lt"/>
                <a:ea typeface="+mn-ea"/>
                <a:cs typeface="+mn-cs"/>
              </a:rPr>
              <a:t> plus loin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présentation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diapositive</a:t>
            </a:r>
            <a:r>
              <a:rPr lang="en-US" sz="1200" kern="1200" baseline="0" dirty="0">
                <a:solidFill>
                  <a:schemeClr val="tx1"/>
                </a:solidFill>
                <a:latin typeface="+mn-lt"/>
                <a:ea typeface="+mn-ea"/>
                <a:cs typeface="+mn-cs"/>
              </a:rPr>
              <a:t> 8).</a:t>
            </a: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8C77433-1719-8345-B3D3-11B8FCC2E89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fr-FR" sz="1200" b="1" kern="1200" noProof="0" dirty="0">
                <a:solidFill>
                  <a:schemeClr val="tx1"/>
                </a:solidFill>
                <a:effectLst/>
                <a:latin typeface="+mn-lt"/>
                <a:ea typeface="+mn-ea"/>
                <a:cs typeface="+mn-cs"/>
              </a:rPr>
              <a:t>Diapositive </a:t>
            </a:r>
            <a:r>
              <a:rPr lang="en-US" sz="1200" b="1" kern="1200" baseline="0" dirty="0">
                <a:solidFill>
                  <a:schemeClr val="tx1"/>
                </a:solidFill>
                <a:latin typeface="+mn-lt"/>
                <a:ea typeface="+mn-ea"/>
                <a:cs typeface="+mn-cs"/>
              </a:rPr>
              <a:t>3: </a:t>
            </a:r>
            <a:r>
              <a:rPr lang="en-US" sz="1200" b="1" kern="1200" baseline="0" dirty="0" err="1">
                <a:solidFill>
                  <a:schemeClr val="tx1"/>
                </a:solidFill>
                <a:latin typeface="+mn-lt"/>
                <a:ea typeface="+mn-ea"/>
                <a:cs typeface="+mn-cs"/>
              </a:rPr>
              <a:t>Pourquoi</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est-ce</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que</a:t>
            </a:r>
            <a:r>
              <a:rPr lang="en-US" sz="1200" b="1" kern="1200" baseline="0" dirty="0">
                <a:solidFill>
                  <a:schemeClr val="tx1"/>
                </a:solidFill>
                <a:latin typeface="+mn-lt"/>
                <a:ea typeface="+mn-ea"/>
                <a:cs typeface="+mn-cs"/>
              </a:rPr>
              <a:t> les </a:t>
            </a:r>
            <a:r>
              <a:rPr lang="en-US" sz="1200" b="1" kern="1200" baseline="0" dirty="0" err="1">
                <a:solidFill>
                  <a:schemeClr val="tx1"/>
                </a:solidFill>
                <a:latin typeface="+mn-lt"/>
                <a:ea typeface="+mn-ea"/>
                <a:cs typeface="+mn-cs"/>
              </a:rPr>
              <a:t>cerveaux</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ont</a:t>
            </a:r>
            <a:r>
              <a:rPr lang="en-US" sz="1200" b="1" kern="1200" baseline="0" dirty="0">
                <a:solidFill>
                  <a:schemeClr val="tx1"/>
                </a:solidFill>
                <a:latin typeface="+mn-lt"/>
                <a:ea typeface="+mn-ea"/>
                <a:cs typeface="+mn-cs"/>
              </a:rPr>
              <a:t> des pliss</a:t>
            </a:r>
            <a:r>
              <a:rPr lang="en-US" sz="1200" b="1" kern="1200" dirty="0">
                <a:solidFill>
                  <a:schemeClr val="tx1"/>
                </a:solidFill>
                <a:latin typeface="+mn-lt"/>
                <a:ea typeface="+mn-ea"/>
                <a:cs typeface="+mn-cs"/>
              </a:rPr>
              <a:t>é</a:t>
            </a:r>
            <a:r>
              <a:rPr lang="en-US" sz="1200" b="1" kern="1200" baseline="0" dirty="0">
                <a:solidFill>
                  <a:schemeClr val="tx1"/>
                </a:solidFill>
                <a:latin typeface="+mn-lt"/>
                <a:ea typeface="+mn-ea"/>
                <a:cs typeface="+mn-cs"/>
              </a:rPr>
              <a:t>s?</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Grand</a:t>
            </a:r>
            <a:r>
              <a:rPr lang="en-US" sz="1200" b="1" kern="1200" baseline="0" dirty="0">
                <a:solidFill>
                  <a:schemeClr val="tx1"/>
                </a:solidFill>
                <a:latin typeface="+mn-lt"/>
                <a:ea typeface="+mn-ea"/>
                <a:cs typeface="+mn-cs"/>
              </a:rPr>
              <a:t> message: </a:t>
            </a:r>
            <a:r>
              <a:rPr lang="en-US" sz="1200" b="1" kern="1200" baseline="0" dirty="0" err="1">
                <a:solidFill>
                  <a:schemeClr val="tx1"/>
                </a:solidFill>
                <a:latin typeface="+mn-lt"/>
                <a:ea typeface="+mn-ea"/>
                <a:cs typeface="+mn-cs"/>
              </a:rPr>
              <a:t>Expliquer</a:t>
            </a:r>
            <a:r>
              <a:rPr lang="en-US" sz="1200" b="1" kern="1200" baseline="0" dirty="0">
                <a:solidFill>
                  <a:schemeClr val="tx1"/>
                </a:solidFill>
                <a:latin typeface="+mn-lt"/>
                <a:ea typeface="+mn-ea"/>
                <a:cs typeface="+mn-cs"/>
              </a:rPr>
              <a:t> que le </a:t>
            </a:r>
            <a:r>
              <a:rPr lang="en-US" sz="1200" b="1" kern="1200" baseline="0" dirty="0" err="1">
                <a:solidFill>
                  <a:schemeClr val="tx1"/>
                </a:solidFill>
                <a:latin typeface="+mn-lt"/>
                <a:ea typeface="+mn-ea"/>
                <a:cs typeface="+mn-cs"/>
              </a:rPr>
              <a:t>cerveaux</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est</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form</a:t>
            </a:r>
            <a:r>
              <a:rPr lang="en-US" sz="1200" b="1" kern="1200" dirty="0" err="1">
                <a:solidFill>
                  <a:schemeClr val="tx1"/>
                </a:solidFill>
                <a:latin typeface="+mn-lt"/>
                <a:ea typeface="+mn-ea"/>
                <a:cs typeface="+mn-cs"/>
              </a:rPr>
              <a:t>é</a:t>
            </a:r>
            <a:r>
              <a:rPr lang="en-US" sz="1200" b="1" kern="1200" dirty="0">
                <a:solidFill>
                  <a:schemeClr val="tx1"/>
                </a:solidFill>
                <a:latin typeface="+mn-lt"/>
                <a:ea typeface="+mn-ea"/>
                <a:cs typeface="+mn-cs"/>
              </a:rPr>
              <a:t> par</a:t>
            </a:r>
            <a:r>
              <a:rPr lang="en-US" sz="1200" b="1" kern="1200" baseline="0" dirty="0">
                <a:solidFill>
                  <a:schemeClr val="tx1"/>
                </a:solidFill>
                <a:latin typeface="+mn-lt"/>
                <a:ea typeface="+mn-ea"/>
                <a:cs typeface="+mn-cs"/>
              </a:rPr>
              <a:t> des pliss</a:t>
            </a:r>
            <a:r>
              <a:rPr lang="en-US" sz="1200" b="1" kern="1200" dirty="0">
                <a:solidFill>
                  <a:schemeClr val="tx1"/>
                </a:solidFill>
                <a:latin typeface="+mn-lt"/>
                <a:ea typeface="+mn-ea"/>
                <a:cs typeface="+mn-cs"/>
              </a:rPr>
              <a:t>és et</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expliquer</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l’importance</a:t>
            </a:r>
            <a:r>
              <a:rPr lang="en-US" sz="1200" b="1" kern="1200" baseline="0" dirty="0">
                <a:solidFill>
                  <a:schemeClr val="tx1"/>
                </a:solidFill>
                <a:latin typeface="+mn-lt"/>
                <a:ea typeface="+mn-ea"/>
                <a:cs typeface="+mn-cs"/>
              </a:rPr>
              <a:t> de </a:t>
            </a:r>
            <a:r>
              <a:rPr lang="en-US" sz="1200" b="1" kern="1200" baseline="0" dirty="0" err="1">
                <a:solidFill>
                  <a:schemeClr val="tx1"/>
                </a:solidFill>
                <a:latin typeface="+mn-lt"/>
                <a:ea typeface="+mn-ea"/>
                <a:cs typeface="+mn-cs"/>
              </a:rPr>
              <a:t>ceci</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Dans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votre</a:t>
            </a:r>
            <a:r>
              <a:rPr lang="en-US" sz="1200" kern="1200" dirty="0">
                <a:solidFill>
                  <a:schemeClr val="tx1"/>
                </a:solidFill>
                <a:latin typeface="+mn-lt"/>
                <a:ea typeface="+mn-ea"/>
                <a:cs typeface="+mn-cs"/>
              </a:rPr>
              <a:t> discussion de la </a:t>
            </a:r>
            <a:r>
              <a:rPr lang="en-US" sz="1200" kern="1200" dirty="0" err="1">
                <a:solidFill>
                  <a:schemeClr val="tx1"/>
                </a:solidFill>
                <a:latin typeface="+mn-lt"/>
                <a:ea typeface="+mn-ea"/>
                <a:cs typeface="+mn-cs"/>
              </a:rPr>
              <a:t>diapositive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précédente</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probablement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remarqué</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majorité</a:t>
            </a:r>
            <a:r>
              <a:rPr lang="en-US" sz="1200" kern="1200" baseline="0" dirty="0">
                <a:solidFill>
                  <a:schemeClr val="tx1"/>
                </a:solidFill>
                <a:latin typeface="+mn-lt"/>
                <a:ea typeface="+mn-ea"/>
                <a:cs typeface="+mn-cs"/>
              </a:rPr>
              <a:t> des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plissés. </a:t>
            </a:r>
            <a:r>
              <a:rPr lang="en-US" sz="1200" kern="1200" baseline="0" dirty="0" err="1">
                <a:solidFill>
                  <a:schemeClr val="tx1"/>
                </a:solidFill>
                <a:latin typeface="+mn-lt"/>
                <a:ea typeface="+mn-ea"/>
                <a:cs typeface="+mn-cs"/>
              </a:rPr>
              <a:t>Pourquoi</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ont-ils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plis</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Demandez</a:t>
            </a:r>
            <a:r>
              <a:rPr lang="en-US" sz="1200" kern="1200" baseline="0" dirty="0">
                <a:solidFill>
                  <a:schemeClr val="tx1"/>
                </a:solidFill>
                <a:latin typeface="+mn-lt"/>
                <a:ea typeface="+mn-ea"/>
                <a:cs typeface="+mn-cs"/>
              </a:rPr>
              <a:t> aux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sortir</a:t>
            </a:r>
            <a:r>
              <a:rPr lang="en-US" sz="1200" kern="1200" baseline="0" dirty="0">
                <a:solidFill>
                  <a:schemeClr val="tx1"/>
                </a:solidFill>
                <a:latin typeface="+mn-lt"/>
                <a:ea typeface="+mn-ea"/>
                <a:cs typeface="+mn-cs"/>
              </a:rPr>
              <a:t> un </a:t>
            </a:r>
            <a:r>
              <a:rPr lang="en-US" sz="1200" kern="1200" baseline="0" dirty="0" err="1">
                <a:solidFill>
                  <a:schemeClr val="tx1"/>
                </a:solidFill>
                <a:latin typeface="+mn-lt"/>
                <a:ea typeface="+mn-ea"/>
                <a:cs typeface="+mn-cs"/>
              </a:rPr>
              <a:t>morceau</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Dites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feuille</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et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poche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tête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Demandez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comment </a:t>
            </a:r>
            <a:r>
              <a:rPr lang="en-US" sz="1200" kern="1200" baseline="0" dirty="0" err="1">
                <a:solidFill>
                  <a:schemeClr val="tx1"/>
                </a:solidFill>
                <a:latin typeface="+mn-lt"/>
                <a:ea typeface="+mn-ea"/>
                <a:cs typeface="+mn-cs"/>
              </a:rPr>
              <a:t>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pourraient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mettre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tête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poche</a:t>
            </a:r>
            <a:r>
              <a:rPr lang="en-US" sz="1200" kern="1200" baseline="0" dirty="0">
                <a:solidFill>
                  <a:schemeClr val="tx1"/>
                </a:solidFill>
                <a:latin typeface="+mn-lt"/>
                <a:ea typeface="+mn-ea"/>
                <a:cs typeface="+mn-cs"/>
              </a:rPr>
              <a:t>). Laissez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une</a:t>
            </a:r>
            <a:r>
              <a:rPr lang="en-US" sz="1200" kern="1200" baseline="0" dirty="0">
                <a:solidFill>
                  <a:schemeClr val="tx1"/>
                </a:solidFill>
                <a:latin typeface="+mn-lt"/>
                <a:ea typeface="+mn-ea"/>
                <a:cs typeface="+mn-cs"/>
              </a:rPr>
              <a:t> minute pour faire </a:t>
            </a:r>
            <a:r>
              <a:rPr lang="en-US" sz="1200" kern="1200" baseline="0" dirty="0" err="1">
                <a:solidFill>
                  <a:schemeClr val="tx1"/>
                </a:solidFill>
                <a:latin typeface="+mn-lt"/>
                <a:ea typeface="+mn-ea"/>
                <a:cs typeface="+mn-cs"/>
              </a:rPr>
              <a:t>cet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exercice</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seule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règle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qu’ils</a:t>
            </a:r>
            <a:r>
              <a:rPr lang="en-US" sz="1200" kern="1200" baseline="0" dirty="0">
                <a:solidFill>
                  <a:schemeClr val="tx1"/>
                </a:solidFill>
                <a:latin typeface="+mn-lt"/>
                <a:ea typeface="+mn-ea"/>
                <a:cs typeface="+mn-cs"/>
              </a:rPr>
              <a:t> ne </a:t>
            </a:r>
            <a:r>
              <a:rPr lang="en-US" sz="1200" kern="1200" baseline="0" dirty="0" err="1">
                <a:solidFill>
                  <a:schemeClr val="tx1"/>
                </a:solidFill>
                <a:latin typeface="+mn-lt"/>
                <a:ea typeface="+mn-ea"/>
                <a:cs typeface="+mn-cs"/>
              </a:rPr>
              <a:t>peuvent</a:t>
            </a:r>
            <a:r>
              <a:rPr lang="en-US" sz="1200" kern="1200" baseline="0" dirty="0">
                <a:solidFill>
                  <a:schemeClr val="tx1"/>
                </a:solidFill>
                <a:latin typeface="+mn-lt"/>
                <a:ea typeface="+mn-ea"/>
                <a:cs typeface="+mn-cs"/>
              </a:rPr>
              <a:t> pas </a:t>
            </a:r>
            <a:r>
              <a:rPr lang="en-US" sz="1200" kern="1200" baseline="0" dirty="0" err="1">
                <a:solidFill>
                  <a:schemeClr val="tx1"/>
                </a:solidFill>
                <a:latin typeface="+mn-lt"/>
                <a:ea typeface="+mn-ea"/>
                <a:cs typeface="+mn-cs"/>
              </a:rPr>
              <a:t>déchirer</a:t>
            </a:r>
            <a:r>
              <a:rPr lang="en-US" sz="1200" kern="1200" baseline="0" dirty="0">
                <a:solidFill>
                  <a:schemeClr val="tx1"/>
                </a:solidFill>
                <a:latin typeface="+mn-lt"/>
                <a:ea typeface="+mn-ea"/>
                <a:cs typeface="+mn-cs"/>
              </a:rPr>
              <a:t> le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b="1" kern="1200" baseline="0" dirty="0" err="1">
                <a:solidFill>
                  <a:schemeClr val="tx1"/>
                </a:solidFill>
                <a:latin typeface="+mn-lt"/>
                <a:ea typeface="+mn-ea"/>
                <a:cs typeface="+mn-cs"/>
              </a:rPr>
              <a:t>Réponse</a:t>
            </a:r>
            <a:r>
              <a:rPr lang="en-US" sz="1200" b="1"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Quelques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bonnes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stratégies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plier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ou</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froisser</a:t>
            </a:r>
            <a:r>
              <a:rPr lang="en-US" sz="1200" kern="1200" baseline="0" dirty="0">
                <a:solidFill>
                  <a:schemeClr val="tx1"/>
                </a:solidFill>
                <a:latin typeface="+mn-lt"/>
                <a:ea typeface="+mn-ea"/>
                <a:cs typeface="+mn-cs"/>
              </a:rPr>
              <a:t> le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Froisser</a:t>
            </a:r>
            <a:r>
              <a:rPr lang="en-US" sz="1200" kern="1200" baseline="0" dirty="0">
                <a:solidFill>
                  <a:schemeClr val="tx1"/>
                </a:solidFill>
                <a:latin typeface="+mn-lt"/>
                <a:ea typeface="+mn-ea"/>
                <a:cs typeface="+mn-cs"/>
              </a:rPr>
              <a:t> un </a:t>
            </a:r>
            <a:r>
              <a:rPr lang="en-US" sz="1200" kern="1200" baseline="0" dirty="0" err="1">
                <a:solidFill>
                  <a:schemeClr val="tx1"/>
                </a:solidFill>
                <a:latin typeface="+mn-lt"/>
                <a:ea typeface="+mn-ea"/>
                <a:cs typeface="+mn-cs"/>
              </a:rPr>
              <a:t>morceau</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en </a:t>
            </a:r>
            <a:r>
              <a:rPr lang="en-US" sz="1200" kern="1200" baseline="0" dirty="0" err="1">
                <a:solidFill>
                  <a:schemeClr val="tx1"/>
                </a:solidFill>
                <a:latin typeface="+mn-lt"/>
                <a:ea typeface="+mn-ea"/>
                <a:cs typeface="+mn-cs"/>
              </a:rPr>
              <a:t>une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balle</a:t>
            </a:r>
            <a:r>
              <a:rPr lang="en-US" sz="1200" kern="1200" baseline="0" dirty="0">
                <a:solidFill>
                  <a:schemeClr val="tx1"/>
                </a:solidFill>
                <a:latin typeface="+mn-lt"/>
                <a:ea typeface="+mn-ea"/>
                <a:cs typeface="+mn-cs"/>
              </a:rPr>
              <a:t> et </a:t>
            </a:r>
            <a:r>
              <a:rPr lang="en-US" sz="1200" kern="1200" baseline="0" dirty="0" err="1">
                <a:solidFill>
                  <a:schemeClr val="tx1"/>
                </a:solidFill>
                <a:latin typeface="+mn-lt"/>
                <a:ea typeface="+mn-ea"/>
                <a:cs typeface="+mn-cs"/>
              </a:rPr>
              <a:t>montrez</a:t>
            </a:r>
            <a:r>
              <a:rPr lang="en-US" sz="1200" kern="1200" baseline="0" dirty="0">
                <a:solidFill>
                  <a:schemeClr val="tx1"/>
                </a:solidFill>
                <a:latin typeface="+mn-lt"/>
                <a:ea typeface="+mn-ea"/>
                <a:cs typeface="+mn-cs"/>
              </a:rPr>
              <a:t>-la aux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Est-ce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plissée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comme</a:t>
            </a:r>
            <a:r>
              <a:rPr lang="en-US" sz="1200" kern="1200" baseline="0" dirty="0">
                <a:solidFill>
                  <a:schemeClr val="tx1"/>
                </a:solidFill>
                <a:latin typeface="+mn-lt"/>
                <a:ea typeface="+mn-ea"/>
                <a:cs typeface="+mn-cs"/>
              </a:rPr>
              <a:t> le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plissés </a:t>
            </a:r>
            <a:r>
              <a:rPr lang="en-US" sz="1200" kern="1200" baseline="0" dirty="0" err="1">
                <a:solidFill>
                  <a:schemeClr val="tx1"/>
                </a:solidFill>
                <a:latin typeface="+mn-lt"/>
                <a:ea typeface="+mn-ea"/>
                <a:cs typeface="+mn-cs"/>
              </a:rPr>
              <a:t>afin</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pouvoir</a:t>
            </a:r>
            <a:r>
              <a:rPr lang="en-US" sz="1200" kern="1200" baseline="0" dirty="0">
                <a:solidFill>
                  <a:schemeClr val="tx1"/>
                </a:solidFill>
                <a:latin typeface="+mn-lt"/>
                <a:ea typeface="+mn-ea"/>
                <a:cs typeface="+mn-cs"/>
              </a:rPr>
              <a:t> faire </a:t>
            </a:r>
            <a:r>
              <a:rPr lang="en-US" sz="1200" kern="1200" baseline="0" dirty="0" err="1">
                <a:solidFill>
                  <a:schemeClr val="tx1"/>
                </a:solidFill>
                <a:latin typeface="+mn-lt"/>
                <a:ea typeface="+mn-ea"/>
                <a:cs typeface="+mn-cs"/>
              </a:rPr>
              <a:t>entrer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davantage</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le </a:t>
            </a:r>
            <a:r>
              <a:rPr lang="en-US" sz="1200" kern="1200" baseline="0" dirty="0" err="1">
                <a:solidFill>
                  <a:schemeClr val="tx1"/>
                </a:solidFill>
                <a:latin typeface="+mn-lt"/>
                <a:ea typeface="+mn-ea"/>
                <a:cs typeface="+mn-cs"/>
              </a:rPr>
              <a:t>crâne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comme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lorsque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froisser</a:t>
            </a:r>
            <a:r>
              <a:rPr lang="en-US" sz="1200" kern="1200" baseline="0" dirty="0">
                <a:solidFill>
                  <a:schemeClr val="tx1"/>
                </a:solidFill>
                <a:latin typeface="+mn-lt"/>
                <a:ea typeface="+mn-ea"/>
                <a:cs typeface="+mn-cs"/>
              </a:rPr>
              <a:t> le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aide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faire </a:t>
            </a:r>
            <a:r>
              <a:rPr lang="en-US" sz="1200" kern="1200" baseline="0" dirty="0" err="1">
                <a:solidFill>
                  <a:schemeClr val="tx1"/>
                </a:solidFill>
                <a:latin typeface="+mn-lt"/>
                <a:ea typeface="+mn-ea"/>
                <a:cs typeface="+mn-cs"/>
              </a:rPr>
              <a:t>entrer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quelque</a:t>
            </a:r>
            <a:r>
              <a:rPr lang="en-US" sz="1200" kern="1200" baseline="0" dirty="0">
                <a:solidFill>
                  <a:schemeClr val="tx1"/>
                </a:solidFill>
                <a:latin typeface="+mn-lt"/>
                <a:ea typeface="+mn-ea"/>
                <a:cs typeface="+mn-cs"/>
              </a:rPr>
              <a:t> chose de grand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un petit </a:t>
            </a:r>
            <a:r>
              <a:rPr lang="en-US" sz="1200" kern="1200" baseline="0" dirty="0" err="1">
                <a:solidFill>
                  <a:schemeClr val="tx1"/>
                </a:solidFill>
                <a:latin typeface="+mn-lt"/>
                <a:ea typeface="+mn-ea"/>
                <a:cs typeface="+mn-cs"/>
              </a:rPr>
              <a:t>espace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Montrez</a:t>
            </a:r>
            <a:r>
              <a:rPr lang="en-US" sz="1200" kern="1200" baseline="0" dirty="0">
                <a:solidFill>
                  <a:schemeClr val="tx1"/>
                </a:solidFill>
                <a:latin typeface="+mn-lt"/>
                <a:ea typeface="+mn-ea"/>
                <a:cs typeface="+mn-cs"/>
              </a:rPr>
              <a:t> aux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deux</a:t>
            </a:r>
            <a:r>
              <a:rPr lang="en-US" sz="1200" kern="1200" baseline="0" dirty="0">
                <a:solidFill>
                  <a:schemeClr val="tx1"/>
                </a:solidFill>
                <a:latin typeface="+mn-lt"/>
                <a:ea typeface="+mn-ea"/>
                <a:cs typeface="+mn-cs"/>
              </a:rPr>
              <a:t> pieces de </a:t>
            </a:r>
            <a:r>
              <a:rPr lang="en-US" sz="1200" kern="1200" baseline="0" dirty="0" err="1">
                <a:solidFill>
                  <a:schemeClr val="tx1"/>
                </a:solidFill>
                <a:latin typeface="+mn-lt"/>
                <a:ea typeface="+mn-ea"/>
                <a:cs typeface="+mn-cs"/>
              </a:rPr>
              <a:t>papier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une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pleine</a:t>
            </a:r>
            <a:r>
              <a:rPr lang="en-US" sz="1200" kern="1200" baseline="0" dirty="0">
                <a:solidFill>
                  <a:schemeClr val="tx1"/>
                </a:solidFill>
                <a:latin typeface="+mn-lt"/>
                <a:ea typeface="+mn-ea"/>
                <a:cs typeface="+mn-cs"/>
              </a:rPr>
              <a:t> grandeur et </a:t>
            </a:r>
            <a:r>
              <a:rPr lang="en-US" sz="1200" kern="1200" baseline="0" dirty="0" err="1">
                <a:solidFill>
                  <a:schemeClr val="tx1"/>
                </a:solidFill>
                <a:latin typeface="+mn-lt"/>
                <a:ea typeface="+mn-ea"/>
                <a:cs typeface="+mn-cs"/>
              </a:rPr>
              <a:t>une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taillée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la grandeur de </a:t>
            </a:r>
            <a:r>
              <a:rPr lang="en-US" sz="1200" kern="1200" baseline="0" dirty="0" err="1">
                <a:solidFill>
                  <a:schemeClr val="tx1"/>
                </a:solidFill>
                <a:latin typeface="+mn-lt"/>
                <a:ea typeface="+mn-ea"/>
                <a:cs typeface="+mn-cs"/>
              </a:rPr>
              <a:t>votre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poche</a:t>
            </a:r>
            <a:r>
              <a:rPr lang="en-US" sz="1200" kern="1200" baseline="0" dirty="0">
                <a:solidFill>
                  <a:schemeClr val="tx1"/>
                </a:solidFill>
                <a:latin typeface="+mn-lt"/>
                <a:ea typeface="+mn-ea"/>
                <a:cs typeface="+mn-cs"/>
              </a:rPr>
              <a:t>. Sur </a:t>
            </a:r>
            <a:r>
              <a:rPr lang="en-US" sz="1200" kern="1200" baseline="0" dirty="0" err="1">
                <a:solidFill>
                  <a:schemeClr val="tx1"/>
                </a:solidFill>
                <a:latin typeface="+mn-lt"/>
                <a:ea typeface="+mn-ea"/>
                <a:cs typeface="+mn-cs"/>
              </a:rPr>
              <a:t>laquelle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est-ce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pourraient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écrire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davantage</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façon</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similaire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ont</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même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taille</a:t>
            </a:r>
            <a:r>
              <a:rPr lang="en-US" sz="1200" kern="1200" baseline="0" dirty="0">
                <a:solidFill>
                  <a:schemeClr val="tx1"/>
                </a:solidFill>
                <a:latin typeface="+mn-lt"/>
                <a:ea typeface="+mn-ea"/>
                <a:cs typeface="+mn-cs"/>
              </a:rPr>
              <a:t>, un avec et </a:t>
            </a:r>
            <a:r>
              <a:rPr lang="en-US" sz="1200" kern="1200" baseline="0" dirty="0" err="1">
                <a:solidFill>
                  <a:schemeClr val="tx1"/>
                </a:solidFill>
                <a:latin typeface="+mn-lt"/>
                <a:ea typeface="+mn-ea"/>
                <a:cs typeface="+mn-cs"/>
              </a:rPr>
              <a:t>l’autre</a:t>
            </a:r>
            <a:r>
              <a:rPr lang="en-US" sz="1200" kern="1200" baseline="0" dirty="0">
                <a:solidFill>
                  <a:schemeClr val="tx1"/>
                </a:solidFill>
                <a:latin typeface="+mn-lt"/>
                <a:ea typeface="+mn-ea"/>
                <a:cs typeface="+mn-cs"/>
              </a:rPr>
              <a:t> sans les </a:t>
            </a:r>
            <a:r>
              <a:rPr lang="en-US" sz="1200" kern="1200" baseline="0" dirty="0" err="1">
                <a:solidFill>
                  <a:schemeClr val="tx1"/>
                </a:solidFill>
                <a:latin typeface="+mn-lt"/>
                <a:ea typeface="+mn-ea"/>
                <a:cs typeface="+mn-cs"/>
              </a:rPr>
              <a:t>plis/sillons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celui</a:t>
            </a:r>
            <a:r>
              <a:rPr lang="en-US" sz="1200" kern="1200" baseline="0" dirty="0">
                <a:solidFill>
                  <a:schemeClr val="tx1"/>
                </a:solidFill>
                <a:latin typeface="+mn-lt"/>
                <a:ea typeface="+mn-ea"/>
                <a:cs typeface="+mn-cs"/>
              </a:rPr>
              <a:t> qui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plissé </a:t>
            </a:r>
            <a:r>
              <a:rPr lang="en-US" sz="1200" kern="1200" baseline="0" dirty="0" err="1">
                <a:solidFill>
                  <a:schemeClr val="tx1"/>
                </a:solidFill>
                <a:latin typeface="+mn-lt"/>
                <a:ea typeface="+mn-ea"/>
                <a:cs typeface="+mn-cs"/>
              </a:rPr>
              <a:t>serait</a:t>
            </a:r>
            <a:r>
              <a:rPr lang="en-US" sz="1200" kern="1200" baseline="0" dirty="0">
                <a:solidFill>
                  <a:schemeClr val="tx1"/>
                </a:solidFill>
                <a:latin typeface="+mn-lt"/>
                <a:ea typeface="+mn-ea"/>
                <a:cs typeface="+mn-cs"/>
              </a:rPr>
              <a:t> capable de </a:t>
            </a:r>
            <a:r>
              <a:rPr lang="en-US" sz="1200" kern="1200" baseline="0" dirty="0" err="1">
                <a:solidFill>
                  <a:schemeClr val="tx1"/>
                </a:solidFill>
                <a:latin typeface="+mn-lt"/>
                <a:ea typeface="+mn-ea"/>
                <a:cs typeface="+mn-cs"/>
              </a:rPr>
              <a:t>contenir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davantage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d’informations</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97DE5E-61CD-48C2-9C27-BA7C93BFD2A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a:t>
            </a:r>
            <a:r>
              <a:rPr lang="en-US" sz="1200" b="1" kern="1200" dirty="0">
                <a:solidFill>
                  <a:schemeClr val="tx1"/>
                </a:solidFill>
                <a:latin typeface="+mn-lt"/>
                <a:ea typeface="+mn-ea"/>
                <a:cs typeface="+mn-cs"/>
              </a:rPr>
              <a:t>4-10:</a:t>
            </a:r>
            <a:r>
              <a:rPr lang="en-US" sz="1200" b="1" kern="1200" baseline="0" dirty="0">
                <a:solidFill>
                  <a:schemeClr val="tx1"/>
                </a:solidFill>
                <a:latin typeface="+mn-lt"/>
                <a:ea typeface="+mn-ea"/>
                <a:cs typeface="+mn-cs"/>
              </a:rPr>
              <a:t> Pliss</a:t>
            </a:r>
            <a:r>
              <a:rPr lang="en-US" sz="1200" b="1" kern="1200" dirty="0">
                <a:solidFill>
                  <a:schemeClr val="tx1"/>
                </a:solidFill>
                <a:latin typeface="+mn-lt"/>
                <a:ea typeface="+mn-ea"/>
                <a:cs typeface="+mn-cs"/>
              </a:rPr>
              <a:t>é</a:t>
            </a:r>
            <a:r>
              <a:rPr lang="en-US" sz="1200" b="1" kern="1200" baseline="0" dirty="0">
                <a:solidFill>
                  <a:schemeClr val="tx1"/>
                </a:solidFill>
                <a:latin typeface="+mn-lt"/>
                <a:ea typeface="+mn-ea"/>
                <a:cs typeface="+mn-cs"/>
              </a:rPr>
              <a:t>s des </a:t>
            </a:r>
            <a:r>
              <a:rPr lang="en-US" sz="1200" b="1" kern="1200" baseline="0" dirty="0" err="1">
                <a:solidFill>
                  <a:schemeClr val="tx1"/>
                </a:solidFill>
                <a:latin typeface="+mn-lt"/>
                <a:ea typeface="+mn-ea"/>
                <a:cs typeface="+mn-cs"/>
              </a:rPr>
              <a:t>cerveaux</a:t>
            </a:r>
            <a:endParaRPr lang="en-US" sz="1200" b="1"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b="1" kern="1200" dirty="0">
                <a:solidFill>
                  <a:schemeClr val="tx1"/>
                </a:solidFill>
                <a:latin typeface="+mn-lt"/>
                <a:ea typeface="+mn-ea"/>
                <a:cs typeface="+mn-cs"/>
              </a:rPr>
              <a:t>Grand</a:t>
            </a:r>
            <a:r>
              <a:rPr lang="en-US" sz="1200" b="1" kern="1200" baseline="0" dirty="0">
                <a:solidFill>
                  <a:schemeClr val="tx1"/>
                </a:solidFill>
                <a:latin typeface="+mn-lt"/>
                <a:ea typeface="+mn-ea"/>
                <a:cs typeface="+mn-cs"/>
              </a:rPr>
              <a:t> message: </a:t>
            </a:r>
            <a:r>
              <a:rPr lang="en-US" sz="1200" b="1" kern="1200" baseline="0" dirty="0" err="1">
                <a:solidFill>
                  <a:schemeClr val="tx1"/>
                </a:solidFill>
                <a:latin typeface="+mn-lt"/>
                <a:ea typeface="+mn-ea"/>
                <a:cs typeface="+mn-cs"/>
              </a:rPr>
              <a:t>Expliquer</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que</a:t>
            </a:r>
            <a:r>
              <a:rPr lang="en-US" sz="1200" b="1" kern="1200" baseline="0" dirty="0">
                <a:solidFill>
                  <a:schemeClr val="tx1"/>
                </a:solidFill>
                <a:latin typeface="+mn-lt"/>
                <a:ea typeface="+mn-ea"/>
                <a:cs typeface="+mn-cs"/>
              </a:rPr>
              <a:t> le </a:t>
            </a:r>
            <a:r>
              <a:rPr lang="en-US" sz="1200" b="1" kern="1200" baseline="0" dirty="0" err="1">
                <a:solidFill>
                  <a:schemeClr val="tx1"/>
                </a:solidFill>
                <a:latin typeface="+mn-lt"/>
                <a:ea typeface="+mn-ea"/>
                <a:cs typeface="+mn-cs"/>
              </a:rPr>
              <a:t>cerveaux</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est</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form</a:t>
            </a:r>
            <a:r>
              <a:rPr lang="en-US" sz="1200" b="1" kern="1200" dirty="0" err="1">
                <a:solidFill>
                  <a:schemeClr val="tx1"/>
                </a:solidFill>
                <a:latin typeface="+mn-lt"/>
                <a:ea typeface="+mn-ea"/>
                <a:cs typeface="+mn-cs"/>
              </a:rPr>
              <a:t>é</a:t>
            </a:r>
            <a:r>
              <a:rPr lang="en-US" sz="1200" b="1" kern="1200" dirty="0">
                <a:solidFill>
                  <a:schemeClr val="tx1"/>
                </a:solidFill>
                <a:latin typeface="+mn-lt"/>
                <a:ea typeface="+mn-ea"/>
                <a:cs typeface="+mn-cs"/>
              </a:rPr>
              <a:t> par</a:t>
            </a:r>
            <a:r>
              <a:rPr lang="en-US" sz="1200" b="1" kern="1200" baseline="0" dirty="0">
                <a:solidFill>
                  <a:schemeClr val="tx1"/>
                </a:solidFill>
                <a:latin typeface="+mn-lt"/>
                <a:ea typeface="+mn-ea"/>
                <a:cs typeface="+mn-cs"/>
              </a:rPr>
              <a:t> des pliss</a:t>
            </a:r>
            <a:r>
              <a:rPr lang="en-US" sz="1200" b="1" kern="1200" dirty="0">
                <a:solidFill>
                  <a:schemeClr val="tx1"/>
                </a:solidFill>
                <a:latin typeface="+mn-lt"/>
                <a:ea typeface="+mn-ea"/>
                <a:cs typeface="+mn-cs"/>
              </a:rPr>
              <a:t>és et</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expliquer</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l’importance</a:t>
            </a:r>
            <a:r>
              <a:rPr lang="en-US" sz="1200" b="1" kern="1200" baseline="0" dirty="0">
                <a:solidFill>
                  <a:schemeClr val="tx1"/>
                </a:solidFill>
                <a:latin typeface="+mn-lt"/>
                <a:ea typeface="+mn-ea"/>
                <a:cs typeface="+mn-cs"/>
              </a:rPr>
              <a:t> de </a:t>
            </a:r>
            <a:r>
              <a:rPr lang="en-US" sz="1200" b="1" kern="1200" baseline="0" dirty="0" err="1">
                <a:solidFill>
                  <a:schemeClr val="tx1"/>
                </a:solidFill>
                <a:latin typeface="+mn-lt"/>
                <a:ea typeface="+mn-ea"/>
                <a:cs typeface="+mn-cs"/>
              </a:rPr>
              <a:t>ceci</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Le curriculum: </a:t>
            </a:r>
            <a:r>
              <a:rPr lang="en-US" sz="1200" kern="1200" dirty="0" err="1">
                <a:solidFill>
                  <a:schemeClr val="tx1"/>
                </a:solidFill>
                <a:latin typeface="+mn-lt"/>
                <a:ea typeface="+mn-ea"/>
                <a:cs typeface="+mn-cs"/>
              </a:rPr>
              <a:t>Une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partie</a:t>
            </a:r>
            <a:r>
              <a:rPr lang="en-US" sz="1200" kern="1200" dirty="0">
                <a:solidFill>
                  <a:schemeClr val="tx1"/>
                </a:solidFill>
                <a:latin typeface="+mn-lt"/>
                <a:ea typeface="+mn-ea"/>
                <a:cs typeface="+mn-cs"/>
              </a:rPr>
              <a:t> du curriculum </a:t>
            </a:r>
            <a:r>
              <a:rPr lang="en-US" sz="1200" kern="1200" dirty="0" err="1">
                <a:solidFill>
                  <a:schemeClr val="tx1"/>
                </a:solidFill>
                <a:latin typeface="+mn-lt"/>
                <a:ea typeface="+mn-ea"/>
                <a:cs typeface="+mn-cs"/>
              </a:rPr>
              <a:t>scientifique</a:t>
            </a:r>
            <a:r>
              <a:rPr lang="en-US" sz="1200" kern="1200" dirty="0">
                <a:solidFill>
                  <a:schemeClr val="tx1"/>
                </a:solidFill>
                <a:latin typeface="+mn-lt"/>
                <a:ea typeface="+mn-ea"/>
                <a:cs typeface="+mn-cs"/>
              </a:rPr>
              <a:t> du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niveau</a:t>
            </a:r>
            <a:r>
              <a:rPr lang="en-US" sz="1200" kern="1200" baseline="0" dirty="0">
                <a:solidFill>
                  <a:schemeClr val="tx1"/>
                </a:solidFill>
                <a:latin typeface="+mn-lt"/>
                <a:ea typeface="+mn-ea"/>
                <a:cs typeface="+mn-cs"/>
              </a:rPr>
              <a:t> 4 </a:t>
            </a:r>
            <a:r>
              <a:rPr lang="en-US" sz="1200" kern="1200" baseline="0" dirty="0" err="1">
                <a:solidFill>
                  <a:schemeClr val="tx1"/>
                </a:solidFill>
                <a:latin typeface="+mn-lt"/>
                <a:ea typeface="+mn-ea"/>
                <a:cs typeface="+mn-cs"/>
              </a:rPr>
              <a:t>requiert</a:t>
            </a:r>
            <a:r>
              <a:rPr lang="en-US" sz="1200" kern="1200" baseline="0" dirty="0">
                <a:solidFill>
                  <a:schemeClr val="tx1"/>
                </a:solidFill>
                <a:latin typeface="+mn-lt"/>
                <a:ea typeface="+mn-ea"/>
                <a:cs typeface="+mn-cs"/>
              </a:rPr>
              <a:t> aux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d’apprendre</a:t>
            </a:r>
            <a:r>
              <a:rPr lang="en-US" sz="1200" kern="1200" baseline="0" dirty="0">
                <a:solidFill>
                  <a:schemeClr val="tx1"/>
                </a:solidFill>
                <a:latin typeface="+mn-lt"/>
                <a:ea typeface="+mn-ea"/>
                <a:cs typeface="+mn-cs"/>
              </a:rPr>
              <a:t> de nouveaux </a:t>
            </a:r>
            <a:r>
              <a:rPr lang="en-US" sz="1200" kern="1200" baseline="0" dirty="0" err="1">
                <a:solidFill>
                  <a:schemeClr val="tx1"/>
                </a:solidFill>
                <a:latin typeface="+mn-lt"/>
                <a:ea typeface="+mn-ea"/>
                <a:cs typeface="+mn-cs"/>
              </a:rPr>
              <a:t>termes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scientifiques</a:t>
            </a:r>
            <a:r>
              <a:rPr lang="en-US" sz="1200" kern="1200" baseline="0" dirty="0">
                <a:solidFill>
                  <a:schemeClr val="tx1"/>
                </a:solidFill>
                <a:latin typeface="+mn-lt"/>
                <a:ea typeface="+mn-ea"/>
                <a:cs typeface="+mn-cs"/>
              </a:rPr>
              <a:t> et de les </a:t>
            </a:r>
            <a:r>
              <a:rPr lang="en-US" sz="1200" kern="1200" baseline="0" dirty="0" err="1">
                <a:solidFill>
                  <a:schemeClr val="tx1"/>
                </a:solidFill>
                <a:latin typeface="+mn-lt"/>
                <a:ea typeface="+mn-ea"/>
                <a:cs typeface="+mn-cs"/>
              </a:rPr>
              <a:t>utiliser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le bon </a:t>
            </a:r>
            <a:r>
              <a:rPr lang="en-US" sz="1200" kern="1200" baseline="0" dirty="0" err="1">
                <a:solidFill>
                  <a:schemeClr val="tx1"/>
                </a:solidFill>
                <a:latin typeface="+mn-lt"/>
                <a:ea typeface="+mn-ea"/>
                <a:cs typeface="+mn-cs"/>
              </a:rPr>
              <a:t>contexte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Aujourd’hui</a:t>
            </a:r>
            <a:r>
              <a:rPr lang="en-US" sz="1200" kern="1200" baseline="0" dirty="0">
                <a:solidFill>
                  <a:schemeClr val="tx1"/>
                </a:solidFill>
                <a:latin typeface="+mn-lt"/>
                <a:ea typeface="+mn-ea"/>
                <a:cs typeface="+mn-cs"/>
              </a:rPr>
              <a:t>, nous </a:t>
            </a:r>
            <a:r>
              <a:rPr lang="en-US" sz="1200" kern="1200" baseline="0" dirty="0" err="1">
                <a:solidFill>
                  <a:schemeClr val="tx1"/>
                </a:solidFill>
                <a:latin typeface="+mn-lt"/>
                <a:ea typeface="+mn-ea"/>
                <a:cs typeface="+mn-cs"/>
              </a:rPr>
              <a:t>introduisons</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termes</a:t>
            </a:r>
            <a:r>
              <a:rPr lang="en-US" sz="1200" kern="1200" baseline="0" dirty="0">
                <a:solidFill>
                  <a:schemeClr val="tx1"/>
                </a:solidFill>
                <a:latin typeface="+mn-lt"/>
                <a:ea typeface="+mn-ea"/>
                <a:cs typeface="+mn-cs"/>
              </a:rPr>
              <a:t> </a:t>
            </a:r>
            <a:r>
              <a:rPr lang="en-US" sz="1200" b="1" kern="1200" dirty="0" err="1">
                <a:solidFill>
                  <a:schemeClr val="tx1"/>
                </a:solidFill>
                <a:latin typeface="+mn-lt"/>
                <a:ea typeface="+mn-ea"/>
                <a:cs typeface="+mn-cs"/>
              </a:rPr>
              <a:t>gyrus</a:t>
            </a:r>
            <a:r>
              <a:rPr lang="en-US" sz="1200" b="1" kern="1200" baseline="0" dirty="0">
                <a:solidFill>
                  <a:schemeClr val="tx1"/>
                </a:solidFill>
                <a:latin typeface="+mn-lt"/>
                <a:ea typeface="+mn-ea"/>
                <a:cs typeface="+mn-cs"/>
              </a:rPr>
              <a:t> </a:t>
            </a:r>
            <a:r>
              <a:rPr lang="en-US" sz="1200" b="0" i="1" kern="1200" baseline="0" dirty="0">
                <a:solidFill>
                  <a:schemeClr val="tx1"/>
                </a:solidFill>
                <a:latin typeface="+mn-lt"/>
                <a:ea typeface="+mn-ea"/>
                <a:cs typeface="+mn-cs"/>
              </a:rPr>
              <a:t>[“JIE-</a:t>
            </a:r>
            <a:r>
              <a:rPr lang="en-US" sz="1200" b="0" i="1" kern="1200" baseline="0" dirty="0" err="1">
                <a:solidFill>
                  <a:schemeClr val="tx1"/>
                </a:solidFill>
                <a:latin typeface="+mn-lt"/>
                <a:ea typeface="+mn-ea"/>
                <a:cs typeface="+mn-cs"/>
              </a:rPr>
              <a:t>rus</a:t>
            </a:r>
            <a:r>
              <a:rPr lang="en-US" sz="1200" b="0" i="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a:t>
            </a:r>
            <a:r>
              <a:rPr lang="en-US" sz="1200" b="1" kern="1200" dirty="0" err="1">
                <a:solidFill>
                  <a:schemeClr val="tx1"/>
                </a:solidFill>
                <a:latin typeface="+mn-lt"/>
                <a:ea typeface="+mn-ea"/>
                <a:cs typeface="+mn-cs"/>
              </a:rPr>
              <a:t>pluriel</a:t>
            </a:r>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gyri</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t>
            </a:r>
            <a:r>
              <a:rPr lang="en-US" sz="1200" b="0" i="1" kern="1200" baseline="0" dirty="0">
                <a:solidFill>
                  <a:schemeClr val="tx1"/>
                </a:solidFill>
                <a:latin typeface="+mn-lt"/>
                <a:ea typeface="+mn-ea"/>
                <a:cs typeface="+mn-cs"/>
              </a:rPr>
              <a:t>“JIE-rye”</a:t>
            </a:r>
            <a:r>
              <a:rPr lang="en-US" sz="1200" b="0" kern="1200" baseline="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et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sulcus</a:t>
            </a:r>
            <a:r>
              <a:rPr lang="en-US" sz="1200" b="1" kern="1200" dirty="0">
                <a:solidFill>
                  <a:schemeClr val="tx1"/>
                </a:solidFill>
                <a:latin typeface="+mn-lt"/>
                <a:ea typeface="+mn-ea"/>
                <a:cs typeface="+mn-cs"/>
              </a:rPr>
              <a:t> [</a:t>
            </a:r>
            <a:r>
              <a:rPr lang="en-US" sz="1200" b="0" i="1" kern="1200" dirty="0">
                <a:solidFill>
                  <a:schemeClr val="tx1"/>
                </a:solidFill>
                <a:latin typeface="+mn-lt"/>
                <a:ea typeface="+mn-ea"/>
                <a:cs typeface="+mn-cs"/>
              </a:rPr>
              <a:t>“SULK-us”</a:t>
            </a:r>
            <a:r>
              <a:rPr lang="en-US" sz="1200" b="1" kern="120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pluriel</a:t>
            </a:r>
            <a:r>
              <a:rPr lang="en-US" sz="1200" b="1" kern="1200" baseline="0" dirty="0">
                <a:solidFill>
                  <a:schemeClr val="tx1"/>
                </a:solidFill>
                <a:latin typeface="+mn-lt"/>
                <a:ea typeface="+mn-ea"/>
                <a:cs typeface="+mn-cs"/>
              </a:rPr>
              <a:t>: </a:t>
            </a:r>
            <a:r>
              <a:rPr lang="en-US" sz="1200" b="1" kern="1200" baseline="0" dirty="0" err="1">
                <a:solidFill>
                  <a:schemeClr val="tx1"/>
                </a:solidFill>
                <a:latin typeface="+mn-lt"/>
                <a:ea typeface="+mn-ea"/>
                <a:cs typeface="+mn-cs"/>
              </a:rPr>
              <a:t>sulci</a:t>
            </a:r>
            <a:r>
              <a:rPr lang="en-US" sz="1200" b="1" kern="1200" baseline="0" dirty="0">
                <a:solidFill>
                  <a:schemeClr val="tx1"/>
                </a:solidFill>
                <a:latin typeface="+mn-lt"/>
                <a:ea typeface="+mn-ea"/>
                <a:cs typeface="+mn-cs"/>
              </a:rPr>
              <a:t>, </a:t>
            </a:r>
            <a:r>
              <a:rPr lang="en-US" sz="1200" b="0" i="1" kern="1200" baseline="0" dirty="0">
                <a:solidFill>
                  <a:schemeClr val="tx1"/>
                </a:solidFill>
                <a:latin typeface="+mn-lt"/>
                <a:ea typeface="+mn-ea"/>
                <a:cs typeface="+mn-cs"/>
              </a:rPr>
              <a:t>“SULK-</a:t>
            </a:r>
            <a:r>
              <a:rPr lang="en-US" sz="1200" b="0" i="1" kern="1200" baseline="0" dirty="0" err="1">
                <a:solidFill>
                  <a:schemeClr val="tx1"/>
                </a:solidFill>
                <a:latin typeface="+mn-lt"/>
                <a:ea typeface="+mn-ea"/>
                <a:cs typeface="+mn-cs"/>
              </a:rPr>
              <a:t>ie</a:t>
            </a:r>
            <a:r>
              <a:rPr lang="en-US" sz="1200" b="0" i="1" kern="1200" baseline="0" dirty="0">
                <a:solidFill>
                  <a:schemeClr val="tx1"/>
                </a:solidFill>
                <a:latin typeface="+mn-lt"/>
                <a:ea typeface="+mn-ea"/>
                <a:cs typeface="+mn-cs"/>
              </a:rPr>
              <a:t>”</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qui </a:t>
            </a:r>
            <a:r>
              <a:rPr lang="en-US" sz="1200" b="0" kern="1200" baseline="0" dirty="0" err="1">
                <a:solidFill>
                  <a:schemeClr val="tx1"/>
                </a:solidFill>
                <a:latin typeface="+mn-lt"/>
                <a:ea typeface="+mn-ea"/>
                <a:cs typeface="+mn-cs"/>
              </a:rPr>
              <a:t>sont</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utilisés</a:t>
            </a:r>
            <a:r>
              <a:rPr lang="en-US" sz="1200" b="0" kern="1200" baseline="0" dirty="0">
                <a:solidFill>
                  <a:schemeClr val="tx1"/>
                </a:solidFill>
                <a:latin typeface="+mn-lt"/>
                <a:ea typeface="+mn-ea"/>
                <a:cs typeface="+mn-cs"/>
              </a:rPr>
              <a:t> pour </a:t>
            </a:r>
            <a:r>
              <a:rPr lang="en-US" sz="1200" b="0" kern="1200" baseline="0" dirty="0" err="1">
                <a:solidFill>
                  <a:schemeClr val="tx1"/>
                </a:solidFill>
                <a:latin typeface="+mn-lt"/>
                <a:ea typeface="+mn-ea"/>
                <a:cs typeface="+mn-cs"/>
              </a:rPr>
              <a:t>décrire</a:t>
            </a:r>
            <a:r>
              <a:rPr lang="en-US" sz="1200" b="0" kern="1200" baseline="0" dirty="0">
                <a:solidFill>
                  <a:schemeClr val="tx1"/>
                </a:solidFill>
                <a:latin typeface="+mn-lt"/>
                <a:ea typeface="+mn-ea"/>
                <a:cs typeface="+mn-cs"/>
              </a:rPr>
              <a:t> les </a:t>
            </a:r>
            <a:r>
              <a:rPr lang="en-US" sz="1200" b="0" kern="1200" baseline="0" dirty="0" err="1">
                <a:solidFill>
                  <a:schemeClr val="tx1"/>
                </a:solidFill>
                <a:latin typeface="+mn-lt"/>
                <a:ea typeface="+mn-ea"/>
                <a:cs typeface="+mn-cs"/>
              </a:rPr>
              <a:t>replis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dans</a:t>
            </a:r>
            <a:r>
              <a:rPr lang="en-US" sz="1200" b="0" kern="1200" baseline="0" dirty="0">
                <a:solidFill>
                  <a:schemeClr val="tx1"/>
                </a:solidFill>
                <a:latin typeface="+mn-lt"/>
                <a:ea typeface="+mn-ea"/>
                <a:cs typeface="+mn-cs"/>
              </a:rPr>
              <a:t> le </a:t>
            </a:r>
            <a:r>
              <a:rPr lang="en-US" sz="1200" b="0" kern="1200" baseline="0" dirty="0" err="1">
                <a:solidFill>
                  <a:schemeClr val="tx1"/>
                </a:solidFill>
                <a:latin typeface="+mn-lt"/>
                <a:ea typeface="+mn-ea"/>
                <a:cs typeface="+mn-cs"/>
              </a:rPr>
              <a:t>cerveau</a:t>
            </a:r>
            <a:r>
              <a:rPr lang="en-US" sz="1200" b="0" kern="1200" baseline="0" dirty="0">
                <a:solidFill>
                  <a:schemeClr val="tx1"/>
                </a:solidFill>
                <a:latin typeface="+mn-lt"/>
                <a:ea typeface="+mn-ea"/>
                <a:cs typeface="+mn-cs"/>
              </a:rPr>
              <a:t>. Un </a:t>
            </a:r>
            <a:r>
              <a:rPr lang="en-US" sz="1200" b="0" kern="1200" baseline="0" dirty="0" err="1">
                <a:solidFill>
                  <a:schemeClr val="tx1"/>
                </a:solidFill>
                <a:latin typeface="+mn-lt"/>
                <a:ea typeface="+mn-ea"/>
                <a:cs typeface="+mn-cs"/>
              </a:rPr>
              <a:t>gyrus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est</a:t>
            </a:r>
            <a:r>
              <a:rPr lang="en-US" sz="1200" b="0" kern="1200" baseline="0" dirty="0">
                <a:solidFill>
                  <a:schemeClr val="tx1"/>
                </a:solidFill>
                <a:latin typeface="+mn-lt"/>
                <a:ea typeface="+mn-ea"/>
                <a:cs typeface="+mn-cs"/>
              </a:rPr>
              <a:t> le </a:t>
            </a:r>
            <a:r>
              <a:rPr lang="en-US" sz="1200" b="0" kern="1200" baseline="0" dirty="0" err="1">
                <a:solidFill>
                  <a:schemeClr val="tx1"/>
                </a:solidFill>
                <a:latin typeface="+mn-lt"/>
                <a:ea typeface="+mn-ea"/>
                <a:cs typeface="+mn-cs"/>
              </a:rPr>
              <a:t>sommet</a:t>
            </a:r>
            <a:r>
              <a:rPr lang="en-US" sz="1200" b="0" kern="1200" baseline="0" dirty="0">
                <a:solidFill>
                  <a:schemeClr val="tx1"/>
                </a:solidFill>
                <a:latin typeface="+mn-lt"/>
                <a:ea typeface="+mn-ea"/>
                <a:cs typeface="+mn-cs"/>
              </a:rPr>
              <a:t> de </a:t>
            </a:r>
            <a:r>
              <a:rPr lang="en-US" sz="1200" b="0" kern="1200" baseline="0" dirty="0" err="1">
                <a:solidFill>
                  <a:schemeClr val="tx1"/>
                </a:solidFill>
                <a:latin typeface="+mn-lt"/>
                <a:ea typeface="+mn-ea"/>
                <a:cs typeface="+mn-cs"/>
              </a:rPr>
              <a:t>chaque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pli</a:t>
            </a:r>
            <a:r>
              <a:rPr lang="en-US" sz="1200" b="0" kern="1200" baseline="0" dirty="0">
                <a:solidFill>
                  <a:schemeClr val="tx1"/>
                </a:solidFill>
                <a:latin typeface="+mn-lt"/>
                <a:ea typeface="+mn-ea"/>
                <a:cs typeface="+mn-cs"/>
              </a:rPr>
              <a:t> (id. </a:t>
            </a:r>
            <a:r>
              <a:rPr lang="en-US" sz="1200" b="0" kern="1200" baseline="0" dirty="0" err="1">
                <a:solidFill>
                  <a:schemeClr val="tx1"/>
                </a:solidFill>
                <a:latin typeface="+mn-lt"/>
                <a:ea typeface="+mn-ea"/>
                <a:cs typeface="+mn-cs"/>
              </a:rPr>
              <a:t>monts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alors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qu’un</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sulcus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est</a:t>
            </a:r>
            <a:r>
              <a:rPr lang="en-US" sz="1200" b="0" kern="1200" baseline="0" dirty="0">
                <a:solidFill>
                  <a:schemeClr val="tx1"/>
                </a:solidFill>
                <a:latin typeface="+mn-lt"/>
                <a:ea typeface="+mn-ea"/>
                <a:cs typeface="+mn-cs"/>
              </a:rPr>
              <a:t> le fond (id. </a:t>
            </a:r>
            <a:r>
              <a:rPr lang="en-US" sz="1200" b="0" kern="1200" baseline="0" dirty="0" err="1">
                <a:solidFill>
                  <a:schemeClr val="tx1"/>
                </a:solidFill>
                <a:latin typeface="+mn-lt"/>
                <a:ea typeface="+mn-ea"/>
                <a:cs typeface="+mn-cs"/>
              </a:rPr>
              <a:t>sillons/vallées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Demandez</a:t>
            </a:r>
            <a:r>
              <a:rPr lang="en-US" sz="1200" b="0" kern="1200" baseline="0" dirty="0">
                <a:solidFill>
                  <a:schemeClr val="tx1"/>
                </a:solidFill>
                <a:latin typeface="+mn-lt"/>
                <a:ea typeface="+mn-ea"/>
                <a:cs typeface="+mn-cs"/>
              </a:rPr>
              <a:t> aux </a:t>
            </a:r>
            <a:r>
              <a:rPr lang="en-US" sz="1200" b="0" kern="1200" baseline="0" dirty="0" err="1">
                <a:solidFill>
                  <a:schemeClr val="tx1"/>
                </a:solidFill>
                <a:latin typeface="+mn-lt"/>
                <a:ea typeface="+mn-ea"/>
                <a:cs typeface="+mn-cs"/>
              </a:rPr>
              <a:t>étudiants</a:t>
            </a:r>
            <a:r>
              <a:rPr lang="en-US" sz="1200" b="0" kern="1200" baseline="0" dirty="0">
                <a:solidFill>
                  <a:schemeClr val="tx1"/>
                </a:solidFill>
                <a:latin typeface="+mn-lt"/>
                <a:ea typeface="+mn-ea"/>
                <a:cs typeface="+mn-cs"/>
              </a:rPr>
              <a:t> de </a:t>
            </a:r>
            <a:r>
              <a:rPr lang="en-US" sz="1200" b="0" kern="1200" baseline="0" dirty="0" err="1">
                <a:solidFill>
                  <a:schemeClr val="tx1"/>
                </a:solidFill>
                <a:latin typeface="+mn-lt"/>
                <a:ea typeface="+mn-ea"/>
                <a:cs typeface="+mn-cs"/>
              </a:rPr>
              <a:t>répéter</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ces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mots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à</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voix</a:t>
            </a:r>
            <a:r>
              <a:rPr lang="en-US" sz="1200" b="0" kern="1200" baseline="0" dirty="0">
                <a:solidFill>
                  <a:schemeClr val="tx1"/>
                </a:solidFill>
                <a:latin typeface="+mn-lt"/>
                <a:ea typeface="+mn-ea"/>
                <a:cs typeface="+mn-cs"/>
              </a:rPr>
              <a:t> haute.</a:t>
            </a:r>
          </a:p>
          <a:p>
            <a:endParaRPr lang="en-US" sz="1200" b="0" kern="1200" baseline="0" dirty="0">
              <a:solidFill>
                <a:schemeClr val="tx1"/>
              </a:solidFill>
              <a:latin typeface="+mn-lt"/>
              <a:ea typeface="+mn-ea"/>
              <a:cs typeface="+mn-cs"/>
            </a:endParaRPr>
          </a:p>
          <a:p>
            <a:r>
              <a:rPr lang="en-US" sz="1200" b="1" kern="1200" baseline="0" dirty="0" err="1">
                <a:solidFill>
                  <a:schemeClr val="tx1"/>
                </a:solidFill>
                <a:latin typeface="+mn-lt"/>
                <a:ea typeface="+mn-ea"/>
                <a:cs typeface="+mn-cs"/>
              </a:rPr>
              <a:t>Mat</a:t>
            </a:r>
            <a:r>
              <a:rPr lang="en-US" sz="1200" b="1" kern="1200" dirty="0" err="1">
                <a:solidFill>
                  <a:schemeClr val="tx1"/>
                </a:solidFill>
                <a:latin typeface="+mn-lt"/>
                <a:ea typeface="+mn-ea"/>
                <a:cs typeface="+mn-cs"/>
              </a:rPr>
              <a:t>é</a:t>
            </a:r>
            <a:r>
              <a:rPr lang="en-US" sz="1200" b="1" kern="1200" baseline="0" dirty="0" err="1">
                <a:solidFill>
                  <a:schemeClr val="tx1"/>
                </a:solidFill>
                <a:latin typeface="+mn-lt"/>
                <a:ea typeface="+mn-ea"/>
                <a:cs typeface="+mn-cs"/>
              </a:rPr>
              <a:t>riels</a:t>
            </a:r>
            <a:r>
              <a:rPr lang="en-US" sz="1200" b="1" kern="1200" baseline="0" dirty="0">
                <a:solidFill>
                  <a:schemeClr val="tx1"/>
                </a:solidFill>
                <a:latin typeface="+mn-lt"/>
                <a:ea typeface="+mn-ea"/>
                <a:cs typeface="+mn-cs"/>
              </a:rPr>
              <a:t> extra: </a:t>
            </a:r>
            <a:r>
              <a:rPr lang="en-US" sz="1200" b="0" kern="1200" baseline="0" dirty="0" err="1">
                <a:solidFill>
                  <a:schemeClr val="tx1"/>
                </a:solidFill>
                <a:latin typeface="+mn-lt"/>
                <a:ea typeface="+mn-ea"/>
                <a:cs typeface="+mn-cs"/>
              </a:rPr>
              <a:t>Résumez</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ce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que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vous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avez</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appris</a:t>
            </a:r>
            <a:r>
              <a:rPr lang="en-US" sz="1200" b="0" kern="1200" baseline="0" dirty="0">
                <a:solidFill>
                  <a:schemeClr val="tx1"/>
                </a:solidFill>
                <a:latin typeface="+mn-lt"/>
                <a:ea typeface="+mn-ea"/>
                <a:cs typeface="+mn-cs"/>
              </a:rPr>
              <a:t>: Le </a:t>
            </a:r>
            <a:r>
              <a:rPr lang="en-US" sz="1200" b="0" kern="1200" baseline="0" dirty="0" err="1">
                <a:solidFill>
                  <a:schemeClr val="tx1"/>
                </a:solidFill>
                <a:latin typeface="+mn-lt"/>
                <a:ea typeface="+mn-ea"/>
                <a:cs typeface="+mn-cs"/>
              </a:rPr>
              <a:t>cerveau</a:t>
            </a:r>
            <a:r>
              <a:rPr lang="en-US" sz="1200" b="0" kern="1200" baseline="0" dirty="0">
                <a:solidFill>
                  <a:schemeClr val="tx1"/>
                </a:solidFill>
                <a:latin typeface="+mn-lt"/>
                <a:ea typeface="+mn-ea"/>
                <a:cs typeface="+mn-cs"/>
              </a:rPr>
              <a:t> a </a:t>
            </a:r>
            <a:r>
              <a:rPr lang="en-US" sz="1200" b="0" kern="1200" baseline="0" dirty="0" err="1">
                <a:solidFill>
                  <a:schemeClr val="tx1"/>
                </a:solidFill>
                <a:latin typeface="+mn-lt"/>
                <a:ea typeface="+mn-ea"/>
                <a:cs typeface="+mn-cs"/>
              </a:rPr>
              <a:t>l’air</a:t>
            </a:r>
            <a:r>
              <a:rPr lang="en-US" sz="1200" b="0" kern="1200" baseline="0" dirty="0">
                <a:solidFill>
                  <a:schemeClr val="tx1"/>
                </a:solidFill>
                <a:latin typeface="+mn-lt"/>
                <a:ea typeface="+mn-ea"/>
                <a:cs typeface="+mn-cs"/>
              </a:rPr>
              <a:t> plissé. </a:t>
            </a:r>
            <a:r>
              <a:rPr lang="en-US" sz="1200" b="0" kern="1200" baseline="0" dirty="0" err="1">
                <a:solidFill>
                  <a:schemeClr val="tx1"/>
                </a:solidFill>
                <a:latin typeface="+mn-lt"/>
                <a:ea typeface="+mn-ea"/>
                <a:cs typeface="+mn-cs"/>
              </a:rPr>
              <a:t>Ces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plis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sont</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appelés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gyri</a:t>
            </a:r>
            <a:r>
              <a:rPr lang="en-US" sz="1200" b="0" kern="1200" baseline="0" dirty="0">
                <a:solidFill>
                  <a:schemeClr val="tx1"/>
                </a:solidFill>
                <a:latin typeface="+mn-lt"/>
                <a:ea typeface="+mn-ea"/>
                <a:cs typeface="+mn-cs"/>
              </a:rPr>
              <a:t> et </a:t>
            </a:r>
            <a:r>
              <a:rPr lang="en-US" sz="1200" b="0" kern="1200" baseline="0" dirty="0" err="1">
                <a:solidFill>
                  <a:schemeClr val="tx1"/>
                </a:solidFill>
                <a:latin typeface="+mn-lt"/>
                <a:ea typeface="+mn-ea"/>
                <a:cs typeface="+mn-cs"/>
              </a:rPr>
              <a:t>sulci</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Pourquoi</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est-ce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que</a:t>
            </a:r>
            <a:r>
              <a:rPr lang="en-US" sz="1200" b="0" kern="1200" baseline="0" dirty="0">
                <a:solidFill>
                  <a:schemeClr val="tx1"/>
                </a:solidFill>
                <a:latin typeface="+mn-lt"/>
                <a:ea typeface="+mn-ea"/>
                <a:cs typeface="+mn-cs"/>
              </a:rPr>
              <a:t> le </a:t>
            </a:r>
            <a:r>
              <a:rPr lang="en-US" sz="1200" b="0" kern="1200" baseline="0" dirty="0" err="1">
                <a:solidFill>
                  <a:schemeClr val="tx1"/>
                </a:solidFill>
                <a:latin typeface="+mn-lt"/>
                <a:ea typeface="+mn-ea"/>
                <a:cs typeface="+mn-cs"/>
              </a:rPr>
              <a:t>cerveau</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est</a:t>
            </a:r>
            <a:r>
              <a:rPr lang="en-US" sz="1200" b="0" kern="1200" baseline="0" dirty="0">
                <a:solidFill>
                  <a:schemeClr val="tx1"/>
                </a:solidFill>
                <a:latin typeface="+mn-lt"/>
                <a:ea typeface="+mn-ea"/>
                <a:cs typeface="+mn-cs"/>
              </a:rPr>
              <a:t> plissé? Pour </a:t>
            </a:r>
            <a:r>
              <a:rPr lang="en-US" sz="1200" b="0" kern="1200" baseline="0" dirty="0" err="1">
                <a:solidFill>
                  <a:schemeClr val="tx1"/>
                </a:solidFill>
                <a:latin typeface="+mn-lt"/>
                <a:ea typeface="+mn-ea"/>
                <a:cs typeface="+mn-cs"/>
              </a:rPr>
              <a:t>que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davantage</a:t>
            </a:r>
            <a:r>
              <a:rPr lang="en-US" sz="1200" b="0" kern="1200" baseline="0" dirty="0">
                <a:solidFill>
                  <a:schemeClr val="tx1"/>
                </a:solidFill>
                <a:latin typeface="+mn-lt"/>
                <a:ea typeface="+mn-ea"/>
                <a:cs typeface="+mn-cs"/>
              </a:rPr>
              <a:t> de </a:t>
            </a:r>
            <a:r>
              <a:rPr lang="en-US" sz="1200" b="0" kern="1200" baseline="0" dirty="0" err="1">
                <a:solidFill>
                  <a:schemeClr val="tx1"/>
                </a:solidFill>
                <a:latin typeface="+mn-lt"/>
                <a:ea typeface="+mn-ea"/>
                <a:cs typeface="+mn-cs"/>
              </a:rPr>
              <a:t>cerveau</a:t>
            </a:r>
            <a:r>
              <a:rPr lang="en-US" sz="1200" b="0" kern="1200" baseline="0" dirty="0">
                <a:solidFill>
                  <a:schemeClr val="tx1"/>
                </a:solidFill>
                <a:latin typeface="+mn-lt"/>
                <a:ea typeface="+mn-ea"/>
                <a:cs typeface="+mn-cs"/>
              </a:rPr>
              <a:t> entre </a:t>
            </a:r>
            <a:r>
              <a:rPr lang="en-US" sz="1200" b="0" kern="1200" baseline="0" dirty="0" err="1">
                <a:solidFill>
                  <a:schemeClr val="tx1"/>
                </a:solidFill>
                <a:latin typeface="+mn-lt"/>
                <a:ea typeface="+mn-ea"/>
                <a:cs typeface="+mn-cs"/>
              </a:rPr>
              <a:t>dans</a:t>
            </a:r>
            <a:r>
              <a:rPr lang="en-US" sz="1200" b="0" kern="1200" baseline="0" dirty="0">
                <a:solidFill>
                  <a:schemeClr val="tx1"/>
                </a:solidFill>
                <a:latin typeface="+mn-lt"/>
                <a:ea typeface="+mn-ea"/>
                <a:cs typeface="+mn-cs"/>
              </a:rPr>
              <a:t> le </a:t>
            </a:r>
            <a:r>
              <a:rPr lang="en-US" sz="1200" b="0" kern="1200" baseline="0" dirty="0" err="1">
                <a:solidFill>
                  <a:schemeClr val="tx1"/>
                </a:solidFill>
                <a:latin typeface="+mn-lt"/>
                <a:ea typeface="+mn-ea"/>
                <a:cs typeface="+mn-cs"/>
              </a:rPr>
              <a:t>crâne</a:t>
            </a:r>
            <a:r>
              <a:rPr lang="en-US" sz="1200" b="0" kern="1200" baseline="0" dirty="0">
                <a:solidFill>
                  <a:schemeClr val="tx1"/>
                </a:solidFill>
                <a:latin typeface="+mn-lt"/>
                <a:ea typeface="+mn-ea"/>
                <a:cs typeface="+mn-cs"/>
              </a:rPr>
              <a:t>! Les plus </a:t>
            </a:r>
            <a:r>
              <a:rPr lang="en-US" sz="1200" b="0" kern="1200" baseline="0" dirty="0" err="1">
                <a:solidFill>
                  <a:schemeClr val="tx1"/>
                </a:solidFill>
                <a:latin typeface="+mn-lt"/>
                <a:ea typeface="+mn-ea"/>
                <a:cs typeface="+mn-cs"/>
              </a:rPr>
              <a:t>gros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animaux</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ont</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besoin</a:t>
            </a:r>
            <a:r>
              <a:rPr lang="en-US" sz="1200" b="0" kern="1200" baseline="0" dirty="0">
                <a:solidFill>
                  <a:schemeClr val="tx1"/>
                </a:solidFill>
                <a:latin typeface="+mn-lt"/>
                <a:ea typeface="+mn-ea"/>
                <a:cs typeface="+mn-cs"/>
              </a:rPr>
              <a:t> de plus </a:t>
            </a:r>
            <a:r>
              <a:rPr lang="en-US" sz="1200" b="0" kern="1200" baseline="0" dirty="0" err="1">
                <a:solidFill>
                  <a:schemeClr val="tx1"/>
                </a:solidFill>
                <a:latin typeface="+mn-lt"/>
                <a:ea typeface="+mn-ea"/>
                <a:cs typeface="+mn-cs"/>
              </a:rPr>
              <a:t>gros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cerveaux</a:t>
            </a:r>
            <a:r>
              <a:rPr lang="en-US" sz="1200" b="0" kern="1200" baseline="0" dirty="0">
                <a:solidFill>
                  <a:schemeClr val="tx1"/>
                </a:solidFill>
                <a:latin typeface="+mn-lt"/>
                <a:ea typeface="+mn-ea"/>
                <a:cs typeface="+mn-cs"/>
              </a:rPr>
              <a:t>. Au </a:t>
            </a:r>
            <a:r>
              <a:rPr lang="en-US" sz="1200" b="0" kern="1200" baseline="0" dirty="0" err="1">
                <a:solidFill>
                  <a:schemeClr val="tx1"/>
                </a:solidFill>
                <a:latin typeface="+mn-lt"/>
                <a:ea typeface="+mn-ea"/>
                <a:cs typeface="+mn-cs"/>
              </a:rPr>
              <a:t>cours</a:t>
            </a:r>
            <a:r>
              <a:rPr lang="en-US" sz="1200" b="0" kern="1200" baseline="0" dirty="0">
                <a:solidFill>
                  <a:schemeClr val="tx1"/>
                </a:solidFill>
                <a:latin typeface="+mn-lt"/>
                <a:ea typeface="+mn-ea"/>
                <a:cs typeface="+mn-cs"/>
              </a:rPr>
              <a:t> de </a:t>
            </a:r>
            <a:r>
              <a:rPr lang="en-US" sz="1200" b="0" kern="1200" baseline="0" dirty="0" err="1">
                <a:solidFill>
                  <a:schemeClr val="tx1"/>
                </a:solidFill>
                <a:latin typeface="+mn-lt"/>
                <a:ea typeface="+mn-ea"/>
                <a:cs typeface="+mn-cs"/>
              </a:rPr>
              <a:t>l’évolution</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nos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cerveaux</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ont</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grandi</a:t>
            </a:r>
            <a:r>
              <a:rPr lang="en-US" sz="1200" b="0" kern="1200" baseline="0" dirty="0">
                <a:solidFill>
                  <a:schemeClr val="tx1"/>
                </a:solidFill>
                <a:latin typeface="+mn-lt"/>
                <a:ea typeface="+mn-ea"/>
                <a:cs typeface="+mn-cs"/>
              </a:rPr>
              <a:t> plus </a:t>
            </a:r>
            <a:r>
              <a:rPr lang="en-US" sz="1200" b="0" kern="1200" baseline="0" dirty="0" err="1">
                <a:solidFill>
                  <a:schemeClr val="tx1"/>
                </a:solidFill>
                <a:latin typeface="+mn-lt"/>
                <a:ea typeface="+mn-ea"/>
                <a:cs typeface="+mn-cs"/>
              </a:rPr>
              <a:t>rapidement</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que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nos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têtes</a:t>
            </a:r>
            <a:r>
              <a:rPr lang="en-US" sz="1200" b="0" kern="1200" baseline="0" dirty="0">
                <a:solidFill>
                  <a:schemeClr val="tx1"/>
                </a:solidFill>
                <a:latin typeface="+mn-lt"/>
                <a:ea typeface="+mn-ea"/>
                <a:cs typeface="+mn-cs"/>
              </a:rPr>
              <a:t>. Pour </a:t>
            </a:r>
            <a:r>
              <a:rPr lang="en-US" sz="1200" b="0" kern="1200" baseline="0" dirty="0" err="1">
                <a:solidFill>
                  <a:schemeClr val="tx1"/>
                </a:solidFill>
                <a:latin typeface="+mn-lt"/>
                <a:ea typeface="+mn-ea"/>
                <a:cs typeface="+mn-cs"/>
              </a:rPr>
              <a:t>entrer</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dans</a:t>
            </a:r>
            <a:r>
              <a:rPr lang="en-US" sz="1200" b="0" kern="1200" baseline="0" dirty="0">
                <a:solidFill>
                  <a:schemeClr val="tx1"/>
                </a:solidFill>
                <a:latin typeface="+mn-lt"/>
                <a:ea typeface="+mn-ea"/>
                <a:cs typeface="+mn-cs"/>
              </a:rPr>
              <a:t> le </a:t>
            </a:r>
            <a:r>
              <a:rPr lang="en-US" sz="1200" b="0" kern="1200" baseline="0" dirty="0" err="1">
                <a:solidFill>
                  <a:schemeClr val="tx1"/>
                </a:solidFill>
                <a:latin typeface="+mn-lt"/>
                <a:ea typeface="+mn-ea"/>
                <a:cs typeface="+mn-cs"/>
              </a:rPr>
              <a:t>crâne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ils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sont</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devenus</a:t>
            </a:r>
            <a:r>
              <a:rPr lang="en-US" sz="1200" b="0" kern="1200" baseline="0" dirty="0">
                <a:solidFill>
                  <a:schemeClr val="tx1"/>
                </a:solidFill>
                <a:latin typeface="+mn-lt"/>
                <a:ea typeface="+mn-ea"/>
                <a:cs typeface="+mn-cs"/>
              </a:rPr>
              <a:t> plissés. En </a:t>
            </a:r>
            <a:r>
              <a:rPr lang="en-US" sz="1200" b="0" kern="1200" baseline="0" dirty="0" err="1">
                <a:solidFill>
                  <a:schemeClr val="tx1"/>
                </a:solidFill>
                <a:latin typeface="+mn-lt"/>
                <a:ea typeface="+mn-ea"/>
                <a:cs typeface="+mn-cs"/>
              </a:rPr>
              <a:t>moyenne</a:t>
            </a:r>
            <a:r>
              <a:rPr lang="en-US" sz="1200" b="0" kern="1200" baseline="0" dirty="0">
                <a:solidFill>
                  <a:schemeClr val="tx1"/>
                </a:solidFill>
                <a:latin typeface="+mn-lt"/>
                <a:ea typeface="+mn-ea"/>
                <a:cs typeface="+mn-cs"/>
              </a:rPr>
              <a:t>, plus le </a:t>
            </a:r>
            <a:r>
              <a:rPr lang="en-US" sz="1200" b="0" kern="1200" baseline="0" dirty="0" err="1">
                <a:solidFill>
                  <a:schemeClr val="tx1"/>
                </a:solidFill>
                <a:latin typeface="+mn-lt"/>
                <a:ea typeface="+mn-ea"/>
                <a:cs typeface="+mn-cs"/>
              </a:rPr>
              <a:t>cerveau</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est</a:t>
            </a:r>
            <a:r>
              <a:rPr lang="en-US" sz="1200" b="0" kern="1200" baseline="0" dirty="0">
                <a:solidFill>
                  <a:schemeClr val="tx1"/>
                </a:solidFill>
                <a:latin typeface="+mn-lt"/>
                <a:ea typeface="+mn-ea"/>
                <a:cs typeface="+mn-cs"/>
              </a:rPr>
              <a:t> plissé, plus </a:t>
            </a:r>
            <a:r>
              <a:rPr lang="en-US" sz="1200" b="0" kern="1200" baseline="0" dirty="0" err="1">
                <a:solidFill>
                  <a:schemeClr val="tx1"/>
                </a:solidFill>
                <a:latin typeface="+mn-lt"/>
                <a:ea typeface="+mn-ea"/>
                <a:cs typeface="+mn-cs"/>
              </a:rPr>
              <a:t>l’animal</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est</a:t>
            </a:r>
            <a:r>
              <a:rPr lang="en-US" sz="1200" b="0" kern="1200" baseline="0" dirty="0">
                <a:solidFill>
                  <a:schemeClr val="tx1"/>
                </a:solidFill>
                <a:latin typeface="+mn-lt"/>
                <a:ea typeface="+mn-ea"/>
                <a:cs typeface="+mn-cs"/>
              </a:rPr>
              <a:t> intelligent/</a:t>
            </a:r>
            <a:r>
              <a:rPr lang="en-US" sz="1200" b="0" kern="1200" baseline="0" dirty="0" err="1">
                <a:solidFill>
                  <a:schemeClr val="tx1"/>
                </a:solidFill>
                <a:latin typeface="+mn-lt"/>
                <a:ea typeface="+mn-ea"/>
                <a:cs typeface="+mn-cs"/>
              </a:rPr>
              <a:t>évolué</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Ces</a:t>
            </a:r>
            <a:r>
              <a:rPr lang="en-US" sz="1200" b="0" kern="1200" baseline="0" dirty="0">
                <a:solidFill>
                  <a:schemeClr val="tx1"/>
                </a:solidFill>
                <a:latin typeface="+mn-lt"/>
                <a:ea typeface="+mn-ea"/>
                <a:cs typeface="+mn-cs"/>
              </a:rPr>
              <a:t> indices </a:t>
            </a:r>
            <a:r>
              <a:rPr lang="en-US" sz="1200" b="0" kern="1200" baseline="0" dirty="0" err="1">
                <a:solidFill>
                  <a:schemeClr val="tx1"/>
                </a:solidFill>
                <a:latin typeface="+mn-lt"/>
                <a:ea typeface="+mn-ea"/>
                <a:cs typeface="+mn-cs"/>
              </a:rPr>
              <a:t>vont</a:t>
            </a:r>
            <a:r>
              <a:rPr lang="en-US" sz="1200" b="0" kern="1200" baseline="0" dirty="0">
                <a:solidFill>
                  <a:schemeClr val="tx1"/>
                </a:solidFill>
                <a:latin typeface="+mn-lt"/>
                <a:ea typeface="+mn-ea"/>
                <a:cs typeface="+mn-cs"/>
              </a:rPr>
              <a:t> aider </a:t>
            </a:r>
            <a:r>
              <a:rPr lang="en-US" sz="1200" b="0" kern="1200" baseline="0" dirty="0" err="1">
                <a:solidFill>
                  <a:schemeClr val="tx1"/>
                </a:solidFill>
                <a:latin typeface="+mn-lt"/>
                <a:ea typeface="+mn-ea"/>
                <a:cs typeface="+mn-cs"/>
              </a:rPr>
              <a:t>lors</a:t>
            </a:r>
            <a:r>
              <a:rPr lang="en-US" sz="1200" b="0" kern="1200" baseline="0" dirty="0">
                <a:solidFill>
                  <a:schemeClr val="tx1"/>
                </a:solidFill>
                <a:latin typeface="+mn-lt"/>
                <a:ea typeface="+mn-ea"/>
                <a:cs typeface="+mn-cs"/>
              </a:rPr>
              <a:t> des </a:t>
            </a:r>
            <a:r>
              <a:rPr lang="en-US" sz="1200" b="0" kern="1200" baseline="0" dirty="0" err="1">
                <a:solidFill>
                  <a:schemeClr val="tx1"/>
                </a:solidFill>
                <a:latin typeface="+mn-lt"/>
                <a:ea typeface="+mn-ea"/>
                <a:cs typeface="+mn-cs"/>
              </a:rPr>
              <a:t>prochaines</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activités</a:t>
            </a:r>
            <a:r>
              <a:rPr lang="en-US" sz="1200" b="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97DE5E-61CD-48C2-9C27-BA7C93BFD2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a:t>
            </a:r>
            <a:r>
              <a:rPr lang="en-US" sz="1200" b="1" kern="1200" dirty="0">
                <a:solidFill>
                  <a:schemeClr val="tx1"/>
                </a:solidFill>
                <a:latin typeface="+mn-lt"/>
                <a:ea typeface="+mn-ea"/>
                <a:cs typeface="+mn-cs"/>
              </a:rPr>
              <a:t>5: </a:t>
            </a:r>
            <a:r>
              <a:rPr lang="en-US" sz="1200" b="0" kern="1200" dirty="0" err="1">
                <a:solidFill>
                  <a:schemeClr val="tx1"/>
                </a:solidFill>
                <a:latin typeface="+mn-lt"/>
                <a:ea typeface="+mn-ea"/>
                <a:cs typeface="+mn-cs"/>
              </a:rPr>
              <a:t>Deviner</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quel</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cerveau</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appartient</a:t>
            </a:r>
            <a:r>
              <a:rPr lang="en-US" sz="1200" b="0" kern="1200" dirty="0">
                <a:solidFill>
                  <a:schemeClr val="tx1"/>
                </a:solidFill>
                <a:latin typeface="+mn-lt"/>
                <a:ea typeface="+mn-ea"/>
                <a:cs typeface="+mn-cs"/>
              </a:rPr>
              <a:t> </a:t>
            </a:r>
            <a:r>
              <a:rPr lang="en-US" sz="1200" kern="1200" dirty="0" err="1">
                <a:solidFill>
                  <a:schemeClr val="tx1"/>
                </a:solidFill>
                <a:latin typeface="+mn-lt"/>
                <a:ea typeface="+mn-ea"/>
                <a:cs typeface="+mn-cs"/>
              </a:rPr>
              <a:t>à</a:t>
            </a:r>
            <a:r>
              <a:rPr lang="en-US" sz="1200" b="0" kern="1200" dirty="0">
                <a:solidFill>
                  <a:schemeClr val="tx1"/>
                </a:solidFill>
                <a:latin typeface="+mn-lt"/>
                <a:ea typeface="+mn-ea"/>
                <a:cs typeface="+mn-cs"/>
              </a:rPr>
              <a:t> </a:t>
            </a:r>
            <a:r>
              <a:rPr lang="en-US" sz="1200" b="0" kern="1200" dirty="0" err="1">
                <a:solidFill>
                  <a:schemeClr val="tx1"/>
                </a:solidFill>
                <a:latin typeface="+mn-lt"/>
                <a:ea typeface="+mn-ea"/>
                <a:cs typeface="+mn-cs"/>
              </a:rPr>
              <a:t>quel</a:t>
            </a:r>
            <a:r>
              <a:rPr lang="en-US" sz="1200" b="0" kern="1200" dirty="0">
                <a:solidFill>
                  <a:schemeClr val="tx1"/>
                </a:solidFill>
                <a:latin typeface="+mn-lt"/>
                <a:ea typeface="+mn-ea"/>
                <a:cs typeface="+mn-cs"/>
              </a:rPr>
              <a:t> animal</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But</a:t>
            </a:r>
            <a:r>
              <a:rPr lang="en-US" sz="1200" b="1" kern="1200" baseline="0" dirty="0">
                <a:solidFill>
                  <a:schemeClr val="tx1"/>
                </a:solidFill>
                <a:latin typeface="+mn-lt"/>
                <a:ea typeface="+mn-ea"/>
                <a:cs typeface="+mn-cs"/>
              </a:rPr>
              <a:t> de </a:t>
            </a:r>
            <a:r>
              <a:rPr lang="en-US" sz="1200" b="1" kern="1200" baseline="0" dirty="0" err="1">
                <a:solidFill>
                  <a:schemeClr val="tx1"/>
                </a:solidFill>
                <a:latin typeface="+mn-lt"/>
                <a:ea typeface="+mn-ea"/>
                <a:cs typeface="+mn-cs"/>
              </a:rPr>
              <a:t>l’activit</a:t>
            </a:r>
            <a:r>
              <a:rPr lang="en-US" sz="1200" b="1" kern="1200" dirty="0" err="1">
                <a:solidFill>
                  <a:schemeClr val="tx1"/>
                </a:solidFill>
                <a:latin typeface="+mn-lt"/>
                <a:ea typeface="+mn-ea"/>
                <a:cs typeface="+mn-cs"/>
              </a:rPr>
              <a:t>é</a:t>
            </a:r>
            <a:r>
              <a:rPr lang="en-US" sz="1200" b="1" kern="1200" dirty="0">
                <a:solidFill>
                  <a:schemeClr val="tx1"/>
                </a:solidFill>
                <a:latin typeface="+mn-lt"/>
                <a:ea typeface="+mn-ea"/>
                <a:cs typeface="+mn-cs"/>
              </a:rPr>
              <a:t>: </a:t>
            </a:r>
            <a:r>
              <a:rPr lang="en-US" sz="1200" b="0" kern="1200" dirty="0" err="1">
                <a:solidFill>
                  <a:schemeClr val="tx1"/>
                </a:solidFill>
                <a:latin typeface="+mn-lt"/>
                <a:ea typeface="+mn-ea"/>
                <a:cs typeface="+mn-cs"/>
              </a:rPr>
              <a:t>D’apprendre</a:t>
            </a:r>
            <a:r>
              <a:rPr lang="en-US" sz="1200" b="0" kern="1200" baseline="0" dirty="0">
                <a:solidFill>
                  <a:schemeClr val="tx1"/>
                </a:solidFill>
                <a:latin typeface="+mn-lt"/>
                <a:ea typeface="+mn-ea"/>
                <a:cs typeface="+mn-cs"/>
              </a:rPr>
              <a:t> aux </a:t>
            </a:r>
            <a:r>
              <a:rPr lang="en-US" sz="1200" kern="120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diff</a:t>
            </a:r>
            <a:r>
              <a:rPr lang="en-US" sz="1200" kern="1200" dirty="0" err="1">
                <a:solidFill>
                  <a:schemeClr val="tx1"/>
                </a:solidFill>
                <a:latin typeface="+mn-lt"/>
                <a:ea typeface="+mn-ea"/>
                <a:cs typeface="+mn-cs"/>
              </a:rPr>
              <a:t>érents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animaux</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ont</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différent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niveaux</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complexit</a:t>
            </a:r>
            <a:r>
              <a:rPr lang="en-US" sz="1200" kern="1200" dirty="0" err="1">
                <a:solidFill>
                  <a:schemeClr val="tx1"/>
                </a:solidFill>
                <a:latin typeface="+mn-lt"/>
                <a:ea typeface="+mn-ea"/>
                <a:cs typeface="+mn-cs"/>
              </a:rPr>
              <a:t>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illustré</a:t>
            </a:r>
            <a:r>
              <a:rPr lang="en-US" sz="1200" kern="1200" dirty="0">
                <a:solidFill>
                  <a:schemeClr val="tx1"/>
                </a:solidFill>
                <a:latin typeface="+mn-lt"/>
                <a:ea typeface="+mn-ea"/>
                <a:cs typeface="+mn-cs"/>
              </a:rPr>
              <a:t> par </a:t>
            </a:r>
            <a:r>
              <a:rPr lang="en-US" sz="1200" kern="1200" dirty="0" err="1">
                <a:solidFill>
                  <a:schemeClr val="tx1"/>
                </a:solidFill>
                <a:latin typeface="+mn-lt"/>
                <a:ea typeface="+mn-ea"/>
                <a:cs typeface="+mn-cs"/>
              </a:rPr>
              <a:t>leur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niveau</a:t>
            </a:r>
            <a:r>
              <a:rPr lang="en-US" sz="1200" kern="1200" baseline="0" dirty="0">
                <a:solidFill>
                  <a:schemeClr val="tx1"/>
                </a:solidFill>
                <a:latin typeface="+mn-lt"/>
                <a:ea typeface="+mn-ea"/>
                <a:cs typeface="+mn-cs"/>
              </a:rPr>
              <a:t> de pliss</a:t>
            </a:r>
            <a:r>
              <a:rPr lang="en-US" sz="1200" kern="1200" dirty="0">
                <a:solidFill>
                  <a:schemeClr val="tx1"/>
                </a:solidFill>
                <a:latin typeface="+mn-lt"/>
                <a:ea typeface="+mn-ea"/>
                <a:cs typeface="+mn-cs"/>
              </a:rPr>
              <a:t>és.</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Vous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pouvez</a:t>
            </a:r>
            <a:r>
              <a:rPr lang="en-US" sz="1200" kern="1200" dirty="0">
                <a:solidFill>
                  <a:schemeClr val="tx1"/>
                </a:solidFill>
                <a:latin typeface="+mn-lt"/>
                <a:ea typeface="+mn-ea"/>
                <a:cs typeface="+mn-cs"/>
              </a:rPr>
              <a:t> pointer </a:t>
            </a:r>
            <a:r>
              <a:rPr lang="en-US" sz="1200" kern="1200" dirty="0" err="1">
                <a:solidFill>
                  <a:schemeClr val="tx1"/>
                </a:solidFill>
                <a:latin typeface="+mn-lt"/>
                <a:ea typeface="+mn-ea"/>
                <a:cs typeface="+mn-cs"/>
              </a:rPr>
              <a:t>chaque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cerveau</a:t>
            </a:r>
            <a:r>
              <a:rPr lang="en-US" sz="1200" kern="1200" dirty="0">
                <a:solidFill>
                  <a:schemeClr val="tx1"/>
                </a:solidFill>
                <a:latin typeface="+mn-lt"/>
                <a:ea typeface="+mn-ea"/>
                <a:cs typeface="+mn-cs"/>
              </a:rPr>
              <a:t> et </a:t>
            </a:r>
            <a:r>
              <a:rPr lang="en-US" sz="1200" kern="1200" dirty="0" err="1">
                <a:solidFill>
                  <a:schemeClr val="tx1"/>
                </a:solidFill>
                <a:latin typeface="+mn-lt"/>
                <a:ea typeface="+mn-ea"/>
                <a:cs typeface="+mn-cs"/>
              </a:rPr>
              <a:t>demandez</a:t>
            </a:r>
            <a:r>
              <a:rPr lang="en-US" sz="1200" kern="1200" dirty="0">
                <a:solidFill>
                  <a:schemeClr val="tx1"/>
                </a:solidFill>
                <a:latin typeface="+mn-lt"/>
                <a:ea typeface="+mn-ea"/>
                <a:cs typeface="+mn-cs"/>
              </a:rPr>
              <a:t> aux </a:t>
            </a:r>
            <a:r>
              <a:rPr lang="en-US" sz="1200" kern="1200" dirty="0" err="1">
                <a:solidFill>
                  <a:schemeClr val="tx1"/>
                </a:solidFill>
                <a:latin typeface="+mn-lt"/>
                <a:ea typeface="+mn-ea"/>
                <a:cs typeface="+mn-cs"/>
              </a:rPr>
              <a:t>étudiants</a:t>
            </a:r>
            <a:r>
              <a:rPr lang="en-US" sz="1200" kern="1200" dirty="0">
                <a:solidFill>
                  <a:schemeClr val="tx1"/>
                </a:solidFill>
                <a:latin typeface="+mn-lt"/>
                <a:ea typeface="+mn-ea"/>
                <a:cs typeface="+mn-cs"/>
              </a:rPr>
              <a:t> de voter </a:t>
            </a:r>
            <a:r>
              <a:rPr lang="en-US" sz="1200" kern="1200" dirty="0" err="1">
                <a:solidFill>
                  <a:schemeClr val="tx1"/>
                </a:solidFill>
                <a:latin typeface="+mn-lt"/>
                <a:ea typeface="+mn-ea"/>
                <a:cs typeface="+mn-cs"/>
              </a:rPr>
              <a:t>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quel</a:t>
            </a:r>
            <a:r>
              <a:rPr lang="en-US" sz="1200" kern="1200" dirty="0">
                <a:solidFill>
                  <a:schemeClr val="tx1"/>
                </a:solidFill>
                <a:latin typeface="+mn-lt"/>
                <a:ea typeface="+mn-ea"/>
                <a:cs typeface="+mn-cs"/>
              </a:rPr>
              <a:t> animal </a:t>
            </a:r>
            <a:r>
              <a:rPr lang="en-US" sz="1200" kern="1200" dirty="0" err="1">
                <a:solidFill>
                  <a:schemeClr val="tx1"/>
                </a:solidFill>
                <a:latin typeface="+mn-lt"/>
                <a:ea typeface="+mn-ea"/>
                <a:cs typeface="+mn-cs"/>
              </a:rPr>
              <a:t>il</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appartient</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Avant de passer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diapositive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suivante</a:t>
            </a:r>
            <a:r>
              <a:rPr lang="en-US" sz="1200" kern="1200" baseline="0" dirty="0">
                <a:solidFill>
                  <a:schemeClr val="tx1"/>
                </a:solidFill>
                <a:latin typeface="+mn-lt"/>
                <a:ea typeface="+mn-ea"/>
                <a:cs typeface="+mn-cs"/>
              </a:rPr>
              <a:t> et de </a:t>
            </a:r>
            <a:r>
              <a:rPr lang="en-US" sz="1200" kern="1200" baseline="0" dirty="0" err="1">
                <a:solidFill>
                  <a:schemeClr val="tx1"/>
                </a:solidFill>
                <a:latin typeface="+mn-lt"/>
                <a:ea typeface="+mn-ea"/>
                <a:cs typeface="+mn-cs"/>
              </a:rPr>
              <a:t>montrer</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réponses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demandez</a:t>
            </a:r>
            <a:r>
              <a:rPr lang="en-US" sz="1200" kern="1200" baseline="0" dirty="0">
                <a:solidFill>
                  <a:schemeClr val="tx1"/>
                </a:solidFill>
                <a:latin typeface="+mn-lt"/>
                <a:ea typeface="+mn-ea"/>
                <a:cs typeface="+mn-cs"/>
              </a:rPr>
              <a:t> aux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partager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réponses</a:t>
            </a:r>
            <a:r>
              <a:rPr lang="en-US" sz="1200" kern="1200" baseline="0" dirty="0">
                <a:solidFill>
                  <a:schemeClr val="tx1"/>
                </a:solidFill>
                <a:latin typeface="+mn-lt"/>
                <a:ea typeface="+mn-ea"/>
                <a:cs typeface="+mn-cs"/>
              </a:rPr>
              <a:t>. </a:t>
            </a:r>
            <a:r>
              <a:rPr lang="fr-CA" sz="1200" kern="1200" dirty="0">
                <a:solidFill>
                  <a:schemeClr val="tx1"/>
                </a:solidFill>
                <a:effectLst/>
                <a:latin typeface="+mn-lt"/>
                <a:ea typeface="+mn-ea"/>
                <a:cs typeface="+mn-cs"/>
              </a:rPr>
              <a:t>Si les étudiants ont de la difficulté avec les tâches, rappeler leur de réfléchir à la taille et à la surface bosselée du cerveau. Essayez de les guider vers la conclusion sans leur donner complètement la réponse.</a:t>
            </a:r>
            <a:r>
              <a:rPr lang="en-CA" dirty="0">
                <a:effectLst/>
              </a:rPr>
              <a:t> </a:t>
            </a:r>
          </a:p>
          <a:p>
            <a:endParaRPr lang="en-US" sz="1200" i="1" kern="1200" dirty="0">
              <a:solidFill>
                <a:schemeClr val="tx1"/>
              </a:solidFill>
              <a:latin typeface="+mn-lt"/>
              <a:ea typeface="+mn-ea"/>
              <a:cs typeface="+mn-cs"/>
            </a:endParaRPr>
          </a:p>
          <a:p>
            <a:r>
              <a:rPr lang="en-US" sz="1200" b="1" kern="1200" baseline="0" dirty="0" err="1">
                <a:solidFill>
                  <a:schemeClr val="tx1"/>
                </a:solidFill>
                <a:latin typeface="+mn-lt"/>
                <a:ea typeface="+mn-ea"/>
                <a:cs typeface="+mn-cs"/>
              </a:rPr>
              <a:t>Mat</a:t>
            </a:r>
            <a:r>
              <a:rPr lang="en-US" sz="1200" b="1" kern="1200" dirty="0" err="1">
                <a:solidFill>
                  <a:schemeClr val="tx1"/>
                </a:solidFill>
                <a:latin typeface="+mn-lt"/>
                <a:ea typeface="+mn-ea"/>
                <a:cs typeface="+mn-cs"/>
              </a:rPr>
              <a:t>é</a:t>
            </a:r>
            <a:r>
              <a:rPr lang="en-US" sz="1200" b="1" kern="1200" baseline="0" dirty="0" err="1">
                <a:solidFill>
                  <a:schemeClr val="tx1"/>
                </a:solidFill>
                <a:latin typeface="+mn-lt"/>
                <a:ea typeface="+mn-ea"/>
                <a:cs typeface="+mn-cs"/>
              </a:rPr>
              <a:t>riels</a:t>
            </a:r>
            <a:r>
              <a:rPr lang="en-US" sz="1200" b="1" kern="1200" baseline="0" dirty="0">
                <a:solidFill>
                  <a:schemeClr val="tx1"/>
                </a:solidFill>
                <a:latin typeface="+mn-lt"/>
                <a:ea typeface="+mn-ea"/>
                <a:cs typeface="+mn-cs"/>
              </a:rPr>
              <a:t> extra: </a:t>
            </a:r>
            <a:r>
              <a:rPr lang="en-US" sz="1200" kern="1200" baseline="0" dirty="0">
                <a:solidFill>
                  <a:schemeClr val="tx1"/>
                </a:solidFill>
                <a:latin typeface="+mn-lt"/>
                <a:ea typeface="+mn-ea"/>
                <a:cs typeface="+mn-cs"/>
              </a:rPr>
              <a:t>Avec le </a:t>
            </a:r>
            <a:r>
              <a:rPr lang="en-US" sz="1200" kern="1200" baseline="0" dirty="0" err="1">
                <a:solidFill>
                  <a:schemeClr val="tx1"/>
                </a:solidFill>
                <a:latin typeface="+mn-lt"/>
                <a:ea typeface="+mn-ea"/>
                <a:cs typeface="+mn-cs"/>
              </a:rPr>
              <a:t>fichier</a:t>
            </a:r>
            <a:r>
              <a:rPr lang="en-US" sz="1200" kern="1200" baseline="0" dirty="0">
                <a:solidFill>
                  <a:schemeClr val="tx1"/>
                </a:solidFill>
                <a:latin typeface="+mn-lt"/>
                <a:ea typeface="+mn-ea"/>
                <a:cs typeface="+mn-cs"/>
              </a:rPr>
              <a:t> PDF, </a:t>
            </a:r>
            <a:r>
              <a:rPr lang="en-US" sz="1200" kern="1200" baseline="0" dirty="0" err="1">
                <a:solidFill>
                  <a:schemeClr val="tx1"/>
                </a:solidFill>
                <a:latin typeface="+mn-lt"/>
                <a:ea typeface="+mn-ea"/>
                <a:cs typeface="+mn-cs"/>
              </a:rPr>
              <a:t>découpez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ces</a:t>
            </a:r>
            <a:r>
              <a:rPr lang="en-US" sz="1200" kern="1200" baseline="0" dirty="0">
                <a:solidFill>
                  <a:schemeClr val="tx1"/>
                </a:solidFill>
                <a:latin typeface="+mn-lt"/>
                <a:ea typeface="+mn-ea"/>
                <a:cs typeface="+mn-cs"/>
              </a:rPr>
              <a:t> mots et </a:t>
            </a:r>
            <a:r>
              <a:rPr lang="en-US" sz="1200" kern="1200" baseline="0" dirty="0" err="1">
                <a:solidFill>
                  <a:schemeClr val="tx1"/>
                </a:solidFill>
                <a:latin typeface="+mn-lt"/>
                <a:ea typeface="+mn-ea"/>
                <a:cs typeface="+mn-cs"/>
              </a:rPr>
              <a:t>ces</a:t>
            </a:r>
            <a:r>
              <a:rPr lang="en-US" sz="1200" kern="1200" baseline="0" dirty="0">
                <a:solidFill>
                  <a:schemeClr val="tx1"/>
                </a:solidFill>
                <a:latin typeface="+mn-lt"/>
                <a:ea typeface="+mn-ea"/>
                <a:cs typeface="+mn-cs"/>
              </a:rPr>
              <a:t> images. </a:t>
            </a:r>
            <a:r>
              <a:rPr lang="en-US" sz="1200" kern="1200" baseline="0" dirty="0" err="1">
                <a:solidFill>
                  <a:schemeClr val="tx1"/>
                </a:solidFill>
                <a:latin typeface="+mn-lt"/>
                <a:ea typeface="+mn-ea"/>
                <a:cs typeface="+mn-cs"/>
              </a:rPr>
              <a:t>Partagez</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en </a:t>
            </a:r>
            <a:r>
              <a:rPr lang="en-US" sz="1200" kern="1200" baseline="0" dirty="0" err="1">
                <a:solidFill>
                  <a:schemeClr val="tx1"/>
                </a:solidFill>
                <a:latin typeface="+mn-lt"/>
                <a:ea typeface="+mn-ea"/>
                <a:cs typeface="+mn-cs"/>
              </a:rPr>
              <a:t>groupes</a:t>
            </a:r>
            <a:r>
              <a:rPr lang="en-US" sz="1200" kern="1200" baseline="0" dirty="0">
                <a:solidFill>
                  <a:schemeClr val="tx1"/>
                </a:solidFill>
                <a:latin typeface="+mn-lt"/>
                <a:ea typeface="+mn-ea"/>
                <a:cs typeface="+mn-cs"/>
              </a:rPr>
              <a:t> et </a:t>
            </a:r>
            <a:r>
              <a:rPr lang="en-US" sz="1200" kern="1200" baseline="0" dirty="0" err="1">
                <a:solidFill>
                  <a:schemeClr val="tx1"/>
                </a:solidFill>
                <a:latin typeface="+mn-lt"/>
                <a:ea typeface="+mn-ea"/>
                <a:cs typeface="+mn-cs"/>
              </a:rPr>
              <a:t>demandez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d’associer</a:t>
            </a:r>
            <a:r>
              <a:rPr lang="en-US" sz="1200" kern="1200" baseline="0" dirty="0">
                <a:solidFill>
                  <a:schemeClr val="tx1"/>
                </a:solidFill>
                <a:latin typeface="+mn-lt"/>
                <a:ea typeface="+mn-ea"/>
                <a:cs typeface="+mn-cs"/>
              </a:rPr>
              <a:t> les images avec les </a:t>
            </a:r>
            <a:r>
              <a:rPr lang="en-US" sz="1200" kern="1200" baseline="0" dirty="0" err="1">
                <a:solidFill>
                  <a:schemeClr val="tx1"/>
                </a:solidFill>
                <a:latin typeface="+mn-lt"/>
                <a:ea typeface="+mn-ea"/>
                <a:cs typeface="+mn-cs"/>
              </a:rPr>
              <a:t>animaux</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97DE5E-61CD-48C2-9C27-BA7C93BFD2A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a:t>
            </a:r>
            <a:r>
              <a:rPr lang="en-CA" sz="1200" b="1" kern="1200" dirty="0">
                <a:solidFill>
                  <a:schemeClr val="tx1"/>
                </a:solidFill>
                <a:latin typeface="+mn-lt"/>
                <a:ea typeface="+mn-ea"/>
                <a:cs typeface="+mn-cs"/>
              </a:rPr>
              <a:t>7: </a:t>
            </a:r>
            <a:r>
              <a:rPr lang="en-CA" sz="1200" kern="1200" dirty="0" err="1">
                <a:solidFill>
                  <a:schemeClr val="tx1"/>
                </a:solidFill>
                <a:latin typeface="+mn-lt"/>
                <a:ea typeface="+mn-ea"/>
                <a:cs typeface="+mn-cs"/>
              </a:rPr>
              <a:t>Réponses</a:t>
            </a:r>
            <a:r>
              <a:rPr lang="en-CA" sz="1200" kern="1200" dirty="0">
                <a:solidFill>
                  <a:schemeClr val="tx1"/>
                </a:solidFill>
                <a:latin typeface="+mn-lt"/>
                <a:ea typeface="+mn-ea"/>
                <a:cs typeface="+mn-cs"/>
              </a:rPr>
              <a:t> </a:t>
            </a:r>
            <a:r>
              <a:rPr lang="en-CA" sz="1200" kern="1200" dirty="0" err="1">
                <a:solidFill>
                  <a:schemeClr val="tx1"/>
                </a:solidFill>
                <a:latin typeface="+mn-lt"/>
                <a:ea typeface="+mn-ea"/>
                <a:cs typeface="+mn-cs"/>
              </a:rPr>
              <a:t>basées</a:t>
            </a:r>
            <a:r>
              <a:rPr lang="en-CA" sz="1200" kern="1200" dirty="0">
                <a:solidFill>
                  <a:schemeClr val="tx1"/>
                </a:solidFill>
                <a:latin typeface="+mn-lt"/>
                <a:ea typeface="+mn-ea"/>
                <a:cs typeface="+mn-cs"/>
              </a:rPr>
              <a:t> </a:t>
            </a:r>
            <a:r>
              <a:rPr lang="en-CA" sz="1200" kern="1200" dirty="0" err="1">
                <a:solidFill>
                  <a:schemeClr val="tx1"/>
                </a:solidFill>
                <a:latin typeface="+mn-lt"/>
                <a:ea typeface="+mn-ea"/>
                <a:cs typeface="+mn-cs"/>
              </a:rPr>
              <a:t>sur</a:t>
            </a:r>
            <a:r>
              <a:rPr lang="en-CA" sz="1200" kern="1200" dirty="0">
                <a:solidFill>
                  <a:schemeClr val="tx1"/>
                </a:solidFill>
                <a:latin typeface="+mn-lt"/>
                <a:ea typeface="+mn-ea"/>
                <a:cs typeface="+mn-cs"/>
              </a:rPr>
              <a:t> le</a:t>
            </a:r>
            <a:r>
              <a:rPr lang="en-CA" sz="1200" kern="1200" baseline="0" dirty="0">
                <a:solidFill>
                  <a:schemeClr val="tx1"/>
                </a:solidFill>
                <a:latin typeface="+mn-lt"/>
                <a:ea typeface="+mn-ea"/>
                <a:cs typeface="+mn-cs"/>
              </a:rPr>
              <a:t> format de la question </a:t>
            </a:r>
            <a:r>
              <a:rPr lang="en-CA" sz="1200" kern="1200" baseline="0" dirty="0" err="1">
                <a:solidFill>
                  <a:schemeClr val="tx1"/>
                </a:solidFill>
                <a:latin typeface="+mn-lt"/>
                <a:ea typeface="+mn-ea"/>
                <a:cs typeface="+mn-cs"/>
              </a:rPr>
              <a:t>précédente</a:t>
            </a:r>
            <a:r>
              <a:rPr lang="en-CA" sz="1200" kern="1200" baseline="0" dirty="0">
                <a:solidFill>
                  <a:schemeClr val="tx1"/>
                </a:solidFill>
                <a:latin typeface="+mn-lt"/>
                <a:ea typeface="+mn-ea"/>
                <a:cs typeface="+mn-cs"/>
              </a:rPr>
              <a:t>.</a:t>
            </a:r>
          </a:p>
          <a:p>
            <a:endParaRPr lang="en-CA" sz="1200" kern="1200" baseline="0" dirty="0">
              <a:solidFill>
                <a:schemeClr val="tx1"/>
              </a:solidFill>
              <a:latin typeface="+mn-lt"/>
              <a:ea typeface="+mn-ea"/>
              <a:cs typeface="+mn-cs"/>
            </a:endParaRPr>
          </a:p>
          <a:p>
            <a:r>
              <a:rPr lang="en-US" sz="1200" b="1" kern="1200" baseline="0" dirty="0" err="1">
                <a:solidFill>
                  <a:schemeClr val="tx1"/>
                </a:solidFill>
                <a:latin typeface="+mn-lt"/>
                <a:ea typeface="+mn-ea"/>
                <a:cs typeface="+mn-cs"/>
              </a:rPr>
              <a:t>Mat</a:t>
            </a:r>
            <a:r>
              <a:rPr lang="en-US" sz="1200" b="1" kern="1200" dirty="0" err="1">
                <a:solidFill>
                  <a:schemeClr val="tx1"/>
                </a:solidFill>
                <a:latin typeface="+mn-lt"/>
                <a:ea typeface="+mn-ea"/>
                <a:cs typeface="+mn-cs"/>
              </a:rPr>
              <a:t>é</a:t>
            </a:r>
            <a:r>
              <a:rPr lang="en-US" sz="1200" b="1" kern="1200" baseline="0" dirty="0" err="1">
                <a:solidFill>
                  <a:schemeClr val="tx1"/>
                </a:solidFill>
                <a:latin typeface="+mn-lt"/>
                <a:ea typeface="+mn-ea"/>
                <a:cs typeface="+mn-cs"/>
              </a:rPr>
              <a:t>riels</a:t>
            </a:r>
            <a:r>
              <a:rPr lang="en-US" sz="1200" b="1" kern="1200" baseline="0" dirty="0">
                <a:solidFill>
                  <a:schemeClr val="tx1"/>
                </a:solidFill>
                <a:latin typeface="+mn-lt"/>
                <a:ea typeface="+mn-ea"/>
                <a:cs typeface="+mn-cs"/>
              </a:rPr>
              <a:t> extra:</a:t>
            </a:r>
            <a:r>
              <a:rPr lang="en-CA" sz="1200" i="1"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Vouz</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pouvez</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imprimer</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cette</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feuille</a:t>
            </a:r>
            <a:r>
              <a:rPr lang="en-CA" sz="1200" kern="1200" baseline="0" dirty="0">
                <a:solidFill>
                  <a:schemeClr val="tx1"/>
                </a:solidFill>
                <a:latin typeface="+mn-lt"/>
                <a:ea typeface="+mn-ea"/>
                <a:cs typeface="+mn-cs"/>
              </a:rPr>
              <a:t> et la </a:t>
            </a:r>
            <a:r>
              <a:rPr lang="en-CA" sz="1200" kern="1200" baseline="0" dirty="0" err="1">
                <a:solidFill>
                  <a:schemeClr val="tx1"/>
                </a:solidFill>
                <a:latin typeface="+mn-lt"/>
                <a:ea typeface="+mn-ea"/>
                <a:cs typeface="+mn-cs"/>
              </a:rPr>
              <a:t>donnez</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à</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vos</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étudiants</a:t>
            </a:r>
            <a:r>
              <a:rPr lang="en-CA" sz="1200" kern="1200" baseline="0" dirty="0">
                <a:solidFill>
                  <a:schemeClr val="tx1"/>
                </a:solidFill>
                <a:latin typeface="+mn-lt"/>
                <a:ea typeface="+mn-ea"/>
                <a:cs typeface="+mn-cs"/>
              </a:rPr>
              <a:t>.</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97DE5E-61CD-48C2-9C27-BA7C93BFD2A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fr-FR" sz="1200" b="1" kern="1200" noProof="0" dirty="0">
                <a:solidFill>
                  <a:schemeClr val="tx1"/>
                </a:solidFill>
                <a:effectLst/>
                <a:latin typeface="+mn-lt"/>
                <a:ea typeface="+mn-ea"/>
                <a:cs typeface="+mn-cs"/>
              </a:rPr>
              <a:t>Diapositive </a:t>
            </a:r>
            <a:r>
              <a:rPr lang="fr-CA" sz="1200" b="1" kern="1200" dirty="0">
                <a:solidFill>
                  <a:schemeClr val="tx1"/>
                </a:solidFill>
                <a:latin typeface="+mn-lt"/>
                <a:ea typeface="+mn-ea"/>
                <a:cs typeface="+mn-cs"/>
              </a:rPr>
              <a:t>6: </a:t>
            </a:r>
            <a:r>
              <a:rPr lang="fr-CA" sz="1200" kern="1200" dirty="0">
                <a:solidFill>
                  <a:schemeClr val="tx1"/>
                </a:solidFill>
                <a:latin typeface="+mn-lt"/>
                <a:ea typeface="+mn-ea"/>
                <a:cs typeface="+mn-cs"/>
              </a:rPr>
              <a:t>Voici les réponses de l’activité.</a:t>
            </a:r>
          </a:p>
          <a:p>
            <a:endParaRPr lang="fr-CA" sz="1200" b="1"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Montre</a:t>
            </a:r>
            <a:r>
              <a:rPr lang="en-US" sz="1200" b="0" kern="1200" baseline="0" dirty="0">
                <a:solidFill>
                  <a:schemeClr val="tx1"/>
                </a:solidFill>
                <a:latin typeface="+mn-lt"/>
                <a:ea typeface="+mn-ea"/>
                <a:cs typeface="+mn-cs"/>
              </a:rPr>
              <a:t> les r</a:t>
            </a:r>
            <a:r>
              <a:rPr lang="fr-CA" sz="1200" kern="1200" dirty="0" err="1">
                <a:solidFill>
                  <a:schemeClr val="tx1"/>
                </a:solidFill>
                <a:latin typeface="+mn-lt"/>
                <a:ea typeface="+mn-ea"/>
                <a:cs typeface="+mn-cs"/>
              </a:rPr>
              <a:t>éponses</a:t>
            </a:r>
            <a:r>
              <a:rPr lang="fr-CA" sz="1200" kern="1200" dirty="0">
                <a:solidFill>
                  <a:schemeClr val="tx1"/>
                </a:solidFill>
                <a:latin typeface="+mn-lt"/>
                <a:ea typeface="+mn-ea"/>
                <a:cs typeface="+mn-cs"/>
              </a:rPr>
              <a:t> et demande</a:t>
            </a:r>
            <a:r>
              <a:rPr lang="fr-CA" sz="1200" kern="1200" baseline="0" dirty="0">
                <a:solidFill>
                  <a:schemeClr val="tx1"/>
                </a:solidFill>
                <a:latin typeface="+mn-lt"/>
                <a:ea typeface="+mn-ea"/>
                <a:cs typeface="+mn-cs"/>
              </a:rPr>
              <a:t> aux </a:t>
            </a:r>
            <a:r>
              <a:rPr lang="fr-CA" sz="1200" kern="1200" dirty="0">
                <a:solidFill>
                  <a:schemeClr val="tx1"/>
                </a:solidFill>
                <a:latin typeface="+mn-lt"/>
                <a:ea typeface="+mn-ea"/>
                <a:cs typeface="+mn-cs"/>
              </a:rPr>
              <a:t>étudiants</a:t>
            </a:r>
            <a:r>
              <a:rPr lang="fr-CA" sz="1200" kern="1200" baseline="0" dirty="0">
                <a:solidFill>
                  <a:schemeClr val="tx1"/>
                </a:solidFill>
                <a:latin typeface="+mn-lt"/>
                <a:ea typeface="+mn-ea"/>
                <a:cs typeface="+mn-cs"/>
              </a:rPr>
              <a:t> quelles sont les </a:t>
            </a:r>
            <a:r>
              <a:rPr lang="en-CA" sz="1200" dirty="0" err="1"/>
              <a:t>différences</a:t>
            </a:r>
            <a:r>
              <a:rPr lang="en-CA" sz="1200" dirty="0"/>
              <a:t> </a:t>
            </a:r>
            <a:r>
              <a:rPr lang="en-CA" sz="1200" dirty="0" err="1"/>
              <a:t>principales</a:t>
            </a:r>
            <a:r>
              <a:rPr lang="en-CA" sz="1200" dirty="0"/>
              <a:t> entre </a:t>
            </a:r>
            <a:r>
              <a:rPr lang="en-CA" sz="1200" dirty="0" err="1"/>
              <a:t>ces</a:t>
            </a:r>
            <a:r>
              <a:rPr lang="en-CA" sz="1200" dirty="0"/>
              <a:t> </a:t>
            </a:r>
            <a:r>
              <a:rPr lang="en-CA" sz="1200" dirty="0" err="1"/>
              <a:t>cerveaux</a:t>
            </a:r>
            <a:r>
              <a:rPr lang="en-CA" sz="1200" dirty="0"/>
              <a:t>?</a:t>
            </a:r>
            <a:endParaRPr lang="fr-CA" sz="1200" b="1" kern="1200" baseline="0" dirty="0">
              <a:solidFill>
                <a:schemeClr val="tx1"/>
              </a:solidFill>
              <a:latin typeface="+mn-lt"/>
              <a:ea typeface="+mn-ea"/>
              <a:cs typeface="+mn-cs"/>
            </a:endParaRPr>
          </a:p>
          <a:p>
            <a:endParaRPr lang="fr-CA" sz="1200" b="1"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CA" sz="1200" b="0" kern="1200" baseline="0" dirty="0">
                <a:solidFill>
                  <a:schemeClr val="tx1"/>
                </a:solidFill>
                <a:latin typeface="+mn-lt"/>
                <a:ea typeface="+mn-ea"/>
                <a:cs typeface="+mn-cs"/>
              </a:rPr>
              <a:t>R</a:t>
            </a:r>
            <a:r>
              <a:rPr lang="fr-CA" sz="1200" kern="1200" dirty="0">
                <a:solidFill>
                  <a:schemeClr val="tx1"/>
                </a:solidFill>
                <a:latin typeface="+mn-lt"/>
                <a:ea typeface="+mn-ea"/>
                <a:cs typeface="+mn-cs"/>
              </a:rPr>
              <a:t>éponses</a:t>
            </a:r>
            <a:r>
              <a:rPr lang="en-CA" sz="1200" kern="1200" baseline="0" dirty="0">
                <a:solidFill>
                  <a:schemeClr val="tx1"/>
                </a:solidFill>
                <a:latin typeface="+mn-lt"/>
                <a:ea typeface="+mn-ea"/>
                <a:cs typeface="+mn-cs"/>
              </a:rPr>
              <a:t>: La grandeur et le </a:t>
            </a:r>
            <a:r>
              <a:rPr lang="en-CA" sz="1200" kern="1200" baseline="0" dirty="0" err="1">
                <a:solidFill>
                  <a:schemeClr val="tx1"/>
                </a:solidFill>
                <a:latin typeface="+mn-lt"/>
                <a:ea typeface="+mn-ea"/>
                <a:cs typeface="+mn-cs"/>
              </a:rPr>
              <a:t>niveau</a:t>
            </a:r>
            <a:r>
              <a:rPr lang="en-CA" sz="1200" kern="1200" baseline="0" dirty="0">
                <a:solidFill>
                  <a:schemeClr val="tx1"/>
                </a:solidFill>
                <a:latin typeface="+mn-lt"/>
                <a:ea typeface="+mn-ea"/>
                <a:cs typeface="+mn-cs"/>
              </a:rPr>
              <a:t> de </a:t>
            </a:r>
            <a:r>
              <a:rPr lang="en-CA" sz="1200" kern="1200" baseline="0" dirty="0" err="1">
                <a:solidFill>
                  <a:schemeClr val="tx1"/>
                </a:solidFill>
                <a:latin typeface="+mn-lt"/>
                <a:ea typeface="+mn-ea"/>
                <a:cs typeface="+mn-cs"/>
              </a:rPr>
              <a:t>pliss</a:t>
            </a:r>
            <a:r>
              <a:rPr lang="fr-CA" sz="1200" kern="1200" dirty="0" err="1">
                <a:solidFill>
                  <a:schemeClr val="tx1"/>
                </a:solidFill>
                <a:latin typeface="+mn-lt"/>
                <a:ea typeface="+mn-ea"/>
                <a:cs typeface="+mn-cs"/>
              </a:rPr>
              <a:t>és</a:t>
            </a:r>
            <a:r>
              <a:rPr lang="fr-CA" sz="1200" kern="1200" dirty="0">
                <a:solidFill>
                  <a:schemeClr val="tx1"/>
                </a:solidFill>
                <a:latin typeface="+mn-lt"/>
                <a:ea typeface="+mn-ea"/>
                <a:cs typeface="+mn-cs"/>
              </a:rPr>
              <a:t> est différent</a:t>
            </a:r>
            <a:r>
              <a:rPr lang="fr-CA" sz="1200" kern="1200" baseline="0" dirty="0">
                <a:solidFill>
                  <a:schemeClr val="tx1"/>
                </a:solidFill>
                <a:latin typeface="+mn-lt"/>
                <a:ea typeface="+mn-ea"/>
                <a:cs typeface="+mn-cs"/>
              </a:rPr>
              <a:t> entre chaque cerveau. D</a:t>
            </a:r>
            <a:r>
              <a:rPr lang="fr-CA" sz="1200" kern="1200" dirty="0">
                <a:solidFill>
                  <a:schemeClr val="tx1"/>
                </a:solidFill>
                <a:latin typeface="+mn-lt"/>
                <a:ea typeface="+mn-ea"/>
                <a:cs typeface="+mn-cs"/>
              </a:rPr>
              <a:t>écrit comment les cerveaux</a:t>
            </a:r>
            <a:r>
              <a:rPr lang="fr-CA" sz="1200" kern="1200" baseline="0" dirty="0">
                <a:solidFill>
                  <a:schemeClr val="tx1"/>
                </a:solidFill>
                <a:latin typeface="+mn-lt"/>
                <a:ea typeface="+mn-ea"/>
                <a:cs typeface="+mn-cs"/>
              </a:rPr>
              <a:t> qui sont plus grandes and qui ont un plus grand niveau de pliss</a:t>
            </a:r>
            <a:r>
              <a:rPr lang="fr-CA" sz="1200" kern="1200" dirty="0">
                <a:solidFill>
                  <a:schemeClr val="tx1"/>
                </a:solidFill>
                <a:latin typeface="+mn-lt"/>
                <a:ea typeface="+mn-ea"/>
                <a:cs typeface="+mn-cs"/>
              </a:rPr>
              <a:t>és appartiennent aux</a:t>
            </a:r>
            <a:r>
              <a:rPr lang="fr-CA" sz="1200" kern="1200" baseline="0" dirty="0">
                <a:solidFill>
                  <a:schemeClr val="tx1"/>
                </a:solidFill>
                <a:latin typeface="+mn-lt"/>
                <a:ea typeface="+mn-ea"/>
                <a:cs typeface="+mn-cs"/>
              </a:rPr>
              <a:t> animaux qui ont un cerveau plus complexe et avanc</a:t>
            </a:r>
            <a:r>
              <a:rPr lang="fr-CA" sz="1200" kern="1200" dirty="0">
                <a:solidFill>
                  <a:schemeClr val="tx1"/>
                </a:solidFill>
                <a:latin typeface="+mn-lt"/>
                <a:ea typeface="+mn-ea"/>
                <a:cs typeface="+mn-cs"/>
              </a:rPr>
              <a:t>é,</a:t>
            </a:r>
            <a:r>
              <a:rPr lang="fr-CA" sz="1200" kern="1200" baseline="0" dirty="0">
                <a:solidFill>
                  <a:schemeClr val="tx1"/>
                </a:solidFill>
                <a:latin typeface="+mn-lt"/>
                <a:ea typeface="+mn-ea"/>
                <a:cs typeface="+mn-cs"/>
              </a:rPr>
              <a:t> comme le humains!</a:t>
            </a:r>
            <a:endParaRPr lang="fr-CA" sz="1200" b="1" kern="1200" baseline="0" dirty="0">
              <a:solidFill>
                <a:schemeClr val="tx1"/>
              </a:solidFill>
              <a:latin typeface="+mn-lt"/>
              <a:ea typeface="+mn-ea"/>
              <a:cs typeface="+mn-cs"/>
            </a:endParaRPr>
          </a:p>
          <a:p>
            <a:endParaRPr lang="fr-CA" sz="1200" b="1" kern="1200" baseline="0" dirty="0">
              <a:solidFill>
                <a:schemeClr val="tx1"/>
              </a:solidFill>
              <a:latin typeface="+mn-lt"/>
              <a:ea typeface="+mn-ea"/>
              <a:cs typeface="+mn-cs"/>
            </a:endParaRPr>
          </a:p>
          <a:p>
            <a:r>
              <a:rPr lang="fr-CA" sz="1200" b="1" kern="1200" baseline="0" dirty="0">
                <a:solidFill>
                  <a:schemeClr val="tx1"/>
                </a:solidFill>
                <a:latin typeface="+mn-lt"/>
                <a:ea typeface="+mn-ea"/>
                <a:cs typeface="+mn-cs"/>
              </a:rPr>
              <a:t>Information additionnelle pour l’enseignant:</a:t>
            </a:r>
          </a:p>
          <a:p>
            <a:endParaRPr lang="fr-CA" sz="1200" b="1" kern="1200" baseline="0" dirty="0">
              <a:solidFill>
                <a:schemeClr val="tx1"/>
              </a:solidFill>
              <a:latin typeface="+mn-lt"/>
              <a:ea typeface="+mn-ea"/>
              <a:cs typeface="+mn-cs"/>
            </a:endParaRPr>
          </a:p>
          <a:p>
            <a:r>
              <a:rPr lang="fr-CA" sz="1200" b="0" kern="1200" baseline="0" dirty="0">
                <a:solidFill>
                  <a:schemeClr val="tx1"/>
                </a:solidFill>
                <a:latin typeface="+mn-lt"/>
                <a:ea typeface="+mn-ea"/>
                <a:cs typeface="+mn-cs"/>
              </a:rPr>
              <a:t>Cette information provient de ce site web: </a:t>
            </a:r>
            <a:r>
              <a:rPr lang="en-US" sz="1200" u="sng" kern="1200" dirty="0">
                <a:solidFill>
                  <a:schemeClr val="tx1"/>
                </a:solidFill>
                <a:latin typeface="+mn-lt"/>
                <a:ea typeface="+mn-ea"/>
                <a:cs typeface="+mn-cs"/>
                <a:hlinkClick r:id="rId3"/>
              </a:rPr>
              <a:t>http://thebrain.mcgill.ca/flash/i/i_05/i_05_cr/i_05_cr_her/i_05_cr_her.html</a:t>
            </a:r>
            <a:endParaRPr lang="fr-CA" sz="1200" b="0" kern="1200" baseline="0" dirty="0">
              <a:solidFill>
                <a:schemeClr val="tx1"/>
              </a:solidFill>
              <a:latin typeface="+mn-lt"/>
              <a:ea typeface="+mn-ea"/>
              <a:cs typeface="+mn-cs"/>
            </a:endParaRPr>
          </a:p>
          <a:p>
            <a:endParaRPr lang="fr-CA" sz="1200" b="0" kern="1200" baseline="0" dirty="0">
              <a:solidFill>
                <a:schemeClr val="tx1"/>
              </a:solidFill>
              <a:latin typeface="+mn-lt"/>
              <a:ea typeface="+mn-ea"/>
              <a:cs typeface="+mn-cs"/>
            </a:endParaRPr>
          </a:p>
          <a:p>
            <a:r>
              <a:rPr lang="fr-FR" sz="1200" b="0" i="1" kern="1200" baseline="0" dirty="0">
                <a:solidFill>
                  <a:schemeClr val="tx1"/>
                </a:solidFill>
                <a:latin typeface="+mn-lt"/>
                <a:ea typeface="+mn-ea"/>
                <a:cs typeface="+mn-cs"/>
              </a:rPr>
              <a:t>Depuis que les premiers mammifères sont apparus il y a plus de 200 millions d'années, le cortex cérébral a pris davantage d’importance comparé à d’autres structures du cerveau qui sont plus anciennes. Puisque que ces structures ont prouvé leur efficacité à répondre à certains besoins fondamentaux, il n'y avait aucune raison de les faire disparaître. Au lieu de cela, l'évolution a favorisé un processus d'expansion, incluant la construction et l’ajout, plutôt que de tout reconstruire de fond en comble. Cette expansion de la surface du néocortex (également connu comme l’</a:t>
            </a:r>
            <a:r>
              <a:rPr lang="fr-FR" sz="1200" b="0" i="1" kern="1200" baseline="0" dirty="0" err="1">
                <a:solidFill>
                  <a:schemeClr val="tx1"/>
                </a:solidFill>
                <a:latin typeface="+mn-lt"/>
                <a:ea typeface="+mn-ea"/>
                <a:cs typeface="+mn-cs"/>
              </a:rPr>
              <a:t>isocortex</a:t>
            </a:r>
            <a:r>
              <a:rPr lang="fr-FR" sz="1200" b="0" i="1" kern="1200" baseline="0" dirty="0">
                <a:solidFill>
                  <a:schemeClr val="tx1"/>
                </a:solidFill>
                <a:latin typeface="+mn-lt"/>
                <a:ea typeface="+mn-ea"/>
                <a:cs typeface="+mn-cs"/>
              </a:rPr>
              <a:t>) est plus apparente chez les mammifères que chez les herbivores. Attraper une proie peut être difficile, mais une chasse fructueuse fournit un repas beaucoup plus nutritif que les plantes. Chasser avec succès nécessite un système sensori-moteur très évolué. Les mammifères avec un grand néocortex ont donc un avantage, car cette structure contient les régions sensorielles et motrices. Les scientifiques ont également observé que la taille du néocortex a considérablement augmenté chez les primates, des plus petits singes, comme les lémuriens, aux grands singes et êtres humains. De nombreux scientifiques pensent que cette croissance dans le néocortex des primates reflète la complexité croissante de leur vie sociale. En effet, la capacité à prédire le comportement de d'autres individus au sein d'un groupe semble avoir conféré un grand avantage évolutif. Ainsi, l'évolution aurait favorisé la croissance de certaines parties du cortex qui sont responsables des compétences sociales comme la langue, parce que ces espèces ont amélioré cette capacité.</a:t>
            </a:r>
          </a:p>
          <a:p>
            <a:endParaRPr lang="fr-FR" sz="1200" b="0" i="1" kern="1200" baseline="0" dirty="0">
              <a:solidFill>
                <a:schemeClr val="tx1"/>
              </a:solidFill>
              <a:latin typeface="+mn-lt"/>
              <a:ea typeface="+mn-ea"/>
              <a:cs typeface="+mn-cs"/>
            </a:endParaRPr>
          </a:p>
          <a:p>
            <a:r>
              <a:rPr lang="fr-FR" sz="1200" b="0" i="1" kern="1200" baseline="0" dirty="0">
                <a:solidFill>
                  <a:schemeClr val="tx1"/>
                </a:solidFill>
                <a:latin typeface="+mn-lt"/>
                <a:ea typeface="+mn-ea"/>
                <a:cs typeface="+mn-cs"/>
              </a:rPr>
              <a:t>Un autre point sur lequel les scientifiques sont d'accord est que l'augmentation dans les plis du cortex a été un facteur majeur dans l'évolution du cerveau. Ces plis, en augmentant la surface du cortex tout en lui permettant de faire à l’intérieur du crâne, permettent une meilleure organisation des comportements complexes.</a:t>
            </a:r>
          </a:p>
          <a:p>
            <a:endParaRPr lang="fr-FR" sz="1200" b="0" i="1" kern="1200" baseline="0" dirty="0">
              <a:solidFill>
                <a:schemeClr val="tx1"/>
              </a:solidFill>
              <a:latin typeface="+mn-lt"/>
              <a:ea typeface="+mn-ea"/>
              <a:cs typeface="+mn-cs"/>
            </a:endParaRPr>
          </a:p>
          <a:p>
            <a:r>
              <a:rPr lang="fr-FR" sz="1200" b="0" i="0" kern="1200" baseline="0">
                <a:solidFill>
                  <a:schemeClr val="tx1"/>
                </a:solidFill>
                <a:latin typeface="+mn-lt"/>
                <a:ea typeface="+mn-ea"/>
                <a:cs typeface="+mn-cs"/>
              </a:rPr>
              <a:t>*Image </a:t>
            </a:r>
            <a:r>
              <a:rPr lang="fr-FR" sz="1200" b="0" i="0" kern="1200" baseline="0" dirty="0">
                <a:solidFill>
                  <a:schemeClr val="tx1"/>
                </a:solidFill>
                <a:latin typeface="+mn-lt"/>
                <a:ea typeface="+mn-ea"/>
                <a:cs typeface="+mn-cs"/>
              </a:rPr>
              <a:t>de bébé créée avec Biorender.com</a:t>
            </a:r>
            <a:endParaRPr lang="en-CA"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97DE5E-61CD-48C2-9C27-BA7C93BFD2A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a:t>
            </a:r>
            <a:r>
              <a:rPr lang="en-US" sz="1200" b="1" kern="1200" dirty="0">
                <a:solidFill>
                  <a:schemeClr val="tx1"/>
                </a:solidFill>
                <a:latin typeface="+mn-lt"/>
                <a:ea typeface="+mn-ea"/>
                <a:cs typeface="+mn-cs"/>
              </a:rPr>
              <a:t>8: </a:t>
            </a:r>
            <a:r>
              <a:rPr lang="en-US" sz="1200" b="0" kern="1200" dirty="0">
                <a:solidFill>
                  <a:schemeClr val="tx1"/>
                </a:solidFill>
                <a:latin typeface="+mn-lt"/>
                <a:ea typeface="+mn-ea"/>
                <a:cs typeface="+mn-cs"/>
              </a:rPr>
              <a:t>Grandeurs des </a:t>
            </a:r>
            <a:r>
              <a:rPr lang="en-US" sz="1200" b="0" kern="1200" dirty="0" err="1">
                <a:solidFill>
                  <a:schemeClr val="tx1"/>
                </a:solidFill>
                <a:latin typeface="+mn-lt"/>
                <a:ea typeface="+mn-ea"/>
                <a:cs typeface="+mn-cs"/>
              </a:rPr>
              <a:t>cerveaux</a:t>
            </a:r>
            <a:r>
              <a:rPr lang="en-US" sz="1200" b="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Cette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diapositive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montre</a:t>
            </a:r>
            <a:r>
              <a:rPr lang="en-US" sz="1200" kern="1200" dirty="0">
                <a:solidFill>
                  <a:schemeClr val="tx1"/>
                </a:solidFill>
                <a:latin typeface="+mn-lt"/>
                <a:ea typeface="+mn-ea"/>
                <a:cs typeface="+mn-cs"/>
              </a:rPr>
              <a:t> les </a:t>
            </a:r>
            <a:r>
              <a:rPr lang="en-US" sz="1200" kern="1200" dirty="0" err="1">
                <a:solidFill>
                  <a:schemeClr val="tx1"/>
                </a:solidFill>
                <a:latin typeface="+mn-lt"/>
                <a:ea typeface="+mn-ea"/>
                <a:cs typeface="+mn-cs"/>
              </a:rPr>
              <a:t>tailles</a:t>
            </a:r>
            <a:r>
              <a:rPr lang="en-US" sz="1200" kern="1200" dirty="0">
                <a:solidFill>
                  <a:schemeClr val="tx1"/>
                </a:solidFill>
                <a:latin typeface="+mn-lt"/>
                <a:ea typeface="+mn-ea"/>
                <a:cs typeface="+mn-cs"/>
              </a:rPr>
              <a:t> relatives des </a:t>
            </a:r>
            <a:r>
              <a:rPr lang="en-US" sz="1200" kern="1200" dirty="0" err="1">
                <a:solidFill>
                  <a:schemeClr val="tx1"/>
                </a:solidFill>
                <a:latin typeface="+mn-lt"/>
                <a:ea typeface="+mn-ea"/>
                <a:cs typeface="+mn-cs"/>
              </a:rPr>
              <a:t>cerveaux</a:t>
            </a:r>
            <a:r>
              <a:rPr lang="en-US" sz="1200" kern="1200" dirty="0">
                <a:solidFill>
                  <a:schemeClr val="tx1"/>
                </a:solidFill>
                <a:latin typeface="+mn-lt"/>
                <a:ea typeface="+mn-ea"/>
                <a:cs typeface="+mn-cs"/>
              </a:rPr>
              <a:t> de </a:t>
            </a:r>
            <a:r>
              <a:rPr lang="en-US" sz="1200" kern="1200" dirty="0" err="1">
                <a:solidFill>
                  <a:schemeClr val="tx1"/>
                </a:solidFill>
                <a:latin typeface="+mn-lt"/>
                <a:ea typeface="+mn-ea"/>
                <a:cs typeface="+mn-cs"/>
              </a:rPr>
              <a:t>différents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animaux</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Elle </a:t>
            </a:r>
            <a:r>
              <a:rPr lang="en-US" sz="1200" kern="1200" baseline="0" dirty="0" err="1">
                <a:solidFill>
                  <a:schemeClr val="tx1"/>
                </a:solidFill>
                <a:latin typeface="+mn-lt"/>
                <a:ea typeface="+mn-ea"/>
                <a:cs typeface="+mn-cs"/>
              </a:rPr>
              <a:t>montre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aussi</a:t>
            </a:r>
            <a:r>
              <a:rPr lang="en-US" sz="1200" kern="1200" baseline="0" dirty="0">
                <a:solidFill>
                  <a:schemeClr val="tx1"/>
                </a:solidFill>
                <a:latin typeface="+mn-lt"/>
                <a:ea typeface="+mn-ea"/>
                <a:cs typeface="+mn-cs"/>
              </a:rPr>
              <a:t> les images de </a:t>
            </a:r>
            <a:r>
              <a:rPr lang="en-US" sz="1200" kern="1200" baseline="0" dirty="0" err="1">
                <a:solidFill>
                  <a:schemeClr val="tx1"/>
                </a:solidFill>
                <a:latin typeface="+mn-lt"/>
                <a:ea typeface="+mn-ea"/>
                <a:cs typeface="+mn-cs"/>
              </a:rPr>
              <a:t>l’activité</a:t>
            </a:r>
            <a:r>
              <a:rPr lang="en-US" sz="1200" kern="1200" baseline="0" dirty="0">
                <a:solidFill>
                  <a:schemeClr val="tx1"/>
                </a:solidFill>
                <a:latin typeface="+mn-lt"/>
                <a:ea typeface="+mn-ea"/>
                <a:cs typeface="+mn-cs"/>
              </a:rPr>
              <a:t> avec les </a:t>
            </a:r>
            <a:r>
              <a:rPr lang="en-US" sz="1200" kern="1200" baseline="0" dirty="0" err="1">
                <a:solidFill>
                  <a:schemeClr val="tx1"/>
                </a:solidFill>
                <a:latin typeface="+mn-lt"/>
                <a:ea typeface="+mn-ea"/>
                <a:cs typeface="+mn-cs"/>
              </a:rPr>
              <a:t>noms</a:t>
            </a:r>
            <a:r>
              <a:rPr lang="en-US" sz="1200" kern="1200" baseline="0" dirty="0">
                <a:solidFill>
                  <a:schemeClr val="tx1"/>
                </a:solidFill>
                <a:latin typeface="+mn-lt"/>
                <a:ea typeface="+mn-ea"/>
                <a:cs typeface="+mn-cs"/>
              </a:rPr>
              <a:t> des </a:t>
            </a:r>
            <a:r>
              <a:rPr lang="en-US" sz="1200" kern="1200" baseline="0" dirty="0" err="1">
                <a:solidFill>
                  <a:schemeClr val="tx1"/>
                </a:solidFill>
                <a:latin typeface="+mn-lt"/>
                <a:ea typeface="+mn-ea"/>
                <a:cs typeface="+mn-cs"/>
              </a:rPr>
              <a:t>animaux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côté</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chaque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qui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l’échelle</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Pour </a:t>
            </a:r>
            <a:r>
              <a:rPr lang="en-US" sz="1200" b="1" kern="1200" baseline="0" dirty="0" err="1">
                <a:solidFill>
                  <a:schemeClr val="tx1"/>
                </a:solidFill>
                <a:latin typeface="+mn-lt"/>
                <a:ea typeface="+mn-ea"/>
                <a:cs typeface="+mn-cs"/>
              </a:rPr>
              <a:t>l’enseignant</a:t>
            </a:r>
            <a:r>
              <a:rPr lang="en-US" sz="1200" b="1" kern="1200" baseline="0" dirty="0">
                <a:solidFill>
                  <a:schemeClr val="tx1"/>
                </a:solidFill>
                <a:latin typeface="+mn-lt"/>
                <a:ea typeface="+mn-ea"/>
                <a:cs typeface="+mn-cs"/>
              </a:rPr>
              <a:t>:</a:t>
            </a:r>
          </a:p>
          <a:p>
            <a:r>
              <a:rPr lang="en-CA" sz="1200" i="1" kern="1200" dirty="0">
                <a:solidFill>
                  <a:schemeClr val="tx1"/>
                </a:solidFill>
                <a:latin typeface="+mn-lt"/>
                <a:ea typeface="+mn-ea"/>
                <a:cs typeface="+mn-cs"/>
              </a:rPr>
              <a:t>Mandrill </a:t>
            </a:r>
            <a:r>
              <a:rPr lang="en-CA" sz="1200" kern="1200" dirty="0">
                <a:solidFill>
                  <a:schemeClr val="tx1"/>
                </a:solidFill>
                <a:latin typeface="+mn-lt"/>
                <a:ea typeface="+mn-ea"/>
                <a:cs typeface="+mn-cs"/>
              </a:rPr>
              <a:t>– Singe du Vieux</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Monde</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dans</a:t>
            </a:r>
            <a:r>
              <a:rPr lang="en-CA" sz="1200" kern="1200" baseline="0" dirty="0">
                <a:solidFill>
                  <a:schemeClr val="tx1"/>
                </a:solidFill>
                <a:latin typeface="+mn-lt"/>
                <a:ea typeface="+mn-ea"/>
                <a:cs typeface="+mn-cs"/>
              </a:rPr>
              <a:t> la </a:t>
            </a:r>
            <a:r>
              <a:rPr lang="en-CA" sz="1200" kern="1200" baseline="0" dirty="0" err="1">
                <a:solidFill>
                  <a:schemeClr val="tx1"/>
                </a:solidFill>
                <a:latin typeface="+mn-lt"/>
                <a:ea typeface="+mn-ea"/>
                <a:cs typeface="+mn-cs"/>
              </a:rPr>
              <a:t>même</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famille</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que</a:t>
            </a:r>
            <a:r>
              <a:rPr lang="en-CA" sz="1200" kern="1200" baseline="0" dirty="0">
                <a:solidFill>
                  <a:schemeClr val="tx1"/>
                </a:solidFill>
                <a:latin typeface="+mn-lt"/>
                <a:ea typeface="+mn-ea"/>
                <a:cs typeface="+mn-cs"/>
              </a:rPr>
              <a:t> le </a:t>
            </a:r>
            <a:r>
              <a:rPr lang="en-CA" sz="1200" kern="1200" baseline="0" dirty="0" err="1">
                <a:solidFill>
                  <a:schemeClr val="tx1"/>
                </a:solidFill>
                <a:latin typeface="+mn-lt"/>
                <a:ea typeface="+mn-ea"/>
                <a:cs typeface="+mn-cs"/>
              </a:rPr>
              <a:t>babouin</a:t>
            </a:r>
            <a:endParaRPr lang="en-CA" sz="1200" kern="1200" dirty="0">
              <a:solidFill>
                <a:schemeClr val="tx1"/>
              </a:solidFill>
              <a:latin typeface="+mn-lt"/>
              <a:ea typeface="+mn-ea"/>
              <a:cs typeface="+mn-cs"/>
            </a:endParaRPr>
          </a:p>
          <a:p>
            <a:r>
              <a:rPr lang="en-CA" sz="1200" i="1" kern="1200" dirty="0" err="1">
                <a:solidFill>
                  <a:schemeClr val="tx1"/>
                </a:solidFill>
                <a:latin typeface="+mn-lt"/>
                <a:ea typeface="+mn-ea"/>
                <a:cs typeface="+mn-cs"/>
              </a:rPr>
              <a:t>Mouflon</a:t>
            </a:r>
            <a:r>
              <a:rPr lang="en-CA" sz="1200" kern="1200" dirty="0">
                <a:solidFill>
                  <a:schemeClr val="tx1"/>
                </a:solidFill>
                <a:latin typeface="+mn-lt"/>
                <a:ea typeface="+mn-ea"/>
                <a:cs typeface="+mn-cs"/>
              </a:rPr>
              <a:t> – Mouton </a:t>
            </a:r>
            <a:r>
              <a:rPr lang="en-CA" sz="1200" kern="1200" dirty="0" err="1">
                <a:solidFill>
                  <a:schemeClr val="tx1"/>
                </a:solidFill>
                <a:latin typeface="+mn-lt"/>
                <a:ea typeface="+mn-ea"/>
                <a:cs typeface="+mn-cs"/>
              </a:rPr>
              <a:t>sauvage</a:t>
            </a:r>
            <a:endParaRPr lang="en-CA" sz="1200" kern="1200" dirty="0">
              <a:solidFill>
                <a:schemeClr val="tx1"/>
              </a:solidFill>
              <a:latin typeface="+mn-lt"/>
              <a:ea typeface="+mn-ea"/>
              <a:cs typeface="+mn-cs"/>
            </a:endParaRPr>
          </a:p>
          <a:p>
            <a:r>
              <a:rPr lang="en-CA" sz="1200" i="1" kern="1200" dirty="0" err="1">
                <a:solidFill>
                  <a:schemeClr val="tx1"/>
                </a:solidFill>
                <a:latin typeface="+mn-lt"/>
                <a:ea typeface="+mn-ea"/>
                <a:cs typeface="+mn-cs"/>
              </a:rPr>
              <a:t>Koudou</a:t>
            </a:r>
            <a:r>
              <a:rPr lang="en-CA" sz="1200" kern="1200" dirty="0">
                <a:solidFill>
                  <a:schemeClr val="tx1"/>
                </a:solidFill>
                <a:latin typeface="+mn-lt"/>
                <a:ea typeface="+mn-ea"/>
                <a:cs typeface="+mn-cs"/>
              </a:rPr>
              <a:t> – </a:t>
            </a:r>
            <a:r>
              <a:rPr lang="en-CA" sz="1200" kern="1200" dirty="0" err="1">
                <a:solidFill>
                  <a:schemeClr val="tx1"/>
                </a:solidFill>
                <a:latin typeface="+mn-lt"/>
                <a:ea typeface="+mn-ea"/>
                <a:cs typeface="+mn-cs"/>
              </a:rPr>
              <a:t>Sous-espèce</a:t>
            </a:r>
            <a:r>
              <a:rPr lang="en-CA" sz="1200" kern="1200" dirty="0">
                <a:solidFill>
                  <a:schemeClr val="tx1"/>
                </a:solidFill>
                <a:latin typeface="+mn-lt"/>
                <a:ea typeface="+mn-ea"/>
                <a:cs typeface="+mn-cs"/>
              </a:rPr>
              <a:t> de </a:t>
            </a:r>
            <a:r>
              <a:rPr lang="en-CA" sz="1200" kern="1200" dirty="0" err="1">
                <a:solidFill>
                  <a:schemeClr val="tx1"/>
                </a:solidFill>
                <a:latin typeface="+mn-lt"/>
                <a:ea typeface="+mn-ea"/>
                <a:cs typeface="+mn-cs"/>
              </a:rPr>
              <a:t>l’antilope</a:t>
            </a:r>
            <a:endParaRPr lang="en-CA" sz="1200" kern="1200" dirty="0">
              <a:solidFill>
                <a:schemeClr val="tx1"/>
              </a:solidFill>
              <a:latin typeface="+mn-lt"/>
              <a:ea typeface="+mn-ea"/>
              <a:cs typeface="+mn-cs"/>
            </a:endParaRPr>
          </a:p>
          <a:p>
            <a:r>
              <a:rPr lang="en-CA" sz="1200" i="1" kern="1200" dirty="0">
                <a:solidFill>
                  <a:schemeClr val="tx1"/>
                </a:solidFill>
                <a:latin typeface="+mn-lt"/>
                <a:ea typeface="+mn-ea"/>
                <a:cs typeface="+mn-cs"/>
              </a:rPr>
              <a:t>Wallaby </a:t>
            </a:r>
            <a:r>
              <a:rPr lang="en-CA" sz="1200" kern="1200" dirty="0">
                <a:solidFill>
                  <a:schemeClr val="tx1"/>
                </a:solidFill>
                <a:latin typeface="+mn-lt"/>
                <a:ea typeface="+mn-ea"/>
                <a:cs typeface="+mn-cs"/>
              </a:rPr>
              <a:t>– </a:t>
            </a:r>
            <a:r>
              <a:rPr lang="en-CA" sz="1200" kern="1200" dirty="0" err="1">
                <a:solidFill>
                  <a:schemeClr val="tx1"/>
                </a:solidFill>
                <a:latin typeface="+mn-lt"/>
                <a:ea typeface="+mn-ea"/>
                <a:cs typeface="+mn-cs"/>
              </a:rPr>
              <a:t>Macropode</a:t>
            </a:r>
            <a:r>
              <a:rPr lang="en-CA" sz="1200" kern="1200" dirty="0">
                <a:solidFill>
                  <a:schemeClr val="tx1"/>
                </a:solidFill>
                <a:latin typeface="+mn-lt"/>
                <a:ea typeface="+mn-ea"/>
                <a:cs typeface="+mn-cs"/>
              </a:rPr>
              <a:t>, </a:t>
            </a:r>
            <a:r>
              <a:rPr lang="en-CA" sz="1200" kern="1200" dirty="0" err="1">
                <a:solidFill>
                  <a:schemeClr val="tx1"/>
                </a:solidFill>
                <a:latin typeface="+mn-lt"/>
                <a:ea typeface="+mn-ea"/>
                <a:cs typeface="+mn-cs"/>
              </a:rPr>
              <a:t>ressemble</a:t>
            </a:r>
            <a:r>
              <a:rPr lang="en-CA" sz="1200" kern="1200" dirty="0">
                <a:solidFill>
                  <a:schemeClr val="tx1"/>
                </a:solidFill>
                <a:latin typeface="+mn-lt"/>
                <a:ea typeface="+mn-ea"/>
                <a:cs typeface="+mn-cs"/>
              </a:rPr>
              <a:t> au </a:t>
            </a:r>
            <a:r>
              <a:rPr lang="en-CA" sz="1200" kern="1200" dirty="0" err="1">
                <a:solidFill>
                  <a:schemeClr val="tx1"/>
                </a:solidFill>
                <a:latin typeface="+mn-lt"/>
                <a:ea typeface="+mn-ea"/>
                <a:cs typeface="+mn-cs"/>
              </a:rPr>
              <a:t>kangourou</a:t>
            </a:r>
            <a:endParaRPr lang="en-CA" sz="1200" kern="1200" dirty="0">
              <a:solidFill>
                <a:schemeClr val="tx1"/>
              </a:solidFill>
              <a:latin typeface="+mn-lt"/>
              <a:ea typeface="+mn-ea"/>
              <a:cs typeface="+mn-cs"/>
            </a:endParaRPr>
          </a:p>
          <a:p>
            <a:r>
              <a:rPr lang="en-CA" sz="1200" i="1" kern="1200" dirty="0" err="1">
                <a:solidFill>
                  <a:schemeClr val="tx1"/>
                </a:solidFill>
                <a:latin typeface="+mn-lt"/>
                <a:ea typeface="+mn-ea"/>
                <a:cs typeface="+mn-cs"/>
              </a:rPr>
              <a:t>Pécari</a:t>
            </a:r>
            <a:r>
              <a:rPr lang="en-CA" sz="1200" kern="1200" dirty="0">
                <a:solidFill>
                  <a:schemeClr val="tx1"/>
                </a:solidFill>
                <a:latin typeface="+mn-lt"/>
                <a:ea typeface="+mn-ea"/>
                <a:cs typeface="+mn-cs"/>
              </a:rPr>
              <a:t> – Animal de </a:t>
            </a:r>
            <a:r>
              <a:rPr lang="en-CA" sz="1200" kern="1200" dirty="0" err="1">
                <a:solidFill>
                  <a:schemeClr val="tx1"/>
                </a:solidFill>
                <a:latin typeface="+mn-lt"/>
                <a:ea typeface="+mn-ea"/>
                <a:cs typeface="+mn-cs"/>
              </a:rPr>
              <a:t>taille</a:t>
            </a:r>
            <a:r>
              <a:rPr lang="en-CA" sz="1200" kern="1200" dirty="0">
                <a:solidFill>
                  <a:schemeClr val="tx1"/>
                </a:solidFill>
                <a:latin typeface="+mn-lt"/>
                <a:ea typeface="+mn-ea"/>
                <a:cs typeface="+mn-cs"/>
              </a:rPr>
              <a:t> </a:t>
            </a:r>
            <a:r>
              <a:rPr lang="en-CA" sz="1200" kern="1200" dirty="0" err="1">
                <a:solidFill>
                  <a:schemeClr val="tx1"/>
                </a:solidFill>
                <a:latin typeface="+mn-lt"/>
                <a:ea typeface="+mn-ea"/>
                <a:cs typeface="+mn-cs"/>
              </a:rPr>
              <a:t>moyenne</a:t>
            </a:r>
            <a:r>
              <a:rPr lang="en-CA" sz="1200" kern="1200" dirty="0">
                <a:solidFill>
                  <a:schemeClr val="tx1"/>
                </a:solidFill>
                <a:latin typeface="+mn-lt"/>
                <a:ea typeface="+mn-ea"/>
                <a:cs typeface="+mn-cs"/>
              </a:rPr>
              <a:t> </a:t>
            </a:r>
            <a:r>
              <a:rPr lang="en-CA" sz="1200" kern="1200" dirty="0" err="1">
                <a:solidFill>
                  <a:schemeClr val="tx1"/>
                </a:solidFill>
                <a:latin typeface="+mn-lt"/>
                <a:ea typeface="+mn-ea"/>
                <a:cs typeface="+mn-cs"/>
              </a:rPr>
              <a:t>ressemblant</a:t>
            </a:r>
            <a:r>
              <a:rPr lang="en-CA" sz="1200" kern="1200" baseline="0" dirty="0">
                <a:solidFill>
                  <a:schemeClr val="tx1"/>
                </a:solidFill>
                <a:latin typeface="+mn-lt"/>
                <a:ea typeface="+mn-ea"/>
                <a:cs typeface="+mn-cs"/>
              </a:rPr>
              <a:t> </a:t>
            </a:r>
            <a:r>
              <a:rPr lang="en-CA" sz="1200" kern="1200" baseline="0" dirty="0" err="1">
                <a:solidFill>
                  <a:schemeClr val="tx1"/>
                </a:solidFill>
                <a:latin typeface="+mn-lt"/>
                <a:ea typeface="+mn-ea"/>
                <a:cs typeface="+mn-cs"/>
              </a:rPr>
              <a:t>à</a:t>
            </a:r>
            <a:r>
              <a:rPr lang="en-CA" sz="1200" kern="1200" baseline="0" dirty="0">
                <a:solidFill>
                  <a:schemeClr val="tx1"/>
                </a:solidFill>
                <a:latin typeface="+mn-lt"/>
                <a:ea typeface="+mn-ea"/>
                <a:cs typeface="+mn-cs"/>
              </a:rPr>
              <a:t> un </a:t>
            </a:r>
            <a:r>
              <a:rPr lang="en-CA" sz="1200" kern="1200" baseline="0" dirty="0" err="1">
                <a:solidFill>
                  <a:schemeClr val="tx1"/>
                </a:solidFill>
                <a:latin typeface="+mn-lt"/>
                <a:ea typeface="+mn-ea"/>
                <a:cs typeface="+mn-cs"/>
              </a:rPr>
              <a:t>cochon</a:t>
            </a:r>
            <a:endParaRPr lang="en-CA"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9997DE5E-61CD-48C2-9C27-BA7C93BFD2A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fr-FR" sz="1200" b="1" kern="1200" noProof="0" dirty="0">
                <a:solidFill>
                  <a:schemeClr val="tx1"/>
                </a:solidFill>
                <a:effectLst/>
                <a:latin typeface="+mn-lt"/>
                <a:ea typeface="+mn-ea"/>
                <a:cs typeface="+mn-cs"/>
              </a:rPr>
              <a:t>Diapositive </a:t>
            </a:r>
            <a:r>
              <a:rPr lang="en-US" sz="1200" b="1" kern="1200" dirty="0">
                <a:solidFill>
                  <a:schemeClr val="tx1"/>
                </a:solidFill>
                <a:latin typeface="+mn-lt"/>
                <a:ea typeface="+mn-ea"/>
                <a:cs typeface="+mn-cs"/>
              </a:rPr>
              <a:t>9:</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Comment </a:t>
            </a:r>
            <a:r>
              <a:rPr lang="en-US" sz="1200" b="0" kern="1200" baseline="0" dirty="0" err="1">
                <a:solidFill>
                  <a:schemeClr val="tx1"/>
                </a:solidFill>
                <a:latin typeface="+mn-lt"/>
                <a:ea typeface="+mn-ea"/>
                <a:cs typeface="+mn-cs"/>
              </a:rPr>
              <a:t>est-ce</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que</a:t>
            </a:r>
            <a:r>
              <a:rPr lang="en-US" sz="1200" b="0" kern="1200" baseline="0" dirty="0">
                <a:solidFill>
                  <a:schemeClr val="tx1"/>
                </a:solidFill>
                <a:latin typeface="+mn-lt"/>
                <a:ea typeface="+mn-ea"/>
                <a:cs typeface="+mn-cs"/>
              </a:rPr>
              <a:t> les </a:t>
            </a:r>
            <a:r>
              <a:rPr lang="en-US" sz="1200" b="0" kern="1200" baseline="0" dirty="0" err="1">
                <a:solidFill>
                  <a:schemeClr val="tx1"/>
                </a:solidFill>
                <a:latin typeface="+mn-lt"/>
                <a:ea typeface="+mn-ea"/>
                <a:cs typeface="+mn-cs"/>
              </a:rPr>
              <a:t>cerveaux</a:t>
            </a:r>
            <a:r>
              <a:rPr lang="en-US" sz="1200" b="0" kern="1200" baseline="0" dirty="0">
                <a:solidFill>
                  <a:schemeClr val="tx1"/>
                </a:solidFill>
                <a:latin typeface="+mn-lt"/>
                <a:ea typeface="+mn-ea"/>
                <a:cs typeface="+mn-cs"/>
              </a:rPr>
              <a:t> </a:t>
            </a:r>
            <a:r>
              <a:rPr lang="en-US" sz="1200" b="0" kern="1200" baseline="0" dirty="0" err="1">
                <a:solidFill>
                  <a:schemeClr val="tx1"/>
                </a:solidFill>
                <a:latin typeface="+mn-lt"/>
                <a:ea typeface="+mn-ea"/>
                <a:cs typeface="+mn-cs"/>
              </a:rPr>
              <a:t>changent</a:t>
            </a:r>
            <a:r>
              <a:rPr lang="en-US" sz="1200" b="0" kern="1200" baseline="0" dirty="0">
                <a:solidFill>
                  <a:schemeClr val="tx1"/>
                </a:solidFill>
                <a:latin typeface="+mn-lt"/>
                <a:ea typeface="+mn-ea"/>
                <a:cs typeface="+mn-cs"/>
              </a:rPr>
              <a:t> avec le temps?</a:t>
            </a:r>
            <a:endParaRPr lang="en-US" sz="1200" b="1" kern="1200" baseline="0" dirty="0">
              <a:solidFill>
                <a:schemeClr val="tx1"/>
              </a:solidFill>
              <a:latin typeface="+mn-lt"/>
              <a:ea typeface="+mn-ea"/>
              <a:cs typeface="+mn-cs"/>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Instructions </a:t>
            </a:r>
            <a:r>
              <a:rPr lang="en-US" sz="1200" b="1" kern="1200" baseline="0" dirty="0" err="1">
                <a:solidFill>
                  <a:schemeClr val="tx1"/>
                </a:solidFill>
                <a:latin typeface="+mn-lt"/>
                <a:ea typeface="+mn-ea"/>
                <a:cs typeface="+mn-cs"/>
              </a:rPr>
              <a:t>d’exercice</a:t>
            </a:r>
            <a:r>
              <a:rPr lang="en-US" sz="1200" b="1"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Commencez</a:t>
            </a:r>
            <a:r>
              <a:rPr lang="en-US" sz="1200" kern="1200" dirty="0">
                <a:solidFill>
                  <a:schemeClr val="tx1"/>
                </a:solidFill>
                <a:latin typeface="+mn-lt"/>
                <a:ea typeface="+mn-ea"/>
                <a:cs typeface="+mn-cs"/>
              </a:rPr>
              <a:t> par demander aux </a:t>
            </a:r>
            <a:r>
              <a:rPr lang="en-US" sz="1200" kern="1200" dirty="0" err="1">
                <a:solidFill>
                  <a:schemeClr val="tx1"/>
                </a:solidFill>
                <a:latin typeface="+mn-lt"/>
                <a:ea typeface="+mn-ea"/>
                <a:cs typeface="+mn-cs"/>
              </a:rPr>
              <a:t>étudiants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pensent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ressemble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celui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avaient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lorsqu’ils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sont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nés</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réponse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non! Non </a:t>
            </a:r>
            <a:r>
              <a:rPr lang="en-US" sz="1200" kern="1200" baseline="0" dirty="0" err="1">
                <a:solidFill>
                  <a:schemeClr val="tx1"/>
                </a:solidFill>
                <a:latin typeface="+mn-lt"/>
                <a:ea typeface="+mn-ea"/>
                <a:cs typeface="+mn-cs"/>
              </a:rPr>
              <a:t>seulement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nos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deviennent</a:t>
            </a:r>
            <a:r>
              <a:rPr lang="en-US" sz="1200" kern="1200" baseline="0" dirty="0">
                <a:solidFill>
                  <a:schemeClr val="tx1"/>
                </a:solidFill>
                <a:latin typeface="+mn-lt"/>
                <a:ea typeface="+mn-ea"/>
                <a:cs typeface="+mn-cs"/>
              </a:rPr>
              <a:t> plus </a:t>
            </a:r>
            <a:r>
              <a:rPr lang="en-US" sz="1200" kern="1200" baseline="0" dirty="0" err="1">
                <a:solidFill>
                  <a:schemeClr val="tx1"/>
                </a:solidFill>
                <a:latin typeface="+mn-lt"/>
                <a:ea typeface="+mn-ea"/>
                <a:cs typeface="+mn-cs"/>
              </a:rPr>
              <a:t>gros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deviennent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aussi</a:t>
            </a:r>
            <a:r>
              <a:rPr lang="en-US" sz="1200" kern="1200" baseline="0" dirty="0">
                <a:solidFill>
                  <a:schemeClr val="tx1"/>
                </a:solidFill>
                <a:latin typeface="+mn-lt"/>
                <a:ea typeface="+mn-ea"/>
                <a:cs typeface="+mn-cs"/>
              </a:rPr>
              <a:t> plus plissés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mesure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nous </a:t>
            </a:r>
            <a:r>
              <a:rPr lang="en-US" sz="1200" kern="1200" baseline="0" dirty="0" err="1">
                <a:solidFill>
                  <a:schemeClr val="tx1"/>
                </a:solidFill>
                <a:latin typeface="+mn-lt"/>
                <a:ea typeface="+mn-ea"/>
                <a:cs typeface="+mn-cs"/>
              </a:rPr>
              <a:t>vieillissons</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kern="1200" baseline="0" dirty="0" err="1">
                <a:solidFill>
                  <a:schemeClr val="tx1"/>
                </a:solidFill>
                <a:latin typeface="+mn-lt"/>
                <a:ea typeface="+mn-ea"/>
                <a:cs typeface="+mn-cs"/>
              </a:rPr>
              <a:t>Alternativement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vous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pouvez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montrer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cette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diapositive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étudiants</a:t>
            </a:r>
            <a:r>
              <a:rPr lang="en-US" sz="1200" kern="1200" baseline="0" dirty="0">
                <a:solidFill>
                  <a:schemeClr val="tx1"/>
                </a:solidFill>
                <a:latin typeface="+mn-lt"/>
                <a:ea typeface="+mn-ea"/>
                <a:cs typeface="+mn-cs"/>
              </a:rPr>
              <a:t> et </a:t>
            </a:r>
            <a:r>
              <a:rPr lang="en-US" sz="1200" kern="1200" baseline="0" dirty="0" err="1">
                <a:solidFill>
                  <a:schemeClr val="tx1"/>
                </a:solidFill>
                <a:latin typeface="+mn-lt"/>
                <a:ea typeface="+mn-ea"/>
                <a:cs typeface="+mn-cs"/>
              </a:rPr>
              <a:t>leur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demandez</a:t>
            </a:r>
            <a:r>
              <a:rPr lang="en-US" sz="1200" kern="1200" baseline="0" dirty="0">
                <a:solidFill>
                  <a:schemeClr val="tx1"/>
                </a:solidFill>
                <a:latin typeface="+mn-lt"/>
                <a:ea typeface="+mn-ea"/>
                <a:cs typeface="+mn-cs"/>
              </a:rPr>
              <a:t> de comparer les </a:t>
            </a:r>
            <a:r>
              <a:rPr lang="en-US" sz="1200" kern="1200" baseline="0" dirty="0" err="1">
                <a:solidFill>
                  <a:schemeClr val="tx1"/>
                </a:solidFill>
                <a:latin typeface="+mn-lt"/>
                <a:ea typeface="+mn-ea"/>
                <a:cs typeface="+mn-cs"/>
              </a:rPr>
              <a:t>cerveaux</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à</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différents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âges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Est-ce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remarquent</a:t>
            </a:r>
            <a:r>
              <a:rPr lang="en-US" sz="1200" kern="1200" baseline="0" dirty="0">
                <a:solidFill>
                  <a:schemeClr val="tx1"/>
                </a:solidFill>
                <a:latin typeface="+mn-lt"/>
                <a:ea typeface="+mn-ea"/>
                <a:cs typeface="+mn-cs"/>
              </a:rPr>
              <a:t> les </a:t>
            </a:r>
            <a:r>
              <a:rPr lang="en-US" sz="1200" kern="1200" baseline="0" dirty="0" err="1">
                <a:solidFill>
                  <a:schemeClr val="tx1"/>
                </a:solidFill>
                <a:latin typeface="+mn-lt"/>
                <a:ea typeface="+mn-ea"/>
                <a:cs typeface="+mn-cs"/>
              </a:rPr>
              <a:t>différences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dans</a:t>
            </a:r>
            <a:r>
              <a:rPr lang="en-US" sz="1200" kern="1200" baseline="0" dirty="0">
                <a:solidFill>
                  <a:schemeClr val="tx1"/>
                </a:solidFill>
                <a:latin typeface="+mn-lt"/>
                <a:ea typeface="+mn-ea"/>
                <a:cs typeface="+mn-cs"/>
              </a:rPr>
              <a:t> la </a:t>
            </a:r>
            <a:r>
              <a:rPr lang="en-US" sz="1200" kern="1200" baseline="0" dirty="0" err="1">
                <a:solidFill>
                  <a:schemeClr val="tx1"/>
                </a:solidFill>
                <a:latin typeface="+mn-lt"/>
                <a:ea typeface="+mn-ea"/>
                <a:cs typeface="+mn-cs"/>
              </a:rPr>
              <a:t>taille</a:t>
            </a:r>
            <a:r>
              <a:rPr lang="en-US" sz="1200" kern="1200" baseline="0" dirty="0">
                <a:solidFill>
                  <a:schemeClr val="tx1"/>
                </a:solidFill>
                <a:latin typeface="+mn-lt"/>
                <a:ea typeface="+mn-ea"/>
                <a:cs typeface="+mn-cs"/>
              </a:rPr>
              <a:t> et le </a:t>
            </a:r>
            <a:r>
              <a:rPr lang="en-US" sz="1200" kern="1200" baseline="0" dirty="0" err="1">
                <a:solidFill>
                  <a:schemeClr val="tx1"/>
                </a:solidFill>
                <a:latin typeface="+mn-lt"/>
                <a:ea typeface="+mn-ea"/>
                <a:cs typeface="+mn-cs"/>
              </a:rPr>
              <a:t>nombre</a:t>
            </a:r>
            <a:r>
              <a:rPr lang="en-US" sz="1200" kern="1200" baseline="0" dirty="0">
                <a:solidFill>
                  <a:schemeClr val="tx1"/>
                </a:solidFill>
                <a:latin typeface="+mn-lt"/>
                <a:ea typeface="+mn-ea"/>
                <a:cs typeface="+mn-cs"/>
              </a:rPr>
              <a:t> de </a:t>
            </a:r>
            <a:r>
              <a:rPr lang="en-US" sz="1200" kern="1200" baseline="0" dirty="0" err="1">
                <a:solidFill>
                  <a:schemeClr val="tx1"/>
                </a:solidFill>
                <a:latin typeface="+mn-lt"/>
                <a:ea typeface="+mn-ea"/>
                <a:cs typeface="+mn-cs"/>
              </a:rPr>
              <a:t>gyri/sulci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pensent-t-ils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que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cela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signifie</a:t>
            </a:r>
            <a:r>
              <a:rPr lang="en-US" sz="1200" kern="1200" baseline="0" dirty="0">
                <a:solidFill>
                  <a:schemeClr val="tx1"/>
                </a:solidFill>
                <a:latin typeface="+mn-lt"/>
                <a:ea typeface="+mn-ea"/>
                <a:cs typeface="+mn-cs"/>
              </a:rPr>
              <a:t>?</a:t>
            </a:r>
          </a:p>
          <a:p>
            <a:endParaRPr lang="en-US" sz="1200" kern="1200" baseline="0" dirty="0">
              <a:solidFill>
                <a:schemeClr val="tx1"/>
              </a:solidFill>
              <a:latin typeface="+mn-lt"/>
              <a:ea typeface="+mn-ea"/>
              <a:cs typeface="+mn-cs"/>
            </a:endParaRPr>
          </a:p>
          <a:p>
            <a:r>
              <a:rPr lang="en-US" sz="1200" b="1" kern="1200" baseline="0" dirty="0" err="1">
                <a:solidFill>
                  <a:schemeClr val="tx1"/>
                </a:solidFill>
                <a:latin typeface="+mn-lt"/>
                <a:ea typeface="+mn-ea"/>
                <a:cs typeface="+mn-cs"/>
              </a:rPr>
              <a:t>Mat</a:t>
            </a:r>
            <a:r>
              <a:rPr lang="en-US" sz="1200" b="1" kern="1200" dirty="0" err="1">
                <a:solidFill>
                  <a:schemeClr val="tx1"/>
                </a:solidFill>
                <a:latin typeface="+mn-lt"/>
                <a:ea typeface="+mn-ea"/>
                <a:cs typeface="+mn-cs"/>
              </a:rPr>
              <a:t>é</a:t>
            </a:r>
            <a:r>
              <a:rPr lang="en-US" sz="1200" b="1" kern="1200" baseline="0" dirty="0" err="1">
                <a:solidFill>
                  <a:schemeClr val="tx1"/>
                </a:solidFill>
                <a:latin typeface="+mn-lt"/>
                <a:ea typeface="+mn-ea"/>
                <a:cs typeface="+mn-cs"/>
              </a:rPr>
              <a:t>riels</a:t>
            </a:r>
            <a:r>
              <a:rPr lang="en-US" sz="1200" b="1" kern="1200" baseline="0" dirty="0">
                <a:solidFill>
                  <a:schemeClr val="tx1"/>
                </a:solidFill>
                <a:latin typeface="+mn-lt"/>
                <a:ea typeface="+mn-ea"/>
                <a:cs typeface="+mn-cs"/>
              </a:rPr>
              <a:t> extra: </a:t>
            </a:r>
            <a:r>
              <a:rPr lang="en-US" sz="1200" kern="1200" baseline="0" dirty="0">
                <a:solidFill>
                  <a:schemeClr val="tx1"/>
                </a:solidFill>
                <a:latin typeface="+mn-lt"/>
                <a:ea typeface="+mn-ea"/>
                <a:cs typeface="+mn-cs"/>
              </a:rPr>
              <a:t>La </a:t>
            </a:r>
            <a:r>
              <a:rPr lang="en-US" sz="1200" kern="1200" baseline="0" dirty="0" err="1">
                <a:solidFill>
                  <a:schemeClr val="tx1"/>
                </a:solidFill>
                <a:latin typeface="+mn-lt"/>
                <a:ea typeface="+mn-ea"/>
                <a:cs typeface="+mn-cs"/>
              </a:rPr>
              <a:t>référence</a:t>
            </a:r>
            <a:r>
              <a:rPr lang="en-US" sz="1200" kern="1200" baseline="0" dirty="0">
                <a:solidFill>
                  <a:schemeClr val="tx1"/>
                </a:solidFill>
                <a:latin typeface="+mn-lt"/>
                <a:ea typeface="+mn-ea"/>
                <a:cs typeface="+mn-cs"/>
              </a:rPr>
              <a:t> pour </a:t>
            </a:r>
            <a:r>
              <a:rPr lang="en-US" sz="1200" kern="1200" baseline="0" dirty="0" err="1">
                <a:solidFill>
                  <a:schemeClr val="tx1"/>
                </a:solidFill>
                <a:latin typeface="+mn-lt"/>
                <a:ea typeface="+mn-ea"/>
                <a:cs typeface="+mn-cs"/>
              </a:rPr>
              <a:t>ce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sujet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est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fournie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sur</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cette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diapositive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si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vous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voulez</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davantage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d’informations</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avant</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votre</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présentation</a:t>
            </a:r>
            <a:r>
              <a:rPr lang="en-US" sz="1200"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9997DE5E-61CD-48C2-9C27-BA7C93BFD2A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F2C58BB2-B8EB-1A4A-AEE2-A4B1489D2A1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2C58BB2-B8EB-1A4A-AEE2-A4B1489D2A1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2C58BB2-B8EB-1A4A-AEE2-A4B1489D2A1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420432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27451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88DA61-085F-4B1E-BC7C-473BDF0FE3F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42577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88DA61-085F-4B1E-BC7C-473BDF0FE3F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421736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88DA61-085F-4B1E-BC7C-473BDF0FE3F9}"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334751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88DA61-085F-4B1E-BC7C-473BDF0FE3F9}"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3424023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DA61-085F-4B1E-BC7C-473BDF0FE3F9}"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249018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8DA61-085F-4B1E-BC7C-473BDF0FE3F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51378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2C58BB2-B8EB-1A4A-AEE2-A4B1489D2A1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88DA61-085F-4B1E-BC7C-473BDF0FE3F9}"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2081325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972004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88DA61-085F-4B1E-BC7C-473BDF0FE3F9}"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837286-5CA9-409B-8104-3EE804DD53DF}" type="slidenum">
              <a:rPr lang="en-US" smtClean="0"/>
              <a:pPr/>
              <a:t>‹#›</a:t>
            </a:fld>
            <a:endParaRPr lang="en-US"/>
          </a:p>
        </p:txBody>
      </p:sp>
    </p:spTree>
    <p:extLst>
      <p:ext uri="{BB962C8B-B14F-4D97-AF65-F5344CB8AC3E}">
        <p14:creationId xmlns:p14="http://schemas.microsoft.com/office/powerpoint/2010/main" val="134106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F2C58BB2-B8EB-1A4A-AEE2-A4B1489D2A1F}" type="datetimeFigureOut">
              <a:rPr lang="en-US" smtClean="0"/>
              <a:pPr/>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2C58BB2-B8EB-1A4A-AEE2-A4B1489D2A1F}"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F2C58BB2-B8EB-1A4A-AEE2-A4B1489D2A1F}" type="datetimeFigureOut">
              <a:rPr lang="en-US" smtClean="0"/>
              <a:pPr/>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F2C58BB2-B8EB-1A4A-AEE2-A4B1489D2A1F}" type="datetimeFigureOut">
              <a:rPr lang="en-US" smtClean="0"/>
              <a:pPr/>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58BB2-B8EB-1A4A-AEE2-A4B1489D2A1F}" type="datetimeFigureOut">
              <a:rPr lang="en-US" smtClean="0"/>
              <a:pPr/>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2C58BB2-B8EB-1A4A-AEE2-A4B1489D2A1F}"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2C58BB2-B8EB-1A4A-AEE2-A4B1489D2A1F}" type="datetimeFigureOut">
              <a:rPr lang="en-US" smtClean="0"/>
              <a:pPr/>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6566-9E8A-FE47-B9DF-A24D30C05B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58BB2-B8EB-1A4A-AEE2-A4B1489D2A1F}" type="datetimeFigureOut">
              <a:rPr lang="en-US" smtClean="0"/>
              <a:pPr/>
              <a:t>8/24/2022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B6566-9E8A-FE47-B9DF-A24D30C05B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58BB2-B8EB-1A4A-AEE2-A4B1489D2A1F}" type="datetimeFigureOut">
              <a:rPr lang="en-US" smtClean="0"/>
              <a:pPr/>
              <a:t>8/24/2022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B6566-9E8A-FE47-B9DF-A24D30C05B44}" type="slidenum">
              <a:rPr lang="en-US" smtClean="0"/>
              <a:pPr/>
              <a:t>‹#›</a:t>
            </a:fld>
            <a:endParaRPr lang="en-US"/>
          </a:p>
        </p:txBody>
      </p:sp>
    </p:spTree>
    <p:extLst>
      <p:ext uri="{BB962C8B-B14F-4D97-AF65-F5344CB8AC3E}">
        <p14:creationId xmlns:p14="http://schemas.microsoft.com/office/powerpoint/2010/main" val="28345479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84010" y="4804703"/>
            <a:ext cx="8229600" cy="1678553"/>
          </a:xfrm>
          <a:prstGeom prst="rect">
            <a:avLst/>
          </a:prstGeom>
        </p:spPr>
        <p:txBody>
          <a:bodyPr vert="horz" lIns="91440" tIns="45720" rIns="91440" bIns="45720" rtlCol="0" anchor="ctr">
            <a:normAutofit fontScale="92500" lnSpcReduction="20000"/>
          </a:bodyPr>
          <a:lstStyle/>
          <a:p>
            <a:pPr algn="ctr">
              <a:spcBef>
                <a:spcPct val="0"/>
              </a:spcBef>
              <a:defRPr/>
            </a:pPr>
            <a:r>
              <a:rPr lang="en-US" sz="4400" b="1" dirty="0" err="1">
                <a:solidFill>
                  <a:srgbClr val="00B0F0"/>
                </a:solidFill>
                <a:latin typeface="+mj-lt"/>
                <a:ea typeface="+mj-ea"/>
                <a:cs typeface="+mj-cs"/>
              </a:rPr>
              <a:t>Détectives</a:t>
            </a:r>
            <a:r>
              <a:rPr lang="en-US" sz="4400" b="1" dirty="0">
                <a:solidFill>
                  <a:srgbClr val="00B0F0"/>
                </a:solidFill>
                <a:latin typeface="+mj-lt"/>
                <a:ea typeface="+mj-ea"/>
                <a:cs typeface="+mj-cs"/>
              </a:rPr>
              <a:t> de la science:</a:t>
            </a:r>
          </a:p>
          <a:p>
            <a:pPr algn="ctr">
              <a:spcBef>
                <a:spcPct val="0"/>
              </a:spcBef>
              <a:defRPr/>
            </a:pPr>
            <a:r>
              <a:rPr lang="en-US" sz="4400" b="1" dirty="0" err="1">
                <a:solidFill>
                  <a:srgbClr val="00B0F0"/>
                </a:solidFill>
                <a:latin typeface="+mj-lt"/>
                <a:ea typeface="+mj-ea"/>
                <a:cs typeface="+mj-cs"/>
              </a:rPr>
              <a:t>L’étrange</a:t>
            </a:r>
            <a:r>
              <a:rPr lang="en-US" sz="4400" b="1" dirty="0">
                <a:solidFill>
                  <a:srgbClr val="00B0F0"/>
                </a:solidFill>
                <a:latin typeface="+mj-lt"/>
                <a:ea typeface="+mj-ea"/>
                <a:cs typeface="+mj-cs"/>
              </a:rPr>
              <a:t> </a:t>
            </a:r>
            <a:r>
              <a:rPr lang="en-US" sz="4400" b="1" dirty="0" err="1">
                <a:solidFill>
                  <a:srgbClr val="00B0F0"/>
                </a:solidFill>
                <a:latin typeface="+mj-lt"/>
                <a:ea typeface="+mj-ea"/>
                <a:cs typeface="+mj-cs"/>
              </a:rPr>
              <a:t>cas</a:t>
            </a:r>
            <a:r>
              <a:rPr lang="en-US" sz="4400" b="1" dirty="0">
                <a:solidFill>
                  <a:srgbClr val="00B0F0"/>
                </a:solidFill>
                <a:latin typeface="+mj-lt"/>
                <a:ea typeface="+mj-ea"/>
                <a:cs typeface="+mj-cs"/>
              </a:rPr>
              <a:t> des </a:t>
            </a:r>
            <a:r>
              <a:rPr lang="en-US" sz="4400" b="1" dirty="0" err="1">
                <a:solidFill>
                  <a:srgbClr val="00B0F0"/>
                </a:solidFill>
                <a:latin typeface="+mj-lt"/>
                <a:ea typeface="+mj-ea"/>
                <a:cs typeface="+mj-cs"/>
              </a:rPr>
              <a:t>formes</a:t>
            </a:r>
            <a:r>
              <a:rPr lang="en-US" sz="4400" b="1" dirty="0">
                <a:solidFill>
                  <a:srgbClr val="00B0F0"/>
                </a:solidFill>
                <a:latin typeface="+mj-lt"/>
                <a:ea typeface="+mj-ea"/>
                <a:cs typeface="+mj-cs"/>
              </a:rPr>
              <a:t> et des </a:t>
            </a:r>
            <a:r>
              <a:rPr lang="en-US" sz="4400" b="1" dirty="0" err="1">
                <a:solidFill>
                  <a:srgbClr val="00B0F0"/>
                </a:solidFill>
                <a:latin typeface="+mj-lt"/>
                <a:ea typeface="+mj-ea"/>
                <a:cs typeface="+mj-cs"/>
              </a:rPr>
              <a:t>tailles</a:t>
            </a:r>
            <a:r>
              <a:rPr lang="en-US" sz="4400" b="1" dirty="0">
                <a:solidFill>
                  <a:srgbClr val="00B0F0"/>
                </a:solidFill>
                <a:latin typeface="+mj-lt"/>
                <a:ea typeface="+mj-ea"/>
                <a:cs typeface="+mj-cs"/>
              </a:rPr>
              <a:t> du </a:t>
            </a:r>
            <a:r>
              <a:rPr lang="en-US" sz="4400" b="1" dirty="0" err="1">
                <a:solidFill>
                  <a:srgbClr val="00B0F0"/>
                </a:solidFill>
                <a:latin typeface="+mj-lt"/>
                <a:ea typeface="+mj-ea"/>
                <a:cs typeface="+mj-cs"/>
              </a:rPr>
              <a:t>cerveau</a:t>
            </a:r>
            <a:endParaRPr lang="en-CA" sz="4400" b="1" dirty="0">
              <a:solidFill>
                <a:srgbClr val="00B0F0"/>
              </a:solidFill>
              <a:latin typeface="+mj-lt"/>
              <a:ea typeface="+mj-ea"/>
              <a:cs typeface="+mj-cs"/>
            </a:endParaRPr>
          </a:p>
        </p:txBody>
      </p:sp>
      <p:pic>
        <p:nvPicPr>
          <p:cNvPr id="6" name="Picture 5" descr="A picture containing graphical user interface&#10;&#10;Description automatically generated">
            <a:extLst>
              <a:ext uri="{FF2B5EF4-FFF2-40B4-BE49-F238E27FC236}">
                <a16:creationId xmlns:a16="http://schemas.microsoft.com/office/drawing/2014/main" id="{999CE9FD-C892-46A4-9856-64F556D72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118" y="1060250"/>
            <a:ext cx="6670702" cy="2756868"/>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148301A4-1EF6-4736-B0EF-D6ED126966A9}"/>
              </a:ext>
            </a:extLst>
          </p:cNvPr>
          <p:cNvPicPr>
            <a:picLocks noChangeAspect="1"/>
          </p:cNvPicPr>
          <p:nvPr/>
        </p:nvPicPr>
        <p:blipFill>
          <a:blip r:embed="rId4"/>
          <a:stretch>
            <a:fillRect/>
          </a:stretch>
        </p:blipFill>
        <p:spPr>
          <a:xfrm rot="534665">
            <a:off x="9042802" y="2741332"/>
            <a:ext cx="1683842" cy="25196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09" y="92035"/>
            <a:ext cx="8950181" cy="1182770"/>
          </a:xfrm>
        </p:spPr>
        <p:txBody>
          <a:bodyPr>
            <a:normAutofit fontScale="90000"/>
          </a:bodyPr>
          <a:lstStyle/>
          <a:p>
            <a:r>
              <a:rPr lang="en-US" b="1" dirty="0" err="1">
                <a:solidFill>
                  <a:srgbClr val="00B0F0"/>
                </a:solidFill>
              </a:rPr>
              <a:t>Quels</a:t>
            </a:r>
            <a:r>
              <a:rPr lang="en-US" b="1" dirty="0">
                <a:solidFill>
                  <a:srgbClr val="00B0F0"/>
                </a:solidFill>
              </a:rPr>
              <a:t> </a:t>
            </a:r>
            <a:r>
              <a:rPr lang="en-US" b="1" dirty="0" err="1">
                <a:solidFill>
                  <a:srgbClr val="00B0F0"/>
                </a:solidFill>
              </a:rPr>
              <a:t>mystères</a:t>
            </a:r>
            <a:r>
              <a:rPr lang="en-US" b="1" dirty="0">
                <a:solidFill>
                  <a:srgbClr val="00B0F0"/>
                </a:solidFill>
              </a:rPr>
              <a:t> </a:t>
            </a:r>
            <a:r>
              <a:rPr lang="en-US" b="1" dirty="0" err="1">
                <a:solidFill>
                  <a:srgbClr val="00B0F0"/>
                </a:solidFill>
              </a:rPr>
              <a:t>avons</a:t>
            </a:r>
            <a:r>
              <a:rPr lang="en-US" b="1" dirty="0">
                <a:solidFill>
                  <a:srgbClr val="00B0F0"/>
                </a:solidFill>
              </a:rPr>
              <a:t>-nous </a:t>
            </a:r>
            <a:r>
              <a:rPr lang="en-US" b="1" dirty="0" err="1">
                <a:solidFill>
                  <a:srgbClr val="00B0F0"/>
                </a:solidFill>
              </a:rPr>
              <a:t>résolus</a:t>
            </a:r>
            <a:r>
              <a:rPr lang="en-US" b="1" dirty="0">
                <a:solidFill>
                  <a:srgbClr val="00B0F0"/>
                </a:solidFill>
              </a:rPr>
              <a:t> </a:t>
            </a:r>
            <a:r>
              <a:rPr lang="en-US" b="1" dirty="0" err="1">
                <a:solidFill>
                  <a:srgbClr val="00B0F0"/>
                </a:solidFill>
              </a:rPr>
              <a:t>aujourd’hui</a:t>
            </a:r>
            <a:r>
              <a:rPr lang="en-US" b="1" dirty="0">
                <a:solidFill>
                  <a:srgbClr val="00B0F0"/>
                </a:solidFill>
              </a:rPr>
              <a:t>?</a:t>
            </a:r>
            <a:endParaRPr lang="en-CA" b="1" dirty="0">
              <a:solidFill>
                <a:srgbClr val="00B0F0"/>
              </a:solidFill>
            </a:endParaRPr>
          </a:p>
        </p:txBody>
      </p:sp>
      <p:sp>
        <p:nvSpPr>
          <p:cNvPr id="27" name="TextBox 26"/>
          <p:cNvSpPr txBox="1"/>
          <p:nvPr/>
        </p:nvSpPr>
        <p:spPr>
          <a:xfrm>
            <a:off x="5289361" y="1348188"/>
            <a:ext cx="4964218" cy="4524316"/>
          </a:xfrm>
          <a:prstGeom prst="rect">
            <a:avLst/>
          </a:prstGeom>
          <a:noFill/>
        </p:spPr>
        <p:txBody>
          <a:bodyPr wrap="square" rtlCol="0">
            <a:spAutoFit/>
          </a:bodyPr>
          <a:lstStyle/>
          <a:p>
            <a:pPr algn="ctr"/>
            <a:r>
              <a:rPr lang="en-CA" sz="3600" dirty="0" err="1"/>
              <a:t>Pourquoi</a:t>
            </a:r>
            <a:r>
              <a:rPr lang="en-CA" sz="3600" dirty="0"/>
              <a:t> </a:t>
            </a:r>
            <a:r>
              <a:rPr lang="en-CA" sz="3600" dirty="0" err="1"/>
              <a:t>avons</a:t>
            </a:r>
            <a:r>
              <a:rPr lang="en-CA" sz="3600" dirty="0"/>
              <a:t>-nous des </a:t>
            </a:r>
            <a:r>
              <a:rPr lang="en-CA" sz="3600" dirty="0" err="1"/>
              <a:t>sillons</a:t>
            </a:r>
            <a:r>
              <a:rPr lang="en-CA" sz="3600" dirty="0"/>
              <a:t> </a:t>
            </a:r>
            <a:r>
              <a:rPr lang="en-CA" sz="3600" dirty="0" err="1"/>
              <a:t>sur</a:t>
            </a:r>
            <a:r>
              <a:rPr lang="en-CA" sz="3600" dirty="0"/>
              <a:t> </a:t>
            </a:r>
            <a:r>
              <a:rPr lang="en-CA" sz="3600" dirty="0" err="1"/>
              <a:t>nos</a:t>
            </a:r>
            <a:r>
              <a:rPr lang="en-CA" sz="3600" dirty="0"/>
              <a:t> </a:t>
            </a:r>
            <a:r>
              <a:rPr lang="en-CA" sz="3600" dirty="0" err="1"/>
              <a:t>cerveaux</a:t>
            </a:r>
            <a:r>
              <a:rPr lang="en-CA" sz="3600" dirty="0"/>
              <a:t>?</a:t>
            </a:r>
          </a:p>
          <a:p>
            <a:pPr algn="ctr"/>
            <a:endParaRPr lang="en-CA" sz="3600" dirty="0"/>
          </a:p>
          <a:p>
            <a:pPr algn="ctr"/>
            <a:r>
              <a:rPr lang="en-CA" sz="3600" dirty="0"/>
              <a:t>Comment </a:t>
            </a:r>
            <a:r>
              <a:rPr lang="en-CA" sz="3600" dirty="0" err="1"/>
              <a:t>appelons</a:t>
            </a:r>
            <a:r>
              <a:rPr lang="en-CA" sz="3600" dirty="0"/>
              <a:t>-nous les bosses et les </a:t>
            </a:r>
            <a:r>
              <a:rPr lang="en-CA" sz="3600" dirty="0" err="1"/>
              <a:t>vallées</a:t>
            </a:r>
            <a:r>
              <a:rPr lang="en-CA" sz="3600" dirty="0"/>
              <a:t>? </a:t>
            </a:r>
          </a:p>
          <a:p>
            <a:pPr algn="ctr"/>
            <a:endParaRPr lang="en-CA" sz="3600" dirty="0"/>
          </a:p>
          <a:p>
            <a:pPr algn="ctr"/>
            <a:r>
              <a:rPr lang="en-CA" sz="3600" dirty="0" err="1"/>
              <a:t>Pourquoi</a:t>
            </a:r>
            <a:r>
              <a:rPr lang="en-CA" sz="3600" dirty="0"/>
              <a:t> les </a:t>
            </a:r>
            <a:r>
              <a:rPr lang="en-CA" sz="3600" dirty="0" err="1"/>
              <a:t>cerveaux</a:t>
            </a:r>
            <a:r>
              <a:rPr lang="en-CA" sz="3600" dirty="0"/>
              <a:t> </a:t>
            </a:r>
            <a:r>
              <a:rPr lang="en-CA" sz="3600" dirty="0" err="1"/>
              <a:t>ont</a:t>
            </a:r>
            <a:r>
              <a:rPr lang="en-CA" sz="3600" dirty="0"/>
              <a:t> </a:t>
            </a:r>
            <a:r>
              <a:rPr lang="en-CA" sz="3600" dirty="0" err="1"/>
              <a:t>différentes</a:t>
            </a:r>
            <a:r>
              <a:rPr lang="en-CA" sz="3600" dirty="0"/>
              <a:t> </a:t>
            </a:r>
            <a:r>
              <a:rPr lang="en-CA" sz="3600" dirty="0" err="1"/>
              <a:t>tailles</a:t>
            </a:r>
            <a:r>
              <a:rPr lang="en-CA" sz="3600" dirty="0"/>
              <a:t>? </a:t>
            </a:r>
          </a:p>
        </p:txBody>
      </p:sp>
      <p:pic>
        <p:nvPicPr>
          <p:cNvPr id="7" name="Picture 6" descr="A picture containing clock&#10;&#10;Description automatically generated">
            <a:extLst>
              <a:ext uri="{FF2B5EF4-FFF2-40B4-BE49-F238E27FC236}">
                <a16:creationId xmlns:a16="http://schemas.microsoft.com/office/drawing/2014/main" id="{3D42B557-307D-4199-93FC-87E305C7D259}"/>
              </a:ext>
            </a:extLst>
          </p:cNvPr>
          <p:cNvPicPr>
            <a:picLocks noChangeAspect="1"/>
          </p:cNvPicPr>
          <p:nvPr/>
        </p:nvPicPr>
        <p:blipFill>
          <a:blip r:embed="rId3"/>
          <a:stretch>
            <a:fillRect/>
          </a:stretch>
        </p:blipFill>
        <p:spPr>
          <a:xfrm>
            <a:off x="1717819" y="1724334"/>
            <a:ext cx="3571638" cy="4182402"/>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D5F8F32B-7A7C-42B2-B19A-6E0D58506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14400">
              <a:defRPr/>
            </a:pPr>
            <a:fld id="{FAA2F9D3-5D89-4E72-A852-96C175555602}" type="slidenum">
              <a:rPr lang="en-CA">
                <a:solidFill>
                  <a:prstClr val="black">
                    <a:tint val="75000"/>
                  </a:prstClr>
                </a:solidFill>
                <a:latin typeface="Calibri"/>
              </a:rPr>
              <a:pPr defTabSz="914400">
                <a:defRPr/>
              </a:pPr>
              <a:t>11</a:t>
            </a:fld>
            <a:endParaRPr lang="en-CA">
              <a:solidFill>
                <a:prstClr val="black">
                  <a:tint val="75000"/>
                </a:prstClr>
              </a:solidFill>
              <a:latin typeface="Calibri"/>
            </a:endParaRPr>
          </a:p>
        </p:txBody>
      </p:sp>
      <p:pic>
        <p:nvPicPr>
          <p:cNvPr id="7" name="Picture 6" descr="A close up of a sign&#10;&#10;Description automatically generated">
            <a:extLst>
              <a:ext uri="{FF2B5EF4-FFF2-40B4-BE49-F238E27FC236}">
                <a16:creationId xmlns:a16="http://schemas.microsoft.com/office/drawing/2014/main" id="{8EE901EA-EA8F-4F77-A21F-9D352C9F93F6}"/>
              </a:ext>
            </a:extLst>
          </p:cNvPr>
          <p:cNvPicPr>
            <a:picLocks noChangeAspect="1"/>
          </p:cNvPicPr>
          <p:nvPr/>
        </p:nvPicPr>
        <p:blipFill>
          <a:blip r:embed="rId3"/>
          <a:stretch>
            <a:fillRect/>
          </a:stretch>
        </p:blipFill>
        <p:spPr>
          <a:xfrm>
            <a:off x="3587098" y="1522338"/>
            <a:ext cx="4490102" cy="4225320"/>
          </a:xfrm>
          <a:prstGeom prst="rect">
            <a:avLst/>
          </a:prstGeom>
        </p:spPr>
      </p:pic>
      <p:sp>
        <p:nvSpPr>
          <p:cNvPr id="9" name="TextBox 8">
            <a:extLst>
              <a:ext uri="{FF2B5EF4-FFF2-40B4-BE49-F238E27FC236}">
                <a16:creationId xmlns:a16="http://schemas.microsoft.com/office/drawing/2014/main" id="{A8B16ABB-DD07-4AD9-B8AF-892147C55DA8}"/>
              </a:ext>
            </a:extLst>
          </p:cNvPr>
          <p:cNvSpPr txBox="1"/>
          <p:nvPr/>
        </p:nvSpPr>
        <p:spPr>
          <a:xfrm>
            <a:off x="4083156" y="5616489"/>
            <a:ext cx="4385495" cy="954107"/>
          </a:xfrm>
          <a:prstGeom prst="rect">
            <a:avLst/>
          </a:prstGeom>
          <a:noFill/>
        </p:spPr>
        <p:txBody>
          <a:bodyPr wrap="none" rtlCol="0">
            <a:spAutoFit/>
          </a:bodyPr>
          <a:lstStyle/>
          <a:p>
            <a:pPr algn="ctr" defTabSz="914382">
              <a:defRPr/>
            </a:pPr>
            <a:r>
              <a:rPr lang="en-US" sz="2800" dirty="0">
                <a:solidFill>
                  <a:prstClr val="black"/>
                </a:solidFill>
                <a:latin typeface="Calibri"/>
              </a:rPr>
              <a:t>brainreachnorth@gmail.com</a:t>
            </a:r>
          </a:p>
          <a:p>
            <a:pPr algn="ctr" defTabSz="914382">
              <a:defRPr/>
            </a:pPr>
            <a:r>
              <a:rPr lang="en-US" sz="2800" dirty="0">
                <a:solidFill>
                  <a:prstClr val="black"/>
                </a:solidFill>
                <a:latin typeface="Calibri"/>
              </a:rPr>
              <a:t>www.brainreachnorth.ca</a:t>
            </a:r>
          </a:p>
        </p:txBody>
      </p:sp>
      <p:pic>
        <p:nvPicPr>
          <p:cNvPr id="6" name="Picture 5" descr="A picture containing graphical user interface&#10;&#10;Description automatically generated">
            <a:extLst>
              <a:ext uri="{FF2B5EF4-FFF2-40B4-BE49-F238E27FC236}">
                <a16:creationId xmlns:a16="http://schemas.microsoft.com/office/drawing/2014/main" id="{C563DB8D-2F37-4D4F-956E-A9706F45B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255752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06258" y="930168"/>
            <a:ext cx="6927535" cy="4635062"/>
            <a:chOff x="624133" y="1254854"/>
            <a:chExt cx="7826441" cy="5533695"/>
          </a:xfrm>
        </p:grpSpPr>
        <p:pic>
          <p:nvPicPr>
            <p:cNvPr id="5" name="Picture 2" descr="http://thebrain.mcgill.ca/flash/i/i_05/i_05_cr/i_05_cr_her/i_05_cr_her_1a.jpg"/>
            <p:cNvPicPr>
              <a:picLocks noChangeAspect="1" noChangeArrowheads="1"/>
            </p:cNvPicPr>
            <p:nvPr/>
          </p:nvPicPr>
          <p:blipFill>
            <a:blip r:embed="rId3" cstate="print"/>
            <a:srcRect/>
            <a:stretch>
              <a:fillRect/>
            </a:stretch>
          </p:blipFill>
          <p:spPr bwMode="auto">
            <a:xfrm>
              <a:off x="1459864" y="1271987"/>
              <a:ext cx="6068695" cy="5216949"/>
            </a:xfrm>
            <a:prstGeom prst="rect">
              <a:avLst/>
            </a:prstGeom>
            <a:noFill/>
          </p:spPr>
        </p:pic>
        <p:pic>
          <p:nvPicPr>
            <p:cNvPr id="6" name="Picture 4" descr="http://c431376.r76.cf2.rackcdn.com/11068/fnana-05-00029-HTML/image_m/fnana-05-00029-g007.jpg"/>
            <p:cNvPicPr>
              <a:picLocks noChangeAspect="1" noChangeArrowheads="1"/>
            </p:cNvPicPr>
            <p:nvPr/>
          </p:nvPicPr>
          <p:blipFill>
            <a:blip r:embed="rId4" cstate="print"/>
            <a:srcRect/>
            <a:stretch>
              <a:fillRect/>
            </a:stretch>
          </p:blipFill>
          <p:spPr bwMode="auto">
            <a:xfrm rot="16200000">
              <a:off x="1770506" y="108481"/>
              <a:ext cx="5533695" cy="7826441"/>
            </a:xfrm>
            <a:prstGeom prst="rect">
              <a:avLst/>
            </a:prstGeom>
            <a:solidFill>
              <a:schemeClr val="tx1"/>
            </a:solidFill>
            <a:ln>
              <a:solidFill>
                <a:schemeClr val="tx1"/>
              </a:solidFill>
            </a:ln>
          </p:spPr>
        </p:pic>
        <p:sp>
          <p:nvSpPr>
            <p:cNvPr id="7" name="Rounded Rectangle 6"/>
            <p:cNvSpPr/>
            <p:nvPr/>
          </p:nvSpPr>
          <p:spPr>
            <a:xfrm>
              <a:off x="1064871" y="2210763"/>
              <a:ext cx="185195" cy="4861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8" name="Rounded Rectangle 7"/>
            <p:cNvSpPr/>
            <p:nvPr/>
          </p:nvSpPr>
          <p:spPr>
            <a:xfrm>
              <a:off x="1032077" y="3520631"/>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9" name="Rounded Rectangle 8"/>
            <p:cNvSpPr/>
            <p:nvPr/>
          </p:nvSpPr>
          <p:spPr>
            <a:xfrm>
              <a:off x="952983" y="5930095"/>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0" name="Rounded Rectangle 9"/>
            <p:cNvSpPr/>
            <p:nvPr/>
          </p:nvSpPr>
          <p:spPr>
            <a:xfrm>
              <a:off x="2702689" y="2644814"/>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1" name="Rounded Rectangle 10"/>
            <p:cNvSpPr/>
            <p:nvPr/>
          </p:nvSpPr>
          <p:spPr>
            <a:xfrm>
              <a:off x="2774066" y="3931533"/>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2" name="Rounded Rectangle 11"/>
            <p:cNvSpPr/>
            <p:nvPr/>
          </p:nvSpPr>
          <p:spPr>
            <a:xfrm>
              <a:off x="2774066" y="5586713"/>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3" name="Rounded Rectangle 12"/>
            <p:cNvSpPr/>
            <p:nvPr/>
          </p:nvSpPr>
          <p:spPr>
            <a:xfrm>
              <a:off x="4382947" y="1894389"/>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4" name="Rounded Rectangle 13"/>
            <p:cNvSpPr/>
            <p:nvPr/>
          </p:nvSpPr>
          <p:spPr>
            <a:xfrm>
              <a:off x="4139879" y="4359797"/>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5" name="Rounded Rectangle 14"/>
            <p:cNvSpPr/>
            <p:nvPr/>
          </p:nvSpPr>
          <p:spPr>
            <a:xfrm>
              <a:off x="4116729" y="5899227"/>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6" name="Rounded Rectangle 15"/>
            <p:cNvSpPr/>
            <p:nvPr/>
          </p:nvSpPr>
          <p:spPr>
            <a:xfrm>
              <a:off x="5725610" y="2137457"/>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7" name="Rounded Rectangle 16"/>
            <p:cNvSpPr/>
            <p:nvPr/>
          </p:nvSpPr>
          <p:spPr>
            <a:xfrm>
              <a:off x="5690886" y="3665315"/>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8" name="Rounded Rectangle 17"/>
            <p:cNvSpPr/>
            <p:nvPr/>
          </p:nvSpPr>
          <p:spPr>
            <a:xfrm>
              <a:off x="5459393" y="5991826"/>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19" name="Rounded Rectangle 18"/>
            <p:cNvSpPr/>
            <p:nvPr/>
          </p:nvSpPr>
          <p:spPr>
            <a:xfrm>
              <a:off x="4348223" y="3086581"/>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20" name="Rounded Rectangle 19"/>
            <p:cNvSpPr/>
            <p:nvPr/>
          </p:nvSpPr>
          <p:spPr>
            <a:xfrm>
              <a:off x="7461813" y="1361953"/>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21" name="Rounded Rectangle 20"/>
            <p:cNvSpPr/>
            <p:nvPr/>
          </p:nvSpPr>
          <p:spPr>
            <a:xfrm>
              <a:off x="7461813" y="2021710"/>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22" name="Rounded Rectangle 21"/>
            <p:cNvSpPr/>
            <p:nvPr/>
          </p:nvSpPr>
          <p:spPr>
            <a:xfrm>
              <a:off x="7392365" y="2739340"/>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23" name="Rounded Rectangle 22"/>
            <p:cNvSpPr/>
            <p:nvPr/>
          </p:nvSpPr>
          <p:spPr>
            <a:xfrm>
              <a:off x="7311342" y="3653740"/>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24" name="Rounded Rectangle 23"/>
            <p:cNvSpPr/>
            <p:nvPr/>
          </p:nvSpPr>
          <p:spPr>
            <a:xfrm>
              <a:off x="7276618" y="4649163"/>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sp>
          <p:nvSpPr>
            <p:cNvPr id="25" name="Rounded Rectangle 24"/>
            <p:cNvSpPr/>
            <p:nvPr/>
          </p:nvSpPr>
          <p:spPr>
            <a:xfrm>
              <a:off x="7209099" y="5820135"/>
              <a:ext cx="183266" cy="65782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48ABF6"/>
                </a:solidFill>
              </a:endParaRPr>
            </a:p>
          </p:txBody>
        </p:sp>
      </p:grpSp>
      <p:sp>
        <p:nvSpPr>
          <p:cNvPr id="26" name="Title 1"/>
          <p:cNvSpPr txBox="1">
            <a:spLocks/>
          </p:cNvSpPr>
          <p:nvPr/>
        </p:nvSpPr>
        <p:spPr>
          <a:xfrm>
            <a:off x="1524000" y="5715000"/>
            <a:ext cx="9144000" cy="1143000"/>
          </a:xfrm>
          <a:prstGeom prst="rect">
            <a:avLst/>
          </a:prstGeom>
        </p:spPr>
        <p:txBody>
          <a:bodyPr vert="horz" lIns="91440" tIns="45720" rIns="91440" bIns="45720" rtlCol="0" anchor="ctr">
            <a:normAutofit fontScale="92500" lnSpcReduction="20000"/>
          </a:bodyPr>
          <a:lstStyle/>
          <a:p>
            <a:pPr algn="ctr" defTabSz="914400">
              <a:spcBef>
                <a:spcPct val="0"/>
              </a:spcBef>
              <a:defRPr/>
            </a:pPr>
            <a:r>
              <a:rPr lang="en-US" sz="4400" b="1" dirty="0" err="1">
                <a:solidFill>
                  <a:srgbClr val="00B0F0"/>
                </a:solidFill>
                <a:latin typeface="+mj-lt"/>
                <a:ea typeface="+mj-ea"/>
                <a:cs typeface="+mj-cs"/>
              </a:rPr>
              <a:t>Nommez</a:t>
            </a:r>
            <a:r>
              <a:rPr lang="en-US" sz="4400" b="1" dirty="0">
                <a:solidFill>
                  <a:srgbClr val="00B0F0"/>
                </a:solidFill>
                <a:latin typeface="+mj-lt"/>
                <a:ea typeface="+mj-ea"/>
                <a:cs typeface="+mj-cs"/>
              </a:rPr>
              <a:t> les </a:t>
            </a:r>
            <a:r>
              <a:rPr lang="en-US" sz="4400" b="1" dirty="0" err="1">
                <a:solidFill>
                  <a:srgbClr val="00B0F0"/>
                </a:solidFill>
                <a:latin typeface="+mj-lt"/>
                <a:ea typeface="+mj-ea"/>
                <a:cs typeface="+mj-cs"/>
              </a:rPr>
              <a:t>similarités</a:t>
            </a:r>
            <a:r>
              <a:rPr lang="en-US" sz="4400" b="1" dirty="0">
                <a:solidFill>
                  <a:srgbClr val="00B0F0"/>
                </a:solidFill>
                <a:latin typeface="+mj-lt"/>
                <a:ea typeface="+mj-ea"/>
                <a:cs typeface="+mj-cs"/>
              </a:rPr>
              <a:t> et les </a:t>
            </a:r>
            <a:r>
              <a:rPr lang="en-US" sz="4400" b="1" dirty="0" err="1">
                <a:solidFill>
                  <a:srgbClr val="00B0F0"/>
                </a:solidFill>
                <a:latin typeface="+mj-lt"/>
                <a:ea typeface="+mj-ea"/>
                <a:cs typeface="+mj-cs"/>
              </a:rPr>
              <a:t>différences</a:t>
            </a:r>
            <a:r>
              <a:rPr lang="en-US" sz="4400" b="1" dirty="0">
                <a:solidFill>
                  <a:srgbClr val="00B0F0"/>
                </a:solidFill>
                <a:latin typeface="+mj-lt"/>
                <a:ea typeface="+mj-ea"/>
                <a:cs typeface="+mj-cs"/>
              </a:rPr>
              <a:t> entre </a:t>
            </a:r>
            <a:r>
              <a:rPr lang="en-US" sz="4400" b="1" dirty="0" err="1">
                <a:solidFill>
                  <a:srgbClr val="00B0F0"/>
                </a:solidFill>
                <a:latin typeface="+mj-lt"/>
                <a:ea typeface="+mj-ea"/>
                <a:cs typeface="+mj-cs"/>
              </a:rPr>
              <a:t>ces</a:t>
            </a:r>
            <a:r>
              <a:rPr lang="en-US" sz="4400" b="1" dirty="0">
                <a:solidFill>
                  <a:srgbClr val="00B0F0"/>
                </a:solidFill>
                <a:latin typeface="+mj-lt"/>
                <a:ea typeface="+mj-ea"/>
                <a:cs typeface="+mj-cs"/>
              </a:rPr>
              <a:t> </a:t>
            </a:r>
            <a:r>
              <a:rPr lang="en-US" sz="4400" b="1" dirty="0" err="1">
                <a:solidFill>
                  <a:srgbClr val="00B0F0"/>
                </a:solidFill>
                <a:latin typeface="+mj-lt"/>
                <a:ea typeface="+mj-ea"/>
                <a:cs typeface="+mj-cs"/>
              </a:rPr>
              <a:t>cerveaux</a:t>
            </a:r>
            <a:r>
              <a:rPr lang="en-US" sz="4400" b="1" dirty="0">
                <a:solidFill>
                  <a:srgbClr val="00B0F0"/>
                </a:solidFill>
                <a:latin typeface="+mj-lt"/>
                <a:ea typeface="+mj-ea"/>
                <a:cs typeface="+mj-cs"/>
              </a:rPr>
              <a:t>. </a:t>
            </a:r>
            <a:endParaRPr lang="en-CA" sz="4400" b="1" dirty="0">
              <a:solidFill>
                <a:srgbClr val="00B0F0"/>
              </a:solidFill>
              <a:latin typeface="+mj-lt"/>
              <a:ea typeface="+mj-ea"/>
              <a:cs typeface="+mj-cs"/>
            </a:endParaRPr>
          </a:p>
        </p:txBody>
      </p:sp>
      <p:sp>
        <p:nvSpPr>
          <p:cNvPr id="28" name="Title 1"/>
          <p:cNvSpPr>
            <a:spLocks noGrp="1"/>
          </p:cNvSpPr>
          <p:nvPr>
            <p:ph type="title"/>
          </p:nvPr>
        </p:nvSpPr>
        <p:spPr>
          <a:xfrm>
            <a:off x="2490408" y="-123125"/>
            <a:ext cx="7915945" cy="1053292"/>
          </a:xfrm>
        </p:spPr>
        <p:txBody>
          <a:bodyPr>
            <a:normAutofit/>
          </a:bodyPr>
          <a:lstStyle/>
          <a:p>
            <a:r>
              <a:rPr lang="en-US" sz="4000" b="1" dirty="0" err="1">
                <a:solidFill>
                  <a:srgbClr val="00B0F0"/>
                </a:solidFill>
              </a:rPr>
              <a:t>Examinons</a:t>
            </a:r>
            <a:r>
              <a:rPr lang="en-US" sz="4000" b="1" dirty="0">
                <a:solidFill>
                  <a:srgbClr val="00B0F0"/>
                </a:solidFill>
              </a:rPr>
              <a:t> </a:t>
            </a:r>
            <a:r>
              <a:rPr lang="en-US" sz="4000" b="1" dirty="0" err="1">
                <a:solidFill>
                  <a:srgbClr val="00B0F0"/>
                </a:solidFill>
              </a:rPr>
              <a:t>certains</a:t>
            </a:r>
            <a:r>
              <a:rPr lang="en-US" sz="4000" b="1" dirty="0">
                <a:solidFill>
                  <a:srgbClr val="00B0F0"/>
                </a:solidFill>
              </a:rPr>
              <a:t> indices…</a:t>
            </a:r>
            <a:endParaRPr lang="en-CA" sz="4000" b="1" dirty="0">
              <a:solidFill>
                <a:srgbClr val="00B0F0"/>
              </a:solidFill>
            </a:endParaRPr>
          </a:p>
        </p:txBody>
      </p:sp>
      <p:pic>
        <p:nvPicPr>
          <p:cNvPr id="30" name="Picture 29" descr="A drawing of a cartoon character&#10;&#10;Description automatically generated">
            <a:extLst>
              <a:ext uri="{FF2B5EF4-FFF2-40B4-BE49-F238E27FC236}">
                <a16:creationId xmlns:a16="http://schemas.microsoft.com/office/drawing/2014/main" id="{B08E5E20-5BDB-4FE7-97C4-359309B6BF96}"/>
              </a:ext>
            </a:extLst>
          </p:cNvPr>
          <p:cNvPicPr>
            <a:picLocks noChangeAspect="1"/>
          </p:cNvPicPr>
          <p:nvPr/>
        </p:nvPicPr>
        <p:blipFill>
          <a:blip r:embed="rId5"/>
          <a:stretch>
            <a:fillRect/>
          </a:stretch>
        </p:blipFill>
        <p:spPr>
          <a:xfrm>
            <a:off x="8857419" y="3308745"/>
            <a:ext cx="1608054" cy="2406256"/>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2AC67061-767A-4DCF-B862-F49BFD6142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900" y="110840"/>
            <a:ext cx="9045861" cy="1166216"/>
          </a:xfrm>
        </p:spPr>
        <p:txBody>
          <a:bodyPr>
            <a:normAutofit fontScale="90000"/>
          </a:bodyPr>
          <a:lstStyle/>
          <a:p>
            <a:r>
              <a:rPr lang="en-US" b="1" dirty="0" err="1">
                <a:solidFill>
                  <a:srgbClr val="00B0F0"/>
                </a:solidFill>
              </a:rPr>
              <a:t>Pourquoi</a:t>
            </a:r>
            <a:r>
              <a:rPr lang="en-US" b="1" dirty="0">
                <a:solidFill>
                  <a:srgbClr val="00B0F0"/>
                </a:solidFill>
              </a:rPr>
              <a:t> </a:t>
            </a:r>
            <a:r>
              <a:rPr lang="en-US" b="1" dirty="0" err="1">
                <a:solidFill>
                  <a:srgbClr val="00B0F0"/>
                </a:solidFill>
              </a:rPr>
              <a:t>est-ce</a:t>
            </a:r>
            <a:r>
              <a:rPr lang="en-US" b="1" dirty="0">
                <a:solidFill>
                  <a:srgbClr val="00B0F0"/>
                </a:solidFill>
              </a:rPr>
              <a:t> </a:t>
            </a:r>
            <a:r>
              <a:rPr lang="en-US" b="1" dirty="0" err="1">
                <a:solidFill>
                  <a:srgbClr val="00B0F0"/>
                </a:solidFill>
              </a:rPr>
              <a:t>que</a:t>
            </a:r>
            <a:r>
              <a:rPr lang="en-US" b="1" dirty="0">
                <a:solidFill>
                  <a:srgbClr val="00B0F0"/>
                </a:solidFill>
              </a:rPr>
              <a:t> </a:t>
            </a:r>
            <a:r>
              <a:rPr lang="en-US" b="1" dirty="0" err="1">
                <a:solidFill>
                  <a:srgbClr val="00B0F0"/>
                </a:solidFill>
              </a:rPr>
              <a:t>certains</a:t>
            </a:r>
            <a:r>
              <a:rPr lang="en-US" b="1" dirty="0">
                <a:solidFill>
                  <a:srgbClr val="00B0F0"/>
                </a:solidFill>
              </a:rPr>
              <a:t> </a:t>
            </a:r>
            <a:r>
              <a:rPr lang="en-US" b="1" dirty="0" err="1">
                <a:solidFill>
                  <a:srgbClr val="00B0F0"/>
                </a:solidFill>
              </a:rPr>
              <a:t>cerveaux</a:t>
            </a:r>
            <a:r>
              <a:rPr lang="en-US" b="1" dirty="0">
                <a:solidFill>
                  <a:srgbClr val="00B0F0"/>
                </a:solidFill>
              </a:rPr>
              <a:t> </a:t>
            </a:r>
            <a:r>
              <a:rPr lang="en-US" b="1" dirty="0" err="1">
                <a:solidFill>
                  <a:srgbClr val="00B0F0"/>
                </a:solidFill>
              </a:rPr>
              <a:t>sont</a:t>
            </a:r>
            <a:r>
              <a:rPr lang="en-US" b="1" dirty="0">
                <a:solidFill>
                  <a:srgbClr val="00B0F0"/>
                </a:solidFill>
              </a:rPr>
              <a:t> plissés?</a:t>
            </a:r>
            <a:endParaRPr lang="en-CA" b="1" dirty="0">
              <a:solidFill>
                <a:srgbClr val="00B0F0"/>
              </a:solidFill>
            </a:endParaRPr>
          </a:p>
        </p:txBody>
      </p:sp>
      <p:sp>
        <p:nvSpPr>
          <p:cNvPr id="27" name="TextBox 26"/>
          <p:cNvSpPr txBox="1"/>
          <p:nvPr/>
        </p:nvSpPr>
        <p:spPr>
          <a:xfrm>
            <a:off x="2361773" y="5780413"/>
            <a:ext cx="7616142" cy="646331"/>
          </a:xfrm>
          <a:prstGeom prst="rect">
            <a:avLst/>
          </a:prstGeom>
          <a:noFill/>
        </p:spPr>
        <p:txBody>
          <a:bodyPr wrap="square" rtlCol="0">
            <a:spAutoFit/>
          </a:bodyPr>
          <a:lstStyle/>
          <a:p>
            <a:pPr algn="ctr"/>
            <a:r>
              <a:rPr lang="en-CA" sz="3600" dirty="0" err="1"/>
              <a:t>Défi</a:t>
            </a:r>
            <a:r>
              <a:rPr lang="en-CA" sz="3600" dirty="0"/>
              <a:t>: Le </a:t>
            </a:r>
            <a:r>
              <a:rPr lang="en-CA" sz="3600" dirty="0" err="1"/>
              <a:t>papier</a:t>
            </a:r>
            <a:r>
              <a:rPr lang="en-CA" sz="3600" dirty="0"/>
              <a:t> </a:t>
            </a:r>
            <a:r>
              <a:rPr lang="en-CA" sz="3600" dirty="0" err="1"/>
              <a:t>dans</a:t>
            </a:r>
            <a:r>
              <a:rPr lang="en-CA" sz="3600" dirty="0"/>
              <a:t> la </a:t>
            </a:r>
            <a:r>
              <a:rPr lang="en-CA" sz="3600" dirty="0" err="1"/>
              <a:t>poche</a:t>
            </a:r>
            <a:r>
              <a:rPr lang="en-CA" sz="3600" dirty="0"/>
              <a:t>!</a:t>
            </a:r>
          </a:p>
        </p:txBody>
      </p:sp>
      <p:pic>
        <p:nvPicPr>
          <p:cNvPr id="7" name="Picture 6" descr="A picture containing clock&#10;&#10;Description automatically generated">
            <a:extLst>
              <a:ext uri="{FF2B5EF4-FFF2-40B4-BE49-F238E27FC236}">
                <a16:creationId xmlns:a16="http://schemas.microsoft.com/office/drawing/2014/main" id="{58D0A151-1CE2-407A-8A18-E77E30BB4C60}"/>
              </a:ext>
            </a:extLst>
          </p:cNvPr>
          <p:cNvPicPr>
            <a:picLocks noChangeAspect="1"/>
          </p:cNvPicPr>
          <p:nvPr/>
        </p:nvPicPr>
        <p:blipFill>
          <a:blip r:embed="rId3"/>
          <a:stretch>
            <a:fillRect/>
          </a:stretch>
        </p:blipFill>
        <p:spPr>
          <a:xfrm>
            <a:off x="3975284" y="1445173"/>
            <a:ext cx="3649070" cy="4273074"/>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80E75873-6EE3-4109-84E5-A3C58AF9C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1158" y="1509"/>
            <a:ext cx="8521022" cy="12439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00B0F0"/>
                </a:solidFill>
              </a:rPr>
              <a:t>Les </a:t>
            </a:r>
            <a:r>
              <a:rPr lang="en-US" sz="4000" b="1" dirty="0" err="1">
                <a:solidFill>
                  <a:srgbClr val="00B0F0"/>
                </a:solidFill>
              </a:rPr>
              <a:t>sillons</a:t>
            </a:r>
            <a:r>
              <a:rPr lang="en-US" sz="4000" b="1" dirty="0">
                <a:solidFill>
                  <a:srgbClr val="00B0F0"/>
                </a:solidFill>
              </a:rPr>
              <a:t> </a:t>
            </a:r>
            <a:r>
              <a:rPr lang="en-US" sz="4000" b="1" dirty="0" err="1">
                <a:solidFill>
                  <a:srgbClr val="00B0F0"/>
                </a:solidFill>
              </a:rPr>
              <a:t>ont</a:t>
            </a:r>
            <a:r>
              <a:rPr lang="en-US" sz="4000" b="1" dirty="0">
                <a:solidFill>
                  <a:srgbClr val="00B0F0"/>
                </a:solidFill>
              </a:rPr>
              <a:t> des </a:t>
            </a:r>
            <a:r>
              <a:rPr lang="en-US" sz="4000" b="1" dirty="0" err="1">
                <a:solidFill>
                  <a:srgbClr val="00B0F0"/>
                </a:solidFill>
              </a:rPr>
              <a:t>noms</a:t>
            </a:r>
            <a:r>
              <a:rPr lang="en-US" sz="4000" b="1" dirty="0">
                <a:solidFill>
                  <a:srgbClr val="00B0F0"/>
                </a:solidFill>
              </a:rPr>
              <a:t> </a:t>
            </a:r>
            <a:r>
              <a:rPr lang="en-US" sz="4000" b="1" dirty="0" err="1">
                <a:solidFill>
                  <a:srgbClr val="00B0F0"/>
                </a:solidFill>
              </a:rPr>
              <a:t>spéciaux</a:t>
            </a:r>
            <a:r>
              <a:rPr lang="en-US" sz="4000" b="1" dirty="0">
                <a:solidFill>
                  <a:srgbClr val="00B0F0"/>
                </a:solidFill>
              </a:rPr>
              <a:t>...</a:t>
            </a:r>
            <a:endParaRPr lang="en-CA" sz="4000" b="1" dirty="0">
              <a:solidFill>
                <a:srgbClr val="00B0F0"/>
              </a:solidFill>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2091559" y="2317531"/>
            <a:ext cx="4351283" cy="3294995"/>
          </a:xfrm>
          <a:prstGeom prst="rect">
            <a:avLst/>
          </a:prstGeom>
        </p:spPr>
      </p:pic>
      <p:pic>
        <p:nvPicPr>
          <p:cNvPr id="11" name="Picture 10" descr="brain.jpg"/>
          <p:cNvPicPr>
            <a:picLocks noChangeAspect="1"/>
          </p:cNvPicPr>
          <p:nvPr/>
        </p:nvPicPr>
        <p:blipFill>
          <a:blip r:embed="rId4" cstate="print"/>
          <a:stretch>
            <a:fillRect/>
          </a:stretch>
        </p:blipFill>
        <p:spPr>
          <a:xfrm>
            <a:off x="6521669" y="2412125"/>
            <a:ext cx="3809796" cy="3063075"/>
          </a:xfrm>
          <a:prstGeom prst="rect">
            <a:avLst/>
          </a:prstGeom>
        </p:spPr>
      </p:pic>
      <p:cxnSp>
        <p:nvCxnSpPr>
          <p:cNvPr id="13" name="Straight Connector 12"/>
          <p:cNvCxnSpPr>
            <a:endCxn id="16" idx="0"/>
          </p:cNvCxnSpPr>
          <p:nvPr/>
        </p:nvCxnSpPr>
        <p:spPr>
          <a:xfrm flipH="1">
            <a:off x="7435069" y="3357252"/>
            <a:ext cx="662152" cy="22652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8" idx="2"/>
          </p:cNvCxnSpPr>
          <p:nvPr/>
        </p:nvCxnSpPr>
        <p:spPr>
          <a:xfrm flipH="1" flipV="1">
            <a:off x="6915807" y="2231189"/>
            <a:ext cx="1192924" cy="711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72917" y="5622521"/>
            <a:ext cx="1324304" cy="461665"/>
          </a:xfrm>
          <a:prstGeom prst="rect">
            <a:avLst/>
          </a:prstGeom>
          <a:noFill/>
        </p:spPr>
        <p:txBody>
          <a:bodyPr wrap="square" rtlCol="0">
            <a:spAutoFit/>
          </a:bodyPr>
          <a:lstStyle/>
          <a:p>
            <a:r>
              <a:rPr lang="en-US" sz="2400" b="1" dirty="0" err="1"/>
              <a:t>Gyrus</a:t>
            </a:r>
            <a:endParaRPr lang="en-US" sz="2400" b="1" dirty="0"/>
          </a:p>
        </p:txBody>
      </p:sp>
      <p:sp>
        <p:nvSpPr>
          <p:cNvPr id="18" name="TextBox 17"/>
          <p:cNvSpPr txBox="1"/>
          <p:nvPr/>
        </p:nvSpPr>
        <p:spPr>
          <a:xfrm>
            <a:off x="6253655" y="1769524"/>
            <a:ext cx="1324304" cy="461665"/>
          </a:xfrm>
          <a:prstGeom prst="rect">
            <a:avLst/>
          </a:prstGeom>
          <a:noFill/>
        </p:spPr>
        <p:txBody>
          <a:bodyPr wrap="square" rtlCol="0">
            <a:spAutoFit/>
          </a:bodyPr>
          <a:lstStyle/>
          <a:p>
            <a:r>
              <a:rPr lang="en-US" sz="2400" b="1" dirty="0" err="1"/>
              <a:t>Sulcus</a:t>
            </a:r>
            <a:endParaRPr lang="en-US" sz="2400" b="1" dirty="0"/>
          </a:p>
        </p:txBody>
      </p:sp>
      <p:pic>
        <p:nvPicPr>
          <p:cNvPr id="12" name="Picture 11" descr="A picture containing graphical user interface&#10;&#10;Description automatically generated">
            <a:extLst>
              <a:ext uri="{FF2B5EF4-FFF2-40B4-BE49-F238E27FC236}">
                <a16:creationId xmlns:a16="http://schemas.microsoft.com/office/drawing/2014/main" id="{A59BE857-8FBF-488F-B42A-3CE378B024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extLst>
      <p:ext uri="{BB962C8B-B14F-4D97-AF65-F5344CB8AC3E}">
        <p14:creationId xmlns:p14="http://schemas.microsoft.com/office/powerpoint/2010/main" val="359588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649" y="11245"/>
            <a:ext cx="7601915" cy="1060270"/>
          </a:xfrm>
        </p:spPr>
        <p:txBody>
          <a:bodyPr>
            <a:normAutofit/>
          </a:bodyPr>
          <a:lstStyle/>
          <a:p>
            <a:r>
              <a:rPr lang="en-US" sz="4000" b="1" dirty="0" err="1">
                <a:solidFill>
                  <a:srgbClr val="00B0F0"/>
                </a:solidFill>
              </a:rPr>
              <a:t>Examinons</a:t>
            </a:r>
            <a:r>
              <a:rPr lang="en-US" sz="4000" b="1" dirty="0">
                <a:solidFill>
                  <a:srgbClr val="00B0F0"/>
                </a:solidFill>
              </a:rPr>
              <a:t> </a:t>
            </a:r>
            <a:r>
              <a:rPr lang="en-US" sz="4000" b="1" dirty="0" err="1">
                <a:solidFill>
                  <a:srgbClr val="00B0F0"/>
                </a:solidFill>
              </a:rPr>
              <a:t>d’autres</a:t>
            </a:r>
            <a:r>
              <a:rPr lang="en-US" sz="4000" b="1" dirty="0">
                <a:solidFill>
                  <a:srgbClr val="00B0F0"/>
                </a:solidFill>
              </a:rPr>
              <a:t> indices…</a:t>
            </a:r>
            <a:endParaRPr lang="en-CA" sz="4000" b="1" dirty="0">
              <a:solidFill>
                <a:srgbClr val="00B0F0"/>
              </a:solidFill>
            </a:endParaRPr>
          </a:p>
        </p:txBody>
      </p:sp>
      <p:sp>
        <p:nvSpPr>
          <p:cNvPr id="3" name="Content Placeholder 2"/>
          <p:cNvSpPr>
            <a:spLocks noGrp="1"/>
          </p:cNvSpPr>
          <p:nvPr>
            <p:ph idx="1"/>
          </p:nvPr>
        </p:nvSpPr>
        <p:spPr>
          <a:xfrm>
            <a:off x="1981214" y="1060271"/>
            <a:ext cx="8686786" cy="752773"/>
          </a:xfrm>
        </p:spPr>
        <p:txBody>
          <a:bodyPr>
            <a:normAutofit fontScale="92500"/>
          </a:bodyPr>
          <a:lstStyle/>
          <a:p>
            <a:pPr>
              <a:buNone/>
            </a:pPr>
            <a:r>
              <a:rPr lang="en-CA" sz="2800" dirty="0" err="1"/>
              <a:t>Activité</a:t>
            </a:r>
            <a:r>
              <a:rPr lang="en-CA" sz="2800" dirty="0"/>
              <a:t>: </a:t>
            </a:r>
            <a:r>
              <a:rPr lang="en-CA" sz="2800" dirty="0" err="1"/>
              <a:t>Devinons</a:t>
            </a:r>
            <a:r>
              <a:rPr lang="en-CA" sz="2800" dirty="0"/>
              <a:t> </a:t>
            </a:r>
            <a:r>
              <a:rPr lang="en-CA" sz="2800" dirty="0" err="1"/>
              <a:t>à</a:t>
            </a:r>
            <a:r>
              <a:rPr lang="en-CA" sz="2800" dirty="0"/>
              <a:t> </a:t>
            </a:r>
            <a:r>
              <a:rPr lang="en-CA" sz="2800" dirty="0" err="1"/>
              <a:t>quel</a:t>
            </a:r>
            <a:r>
              <a:rPr lang="en-CA" sz="2800" dirty="0"/>
              <a:t> animal </a:t>
            </a:r>
            <a:r>
              <a:rPr lang="en-CA" sz="2800" dirty="0" err="1"/>
              <a:t>appartiennent</a:t>
            </a:r>
            <a:r>
              <a:rPr lang="en-CA" sz="2800" dirty="0"/>
              <a:t> </a:t>
            </a:r>
            <a:r>
              <a:rPr lang="en-CA" sz="2800" dirty="0" err="1"/>
              <a:t>ces</a:t>
            </a:r>
            <a:r>
              <a:rPr lang="en-CA" sz="2800" dirty="0"/>
              <a:t> </a:t>
            </a:r>
            <a:r>
              <a:rPr lang="en-CA" sz="2800" dirty="0" err="1"/>
              <a:t>cerveaux</a:t>
            </a:r>
            <a:r>
              <a:rPr lang="en-CA" sz="2800" dirty="0"/>
              <a:t>. </a:t>
            </a:r>
          </a:p>
        </p:txBody>
      </p:sp>
      <p:sp>
        <p:nvSpPr>
          <p:cNvPr id="5" name="TextBox 4"/>
          <p:cNvSpPr txBox="1"/>
          <p:nvPr/>
        </p:nvSpPr>
        <p:spPr>
          <a:xfrm>
            <a:off x="7513054" y="1683463"/>
            <a:ext cx="2513263" cy="3970318"/>
          </a:xfrm>
          <a:prstGeom prst="rect">
            <a:avLst/>
          </a:prstGeom>
          <a:noFill/>
        </p:spPr>
        <p:txBody>
          <a:bodyPr wrap="square" rtlCol="0">
            <a:spAutoFit/>
          </a:bodyPr>
          <a:lstStyle/>
          <a:p>
            <a:r>
              <a:rPr lang="en-US" sz="3600" b="1" dirty="0" err="1"/>
              <a:t>Humain</a:t>
            </a:r>
            <a:endParaRPr lang="en-US" sz="3600" b="1" dirty="0"/>
          </a:p>
          <a:p>
            <a:r>
              <a:rPr lang="en-US" sz="3600" b="1" dirty="0"/>
              <a:t>Rat </a:t>
            </a:r>
          </a:p>
          <a:p>
            <a:r>
              <a:rPr lang="en-US" sz="3600" b="1" dirty="0"/>
              <a:t>Mouton</a:t>
            </a:r>
          </a:p>
          <a:p>
            <a:r>
              <a:rPr lang="en-US" sz="3600" b="1" dirty="0"/>
              <a:t>Lapin</a:t>
            </a:r>
          </a:p>
          <a:p>
            <a:r>
              <a:rPr lang="en-US" sz="3600" b="1" dirty="0"/>
              <a:t>Dauphin</a:t>
            </a:r>
          </a:p>
          <a:p>
            <a:r>
              <a:rPr lang="en-US" sz="3600" b="1" dirty="0" err="1"/>
              <a:t>Chimpanzé</a:t>
            </a:r>
            <a:endParaRPr lang="en-US" sz="3600" b="1" dirty="0"/>
          </a:p>
          <a:p>
            <a:r>
              <a:rPr lang="en-US" sz="3600" b="1" dirty="0"/>
              <a:t>Chat</a:t>
            </a:r>
          </a:p>
        </p:txBody>
      </p:sp>
      <p:pic>
        <p:nvPicPr>
          <p:cNvPr id="7" name="Picture 6" descr="match-animal_brains_cards_Rd.jpg"/>
          <p:cNvPicPr>
            <a:picLocks noChangeAspect="1"/>
          </p:cNvPicPr>
          <p:nvPr/>
        </p:nvPicPr>
        <p:blipFill>
          <a:blip r:embed="rId3" cstate="print"/>
          <a:srcRect l="5372" t="2069" r="54747" b="74713"/>
          <a:stretch>
            <a:fillRect/>
          </a:stretch>
        </p:blipFill>
        <p:spPr>
          <a:xfrm>
            <a:off x="2180109" y="1775420"/>
            <a:ext cx="1524179" cy="1221763"/>
          </a:xfrm>
          <a:prstGeom prst="rect">
            <a:avLst/>
          </a:prstGeom>
        </p:spPr>
      </p:pic>
      <p:pic>
        <p:nvPicPr>
          <p:cNvPr id="8" name="Picture 7" descr="match-animal_brains_cards_Rd.jpg"/>
          <p:cNvPicPr>
            <a:picLocks noChangeAspect="1"/>
          </p:cNvPicPr>
          <p:nvPr/>
        </p:nvPicPr>
        <p:blipFill>
          <a:blip r:embed="rId3" cstate="print"/>
          <a:srcRect l="4211" t="75249" r="50844" b="3372"/>
          <a:stretch>
            <a:fillRect/>
          </a:stretch>
        </p:blipFill>
        <p:spPr>
          <a:xfrm>
            <a:off x="2487029" y="5260698"/>
            <a:ext cx="579057" cy="379241"/>
          </a:xfrm>
          <a:prstGeom prst="rect">
            <a:avLst/>
          </a:prstGeom>
        </p:spPr>
      </p:pic>
      <p:pic>
        <p:nvPicPr>
          <p:cNvPr id="9" name="Picture 8" descr="match-animal_brains_cards_Rd.jpg"/>
          <p:cNvPicPr>
            <a:picLocks noChangeAspect="1"/>
          </p:cNvPicPr>
          <p:nvPr/>
        </p:nvPicPr>
        <p:blipFill>
          <a:blip r:embed="rId3" cstate="print"/>
          <a:srcRect l="51477" t="3589" r="3894" b="77318"/>
          <a:stretch>
            <a:fillRect/>
          </a:stretch>
        </p:blipFill>
        <p:spPr>
          <a:xfrm>
            <a:off x="4086688" y="2181226"/>
            <a:ext cx="931459" cy="548645"/>
          </a:xfrm>
          <a:prstGeom prst="rect">
            <a:avLst/>
          </a:prstGeom>
        </p:spPr>
      </p:pic>
      <p:pic>
        <p:nvPicPr>
          <p:cNvPr id="10" name="Picture 9" descr="match-animal_brains_cards_Rd.jpg"/>
          <p:cNvPicPr>
            <a:picLocks noChangeAspect="1"/>
          </p:cNvPicPr>
          <p:nvPr/>
        </p:nvPicPr>
        <p:blipFill>
          <a:blip r:embed="rId3" cstate="print"/>
          <a:srcRect l="5266" t="26130" r="51688" b="50422"/>
          <a:stretch>
            <a:fillRect/>
          </a:stretch>
        </p:blipFill>
        <p:spPr>
          <a:xfrm>
            <a:off x="5018146" y="4577917"/>
            <a:ext cx="1365376" cy="1024033"/>
          </a:xfrm>
          <a:prstGeom prst="rect">
            <a:avLst/>
          </a:prstGeom>
        </p:spPr>
      </p:pic>
      <p:pic>
        <p:nvPicPr>
          <p:cNvPr id="11" name="Picture 10" descr="match-animal_brains_cards_Rd.jpg"/>
          <p:cNvPicPr>
            <a:picLocks noChangeAspect="1"/>
          </p:cNvPicPr>
          <p:nvPr/>
        </p:nvPicPr>
        <p:blipFill>
          <a:blip r:embed="rId3" cstate="print"/>
          <a:srcRect l="50844" t="28281" r="6374" b="50192"/>
          <a:stretch>
            <a:fillRect/>
          </a:stretch>
        </p:blipFill>
        <p:spPr>
          <a:xfrm>
            <a:off x="5257168" y="2279650"/>
            <a:ext cx="1035683" cy="717532"/>
          </a:xfrm>
          <a:prstGeom prst="rect">
            <a:avLst/>
          </a:prstGeom>
        </p:spPr>
      </p:pic>
      <p:pic>
        <p:nvPicPr>
          <p:cNvPr id="12" name="Picture 11" descr="match-animal_brains_cards_Rd.jpg"/>
          <p:cNvPicPr>
            <a:picLocks noChangeAspect="1"/>
          </p:cNvPicPr>
          <p:nvPr/>
        </p:nvPicPr>
        <p:blipFill>
          <a:blip r:embed="rId3" cstate="print"/>
          <a:srcRect l="4000" t="50958" r="51688" b="27203"/>
          <a:stretch>
            <a:fillRect/>
          </a:stretch>
        </p:blipFill>
        <p:spPr>
          <a:xfrm>
            <a:off x="4369918" y="3341819"/>
            <a:ext cx="1254040" cy="850955"/>
          </a:xfrm>
          <a:prstGeom prst="rect">
            <a:avLst/>
          </a:prstGeom>
        </p:spPr>
      </p:pic>
      <p:pic>
        <p:nvPicPr>
          <p:cNvPr id="13" name="Picture 12" descr="match-animal_brains_cards_Rd.jpg"/>
          <p:cNvPicPr>
            <a:picLocks noChangeAspect="1"/>
          </p:cNvPicPr>
          <p:nvPr/>
        </p:nvPicPr>
        <p:blipFill>
          <a:blip r:embed="rId3" cstate="print"/>
          <a:srcRect l="52743" t="50498" r="6427" b="26513"/>
          <a:stretch>
            <a:fillRect/>
          </a:stretch>
        </p:blipFill>
        <p:spPr>
          <a:xfrm>
            <a:off x="2180108" y="3341818"/>
            <a:ext cx="2007614" cy="1556290"/>
          </a:xfrm>
          <a:prstGeom prst="rect">
            <a:avLst/>
          </a:prstGeom>
        </p:spPr>
      </p:pic>
      <p:sp>
        <p:nvSpPr>
          <p:cNvPr id="15" name="Content Placeholder 2"/>
          <p:cNvSpPr txBox="1">
            <a:spLocks/>
          </p:cNvSpPr>
          <p:nvPr/>
        </p:nvSpPr>
        <p:spPr>
          <a:xfrm>
            <a:off x="2449122" y="5783362"/>
            <a:ext cx="7577195" cy="752773"/>
          </a:xfrm>
          <a:prstGeom prst="rect">
            <a:avLst/>
          </a:prstGeom>
        </p:spPr>
        <p:txBody>
          <a:bodyPr vert="horz" lIns="91440" tIns="45720" rIns="91440" bIns="45720" rtlCol="0">
            <a:normAutofit fontScale="92500" lnSpcReduction="20000"/>
          </a:bodyPr>
          <a:lstStyle/>
          <a:p>
            <a:pPr marL="342900" indent="-342900">
              <a:spcBef>
                <a:spcPct val="20000"/>
              </a:spcBef>
              <a:defRPr/>
            </a:pPr>
            <a:r>
              <a:rPr lang="en-CA" sz="2800" dirty="0" err="1"/>
              <a:t>Indice</a:t>
            </a:r>
            <a:r>
              <a:rPr lang="en-CA" sz="2800" dirty="0"/>
              <a:t>: </a:t>
            </a:r>
            <a:r>
              <a:rPr lang="en-CA" sz="2800" dirty="0" err="1"/>
              <a:t>Pensez</a:t>
            </a:r>
            <a:r>
              <a:rPr lang="en-CA" sz="2800" dirty="0"/>
              <a:t> </a:t>
            </a:r>
            <a:r>
              <a:rPr lang="en-CA" sz="2800" dirty="0" err="1"/>
              <a:t>à</a:t>
            </a:r>
            <a:r>
              <a:rPr lang="en-CA" sz="2800" dirty="0"/>
              <a:t> la </a:t>
            </a:r>
            <a:r>
              <a:rPr lang="en-CA" sz="2800" dirty="0" err="1"/>
              <a:t>taille</a:t>
            </a:r>
            <a:r>
              <a:rPr lang="en-CA" sz="2800" dirty="0"/>
              <a:t> et </a:t>
            </a:r>
            <a:r>
              <a:rPr lang="en-CA" sz="2800" dirty="0" err="1"/>
              <a:t>à</a:t>
            </a:r>
            <a:r>
              <a:rPr lang="en-CA" sz="2800" dirty="0"/>
              <a:t> la </a:t>
            </a:r>
            <a:r>
              <a:rPr lang="en-CA" sz="2800" dirty="0" err="1"/>
              <a:t>forme</a:t>
            </a:r>
            <a:r>
              <a:rPr lang="en-CA" sz="2800" dirty="0"/>
              <a:t> des </a:t>
            </a:r>
            <a:r>
              <a:rPr lang="en-CA" sz="2800" dirty="0" err="1"/>
              <a:t>cerveaux</a:t>
            </a:r>
            <a:r>
              <a:rPr lang="en-CA" sz="2800" dirty="0"/>
              <a:t> pour </a:t>
            </a:r>
            <a:r>
              <a:rPr lang="en-CA" sz="2800" dirty="0" err="1"/>
              <a:t>vous</a:t>
            </a:r>
            <a:r>
              <a:rPr lang="en-CA" sz="2800" dirty="0"/>
              <a:t> aider </a:t>
            </a:r>
            <a:r>
              <a:rPr lang="en-CA" sz="2800" dirty="0" err="1"/>
              <a:t>à</a:t>
            </a:r>
            <a:r>
              <a:rPr lang="en-CA" sz="2800" dirty="0"/>
              <a:t> faire </a:t>
            </a:r>
            <a:r>
              <a:rPr lang="en-CA" sz="2800" dirty="0" err="1"/>
              <a:t>vos</a:t>
            </a:r>
            <a:r>
              <a:rPr lang="en-CA" sz="2800" dirty="0"/>
              <a:t> </a:t>
            </a:r>
            <a:r>
              <a:rPr lang="en-CA" sz="2800" dirty="0" err="1"/>
              <a:t>choix</a:t>
            </a:r>
            <a:r>
              <a:rPr lang="en-CA" sz="2800" dirty="0"/>
              <a:t>. </a:t>
            </a:r>
          </a:p>
        </p:txBody>
      </p:sp>
      <p:pic>
        <p:nvPicPr>
          <p:cNvPr id="16" name="Picture 15" descr="A picture containing graphical user interface&#10;&#10;Description automatically generated">
            <a:extLst>
              <a:ext uri="{FF2B5EF4-FFF2-40B4-BE49-F238E27FC236}">
                <a16:creationId xmlns:a16="http://schemas.microsoft.com/office/drawing/2014/main" id="{27601D85-385B-4EDA-A27D-29C977231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202" y="82812"/>
            <a:ext cx="8151090" cy="1182769"/>
          </a:xfrm>
        </p:spPr>
        <p:txBody>
          <a:bodyPr>
            <a:normAutofit fontScale="90000"/>
          </a:bodyPr>
          <a:lstStyle/>
          <a:p>
            <a:r>
              <a:rPr lang="en-US" b="1" dirty="0" err="1">
                <a:solidFill>
                  <a:srgbClr val="00B0F0"/>
                </a:solidFill>
              </a:rPr>
              <a:t>Utilisons</a:t>
            </a:r>
            <a:r>
              <a:rPr lang="en-US" b="1" dirty="0">
                <a:solidFill>
                  <a:srgbClr val="00B0F0"/>
                </a:solidFill>
              </a:rPr>
              <a:t> </a:t>
            </a:r>
            <a:r>
              <a:rPr lang="en-US" b="1" dirty="0" err="1">
                <a:solidFill>
                  <a:srgbClr val="00B0F0"/>
                </a:solidFill>
              </a:rPr>
              <a:t>ce</a:t>
            </a:r>
            <a:r>
              <a:rPr lang="en-US" b="1" dirty="0">
                <a:solidFill>
                  <a:srgbClr val="00B0F0"/>
                </a:solidFill>
              </a:rPr>
              <a:t> </a:t>
            </a:r>
            <a:r>
              <a:rPr lang="en-US" b="1" dirty="0" err="1">
                <a:solidFill>
                  <a:srgbClr val="00B0F0"/>
                </a:solidFill>
              </a:rPr>
              <a:t>que</a:t>
            </a:r>
            <a:r>
              <a:rPr lang="en-US" b="1" dirty="0">
                <a:solidFill>
                  <a:srgbClr val="00B0F0"/>
                </a:solidFill>
              </a:rPr>
              <a:t> nous </a:t>
            </a:r>
            <a:r>
              <a:rPr lang="en-US" b="1" dirty="0" err="1">
                <a:solidFill>
                  <a:srgbClr val="00B0F0"/>
                </a:solidFill>
              </a:rPr>
              <a:t>avons</a:t>
            </a:r>
            <a:r>
              <a:rPr lang="en-US" b="1" dirty="0">
                <a:solidFill>
                  <a:srgbClr val="00B0F0"/>
                </a:solidFill>
              </a:rPr>
              <a:t> </a:t>
            </a:r>
            <a:r>
              <a:rPr lang="en-US" b="1" dirty="0" err="1">
                <a:solidFill>
                  <a:srgbClr val="00B0F0"/>
                </a:solidFill>
              </a:rPr>
              <a:t>appris</a:t>
            </a:r>
            <a:r>
              <a:rPr lang="en-US" b="1" dirty="0">
                <a:solidFill>
                  <a:srgbClr val="00B0F0"/>
                </a:solidFill>
              </a:rPr>
              <a:t>…</a:t>
            </a:r>
            <a:endParaRPr lang="en-CA" b="1" dirty="0">
              <a:solidFill>
                <a:srgbClr val="00B0F0"/>
              </a:solidFill>
            </a:endParaRPr>
          </a:p>
        </p:txBody>
      </p:sp>
      <p:sp>
        <p:nvSpPr>
          <p:cNvPr id="5" name="TextBox 4"/>
          <p:cNvSpPr txBox="1"/>
          <p:nvPr/>
        </p:nvSpPr>
        <p:spPr>
          <a:xfrm>
            <a:off x="7513054" y="1813043"/>
            <a:ext cx="2513263" cy="3970318"/>
          </a:xfrm>
          <a:prstGeom prst="rect">
            <a:avLst/>
          </a:prstGeom>
          <a:noFill/>
        </p:spPr>
        <p:txBody>
          <a:bodyPr wrap="square" rtlCol="0">
            <a:spAutoFit/>
          </a:bodyPr>
          <a:lstStyle/>
          <a:p>
            <a:r>
              <a:rPr lang="en-US" sz="3600" b="1" dirty="0" err="1"/>
              <a:t>Humain</a:t>
            </a:r>
            <a:endParaRPr lang="en-US" sz="3600" b="1" dirty="0"/>
          </a:p>
          <a:p>
            <a:r>
              <a:rPr lang="en-US" sz="3600" b="1" dirty="0"/>
              <a:t>Rat </a:t>
            </a:r>
          </a:p>
          <a:p>
            <a:r>
              <a:rPr lang="en-US" sz="3600" b="1" dirty="0"/>
              <a:t>Mouton</a:t>
            </a:r>
          </a:p>
          <a:p>
            <a:r>
              <a:rPr lang="en-US" sz="3600" b="1" dirty="0"/>
              <a:t>Lapin</a:t>
            </a:r>
          </a:p>
          <a:p>
            <a:r>
              <a:rPr lang="en-US" sz="3600" b="1" dirty="0"/>
              <a:t>Dauphin</a:t>
            </a:r>
          </a:p>
          <a:p>
            <a:r>
              <a:rPr lang="en-US" sz="3600" b="1" dirty="0" err="1"/>
              <a:t>Chimpanzé</a:t>
            </a:r>
            <a:endParaRPr lang="en-US" sz="3600" b="1" dirty="0"/>
          </a:p>
          <a:p>
            <a:r>
              <a:rPr lang="en-US" sz="3600" b="1" dirty="0"/>
              <a:t>Chat</a:t>
            </a:r>
          </a:p>
        </p:txBody>
      </p:sp>
      <p:pic>
        <p:nvPicPr>
          <p:cNvPr id="7" name="Picture 6" descr="match-animal_brains_cards_Rd.jpg"/>
          <p:cNvPicPr>
            <a:picLocks noChangeAspect="1"/>
          </p:cNvPicPr>
          <p:nvPr/>
        </p:nvPicPr>
        <p:blipFill>
          <a:blip r:embed="rId3" cstate="print"/>
          <a:srcRect l="5372" t="2069" r="54747" b="74713"/>
          <a:stretch>
            <a:fillRect/>
          </a:stretch>
        </p:blipFill>
        <p:spPr>
          <a:xfrm>
            <a:off x="2042751" y="1813044"/>
            <a:ext cx="1524179" cy="1221763"/>
          </a:xfrm>
          <a:prstGeom prst="rect">
            <a:avLst/>
          </a:prstGeom>
          <a:solidFill>
            <a:srgbClr val="FFFFFF"/>
          </a:solidFill>
        </p:spPr>
      </p:pic>
      <p:pic>
        <p:nvPicPr>
          <p:cNvPr id="8" name="Picture 7" descr="match-animal_brains_cards_Rd.jpg"/>
          <p:cNvPicPr>
            <a:picLocks noChangeAspect="1"/>
          </p:cNvPicPr>
          <p:nvPr/>
        </p:nvPicPr>
        <p:blipFill>
          <a:blip r:embed="rId3" cstate="print"/>
          <a:srcRect l="4211" t="75249" r="50844" b="3372"/>
          <a:stretch>
            <a:fillRect/>
          </a:stretch>
        </p:blipFill>
        <p:spPr>
          <a:xfrm>
            <a:off x="2778215" y="5783361"/>
            <a:ext cx="788714" cy="516552"/>
          </a:xfrm>
          <a:prstGeom prst="rect">
            <a:avLst/>
          </a:prstGeom>
        </p:spPr>
      </p:pic>
      <p:pic>
        <p:nvPicPr>
          <p:cNvPr id="9" name="Picture 8" descr="match-animal_brains_cards_Rd.jpg"/>
          <p:cNvPicPr>
            <a:picLocks noChangeAspect="1"/>
          </p:cNvPicPr>
          <p:nvPr/>
        </p:nvPicPr>
        <p:blipFill>
          <a:blip r:embed="rId3" cstate="print"/>
          <a:srcRect l="51477" t="3797" r="3894" b="77318"/>
          <a:stretch>
            <a:fillRect/>
          </a:stretch>
        </p:blipFill>
        <p:spPr>
          <a:xfrm>
            <a:off x="4165975" y="1603375"/>
            <a:ext cx="984466" cy="573562"/>
          </a:xfrm>
          <a:prstGeom prst="rect">
            <a:avLst/>
          </a:prstGeom>
        </p:spPr>
      </p:pic>
      <p:pic>
        <p:nvPicPr>
          <p:cNvPr id="10" name="Picture 9" descr="match-animal_brains_cards_Rd.jpg"/>
          <p:cNvPicPr>
            <a:picLocks noChangeAspect="1"/>
          </p:cNvPicPr>
          <p:nvPr/>
        </p:nvPicPr>
        <p:blipFill>
          <a:blip r:embed="rId3" cstate="print"/>
          <a:srcRect l="5266" t="26130" r="51688" b="50422"/>
          <a:stretch>
            <a:fillRect/>
          </a:stretch>
        </p:blipFill>
        <p:spPr>
          <a:xfrm>
            <a:off x="4658208" y="5186437"/>
            <a:ext cx="1365376" cy="1024033"/>
          </a:xfrm>
          <a:prstGeom prst="rect">
            <a:avLst/>
          </a:prstGeom>
        </p:spPr>
      </p:pic>
      <p:pic>
        <p:nvPicPr>
          <p:cNvPr id="11" name="Picture 10" descr="match-animal_brains_cards_Rd.jpg"/>
          <p:cNvPicPr>
            <a:picLocks noChangeAspect="1"/>
          </p:cNvPicPr>
          <p:nvPr/>
        </p:nvPicPr>
        <p:blipFill>
          <a:blip r:embed="rId3" cstate="print"/>
          <a:srcRect l="52777" t="27586" r="4907" b="50192"/>
          <a:stretch>
            <a:fillRect/>
          </a:stretch>
        </p:blipFill>
        <p:spPr>
          <a:xfrm>
            <a:off x="4206875" y="2812304"/>
            <a:ext cx="895350" cy="647377"/>
          </a:xfrm>
          <a:prstGeom prst="rect">
            <a:avLst/>
          </a:prstGeom>
        </p:spPr>
      </p:pic>
      <p:pic>
        <p:nvPicPr>
          <p:cNvPr id="12" name="Picture 11" descr="match-animal_brains_cards_Rd.jpg"/>
          <p:cNvPicPr>
            <a:picLocks noChangeAspect="1"/>
          </p:cNvPicPr>
          <p:nvPr/>
        </p:nvPicPr>
        <p:blipFill>
          <a:blip r:embed="rId3" cstate="print"/>
          <a:srcRect l="4000" t="50958" r="51688" b="27203"/>
          <a:stretch>
            <a:fillRect/>
          </a:stretch>
        </p:blipFill>
        <p:spPr>
          <a:xfrm>
            <a:off x="3229158" y="4713531"/>
            <a:ext cx="1150424" cy="780644"/>
          </a:xfrm>
          <a:prstGeom prst="rect">
            <a:avLst/>
          </a:prstGeom>
        </p:spPr>
      </p:pic>
      <p:pic>
        <p:nvPicPr>
          <p:cNvPr id="13" name="Picture 12" descr="match-animal_brains_cards_Rd.jpg"/>
          <p:cNvPicPr>
            <a:picLocks noChangeAspect="1"/>
          </p:cNvPicPr>
          <p:nvPr/>
        </p:nvPicPr>
        <p:blipFill>
          <a:blip r:embed="rId3" cstate="print"/>
          <a:srcRect l="52743" t="50498" r="7915" b="27257"/>
          <a:stretch>
            <a:fillRect/>
          </a:stretch>
        </p:blipFill>
        <p:spPr>
          <a:xfrm>
            <a:off x="1675861" y="3174051"/>
            <a:ext cx="1977507" cy="1539480"/>
          </a:xfrm>
          <a:prstGeom prst="rect">
            <a:avLst/>
          </a:prstGeom>
        </p:spPr>
      </p:pic>
      <p:cxnSp>
        <p:nvCxnSpPr>
          <p:cNvPr id="19" name="Straight Arrow Connector 18"/>
          <p:cNvCxnSpPr>
            <a:stCxn id="7" idx="3"/>
          </p:cNvCxnSpPr>
          <p:nvPr/>
        </p:nvCxnSpPr>
        <p:spPr>
          <a:xfrm flipV="1">
            <a:off x="3566929" y="2176937"/>
            <a:ext cx="3946124" cy="246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9" idx="3"/>
            <a:endCxn id="5" idx="1"/>
          </p:cNvCxnSpPr>
          <p:nvPr/>
        </p:nvCxnSpPr>
        <p:spPr>
          <a:xfrm>
            <a:off x="5150441" y="1890156"/>
            <a:ext cx="2362612" cy="19080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8" idx="3"/>
          </p:cNvCxnSpPr>
          <p:nvPr/>
        </p:nvCxnSpPr>
        <p:spPr>
          <a:xfrm flipV="1">
            <a:off x="3566929" y="2812303"/>
            <a:ext cx="3946124" cy="3229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3"/>
          </p:cNvCxnSpPr>
          <p:nvPr/>
        </p:nvCxnSpPr>
        <p:spPr>
          <a:xfrm>
            <a:off x="3653367" y="3943792"/>
            <a:ext cx="3859686" cy="4242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0" idx="3"/>
          </p:cNvCxnSpPr>
          <p:nvPr/>
        </p:nvCxnSpPr>
        <p:spPr>
          <a:xfrm flipV="1">
            <a:off x="6023585" y="4924025"/>
            <a:ext cx="1489469" cy="7744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12" idx="3"/>
          </p:cNvCxnSpPr>
          <p:nvPr/>
        </p:nvCxnSpPr>
        <p:spPr>
          <a:xfrm flipV="1">
            <a:off x="4379583" y="3459681"/>
            <a:ext cx="3133471" cy="16441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1" idx="3"/>
          </p:cNvCxnSpPr>
          <p:nvPr/>
        </p:nvCxnSpPr>
        <p:spPr>
          <a:xfrm>
            <a:off x="5102225" y="3135993"/>
            <a:ext cx="2410828" cy="23581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Picture 19" descr="A picture containing graphical user interface&#10;&#10;Description automatically generated">
            <a:extLst>
              <a:ext uri="{FF2B5EF4-FFF2-40B4-BE49-F238E27FC236}">
                <a16:creationId xmlns:a16="http://schemas.microsoft.com/office/drawing/2014/main" id="{FE7DA285-16BA-4910-AF33-75D3E5130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1-brain matching sheet2.jpg"/>
          <p:cNvPicPr>
            <a:picLocks noChangeAspect="1"/>
          </p:cNvPicPr>
          <p:nvPr/>
        </p:nvPicPr>
        <p:blipFill rotWithShape="1">
          <a:blip r:embed="rId3" cstate="print"/>
          <a:srcRect r="52069" b="48673"/>
          <a:stretch/>
        </p:blipFill>
        <p:spPr>
          <a:xfrm>
            <a:off x="1771077" y="1002774"/>
            <a:ext cx="4382814" cy="1511827"/>
          </a:xfrm>
          <a:prstGeom prst="rect">
            <a:avLst/>
          </a:prstGeom>
        </p:spPr>
      </p:pic>
      <p:pic>
        <p:nvPicPr>
          <p:cNvPr id="6" name="Picture 5" descr="S1-brain matching sheet2.jpg"/>
          <p:cNvPicPr>
            <a:picLocks noChangeAspect="1"/>
          </p:cNvPicPr>
          <p:nvPr/>
        </p:nvPicPr>
        <p:blipFill rotWithShape="1">
          <a:blip r:embed="rId3" cstate="print"/>
          <a:srcRect l="47471" t="10370" b="49830"/>
          <a:stretch/>
        </p:blipFill>
        <p:spPr>
          <a:xfrm>
            <a:off x="1543272" y="4177855"/>
            <a:ext cx="4803229" cy="1172311"/>
          </a:xfrm>
          <a:prstGeom prst="rect">
            <a:avLst/>
          </a:prstGeom>
        </p:spPr>
      </p:pic>
      <p:sp>
        <p:nvSpPr>
          <p:cNvPr id="2" name="Title 1"/>
          <p:cNvSpPr>
            <a:spLocks noGrp="1"/>
          </p:cNvSpPr>
          <p:nvPr>
            <p:ph type="title"/>
          </p:nvPr>
        </p:nvSpPr>
        <p:spPr>
          <a:xfrm>
            <a:off x="2421589" y="75093"/>
            <a:ext cx="8013700" cy="1143000"/>
          </a:xfrm>
        </p:spPr>
        <p:txBody>
          <a:bodyPr>
            <a:normAutofit fontScale="90000"/>
          </a:bodyPr>
          <a:lstStyle/>
          <a:p>
            <a:r>
              <a:rPr lang="en-US" b="1" dirty="0">
                <a:solidFill>
                  <a:srgbClr val="00B0F0"/>
                </a:solidFill>
              </a:rPr>
              <a:t>Le </a:t>
            </a:r>
            <a:r>
              <a:rPr lang="en-US" b="1" dirty="0" err="1">
                <a:solidFill>
                  <a:srgbClr val="00B0F0"/>
                </a:solidFill>
              </a:rPr>
              <a:t>cerveau</a:t>
            </a:r>
            <a:r>
              <a:rPr lang="en-US" b="1" dirty="0">
                <a:solidFill>
                  <a:srgbClr val="00B0F0"/>
                </a:solidFill>
              </a:rPr>
              <a:t> chez </a:t>
            </a:r>
            <a:r>
              <a:rPr lang="en-US" b="1" dirty="0" err="1">
                <a:solidFill>
                  <a:srgbClr val="00B0F0"/>
                </a:solidFill>
              </a:rPr>
              <a:t>différentes</a:t>
            </a:r>
            <a:r>
              <a:rPr lang="en-US" b="1" dirty="0">
                <a:solidFill>
                  <a:srgbClr val="00B0F0"/>
                </a:solidFill>
              </a:rPr>
              <a:t> </a:t>
            </a:r>
            <a:r>
              <a:rPr lang="en-US" b="1" dirty="0" err="1">
                <a:solidFill>
                  <a:srgbClr val="00B0F0"/>
                </a:solidFill>
              </a:rPr>
              <a:t>espèces</a:t>
            </a:r>
            <a:endParaRPr lang="en-CA" b="1" dirty="0">
              <a:solidFill>
                <a:srgbClr val="00B0F0"/>
              </a:solidFill>
            </a:endParaRPr>
          </a:p>
        </p:txBody>
      </p:sp>
      <p:sp>
        <p:nvSpPr>
          <p:cNvPr id="5" name="TextBox 4"/>
          <p:cNvSpPr txBox="1"/>
          <p:nvPr/>
        </p:nvSpPr>
        <p:spPr>
          <a:xfrm>
            <a:off x="7248201" y="1507834"/>
            <a:ext cx="3542943" cy="5632312"/>
          </a:xfrm>
          <a:prstGeom prst="rect">
            <a:avLst/>
          </a:prstGeom>
          <a:noFill/>
        </p:spPr>
        <p:txBody>
          <a:bodyPr wrap="square" rtlCol="0">
            <a:spAutoFit/>
          </a:bodyPr>
          <a:lstStyle/>
          <a:p>
            <a:pPr algn="ctr"/>
            <a:r>
              <a:rPr lang="en-CA" sz="3600" dirty="0" err="1"/>
              <a:t>Remarquez-vous</a:t>
            </a:r>
            <a:r>
              <a:rPr lang="en-CA" sz="3600" dirty="0"/>
              <a:t> </a:t>
            </a:r>
            <a:r>
              <a:rPr lang="en-CA" sz="3600" dirty="0" err="1"/>
              <a:t>quelque</a:t>
            </a:r>
            <a:r>
              <a:rPr lang="en-CA" sz="3600" dirty="0"/>
              <a:t> chose de </a:t>
            </a:r>
            <a:r>
              <a:rPr lang="en-CA" sz="3600" dirty="0" err="1"/>
              <a:t>curieux</a:t>
            </a:r>
            <a:r>
              <a:rPr lang="en-CA" sz="3600" dirty="0"/>
              <a:t>?</a:t>
            </a:r>
          </a:p>
          <a:p>
            <a:pPr algn="ctr"/>
            <a:endParaRPr lang="en-CA" sz="3600" dirty="0"/>
          </a:p>
          <a:p>
            <a:pPr algn="ctr"/>
            <a:r>
              <a:rPr lang="en-CA" sz="3600" dirty="0" err="1"/>
              <a:t>Quelles</a:t>
            </a:r>
            <a:r>
              <a:rPr lang="en-CA" sz="3600" dirty="0"/>
              <a:t> </a:t>
            </a:r>
            <a:r>
              <a:rPr lang="en-CA" sz="3600" dirty="0" err="1"/>
              <a:t>sont</a:t>
            </a:r>
            <a:r>
              <a:rPr lang="en-CA" sz="3600" dirty="0"/>
              <a:t> les </a:t>
            </a:r>
            <a:r>
              <a:rPr lang="en-CA" sz="3600" dirty="0" err="1"/>
              <a:t>différences</a:t>
            </a:r>
            <a:r>
              <a:rPr lang="en-CA" sz="3600" dirty="0"/>
              <a:t> </a:t>
            </a:r>
            <a:r>
              <a:rPr lang="en-CA" sz="3600" dirty="0" err="1"/>
              <a:t>principales</a:t>
            </a:r>
            <a:r>
              <a:rPr lang="en-CA" sz="3600" dirty="0"/>
              <a:t> entre </a:t>
            </a:r>
            <a:r>
              <a:rPr lang="en-CA" sz="3600" dirty="0" err="1"/>
              <a:t>ces</a:t>
            </a:r>
            <a:r>
              <a:rPr lang="en-CA" sz="3600" dirty="0"/>
              <a:t> </a:t>
            </a:r>
            <a:r>
              <a:rPr lang="en-CA" sz="3600" dirty="0" err="1"/>
              <a:t>cerveaux</a:t>
            </a:r>
            <a:r>
              <a:rPr lang="en-CA" sz="3600" dirty="0"/>
              <a:t>?</a:t>
            </a:r>
          </a:p>
          <a:p>
            <a:pPr algn="ctr"/>
            <a:endParaRPr lang="en-CA" sz="3600" dirty="0"/>
          </a:p>
          <a:p>
            <a:pPr algn="ctr"/>
            <a:endParaRPr lang="en-CA" sz="3600" dirty="0"/>
          </a:p>
        </p:txBody>
      </p:sp>
      <p:pic>
        <p:nvPicPr>
          <p:cNvPr id="9" name="Picture 8" descr="A picture containing swan, bird&#10;&#10;Description automatically generated">
            <a:extLst>
              <a:ext uri="{FF2B5EF4-FFF2-40B4-BE49-F238E27FC236}">
                <a16:creationId xmlns:a16="http://schemas.microsoft.com/office/drawing/2014/main" id="{F71E11C8-E660-49B5-9EB7-126D15C111C9}"/>
              </a:ext>
            </a:extLst>
          </p:cNvPr>
          <p:cNvPicPr>
            <a:picLocks noChangeAspect="1"/>
          </p:cNvPicPr>
          <p:nvPr/>
        </p:nvPicPr>
        <p:blipFill>
          <a:blip r:embed="rId4"/>
          <a:stretch>
            <a:fillRect/>
          </a:stretch>
        </p:blipFill>
        <p:spPr>
          <a:xfrm>
            <a:off x="1771077" y="2519841"/>
            <a:ext cx="1580770" cy="1580770"/>
          </a:xfrm>
          <a:prstGeom prst="rect">
            <a:avLst/>
          </a:prstGeom>
        </p:spPr>
      </p:pic>
      <p:pic>
        <p:nvPicPr>
          <p:cNvPr id="10" name="Picture 9" descr="A close up of an animal&#10;&#10;Description automatically generated">
            <a:extLst>
              <a:ext uri="{FF2B5EF4-FFF2-40B4-BE49-F238E27FC236}">
                <a16:creationId xmlns:a16="http://schemas.microsoft.com/office/drawing/2014/main" id="{E916EEF6-D70C-478B-BA50-A743DB1D5910}"/>
              </a:ext>
            </a:extLst>
          </p:cNvPr>
          <p:cNvPicPr>
            <a:picLocks noChangeAspect="1"/>
          </p:cNvPicPr>
          <p:nvPr/>
        </p:nvPicPr>
        <p:blipFill>
          <a:blip r:embed="rId5"/>
          <a:stretch>
            <a:fillRect/>
          </a:stretch>
        </p:blipFill>
        <p:spPr>
          <a:xfrm>
            <a:off x="4760666" y="2436119"/>
            <a:ext cx="1741737" cy="1741737"/>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1C009D4D-2ADF-45C1-8B0C-87B934642C0F}"/>
              </a:ext>
            </a:extLst>
          </p:cNvPr>
          <p:cNvPicPr>
            <a:picLocks noChangeAspect="1"/>
          </p:cNvPicPr>
          <p:nvPr/>
        </p:nvPicPr>
        <p:blipFill>
          <a:blip r:embed="rId6"/>
          <a:stretch>
            <a:fillRect/>
          </a:stretch>
        </p:blipFill>
        <p:spPr>
          <a:xfrm>
            <a:off x="1387369" y="5149837"/>
            <a:ext cx="1410780" cy="1410780"/>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970FE5-91E3-47A9-B427-951532BAB32A}"/>
              </a:ext>
            </a:extLst>
          </p:cNvPr>
          <p:cNvPicPr>
            <a:picLocks noChangeAspect="1"/>
          </p:cNvPicPr>
          <p:nvPr/>
        </p:nvPicPr>
        <p:blipFill>
          <a:blip r:embed="rId7"/>
          <a:stretch>
            <a:fillRect/>
          </a:stretch>
        </p:blipFill>
        <p:spPr>
          <a:xfrm>
            <a:off x="2837694" y="5273193"/>
            <a:ext cx="1250902" cy="1250902"/>
          </a:xfrm>
          <a:prstGeom prst="rect">
            <a:avLst/>
          </a:prstGeom>
        </p:spPr>
      </p:pic>
      <p:pic>
        <p:nvPicPr>
          <p:cNvPr id="13" name="Picture 12" descr="A close up of a logo&#10;&#10;Description automatically generated">
            <a:extLst>
              <a:ext uri="{FF2B5EF4-FFF2-40B4-BE49-F238E27FC236}">
                <a16:creationId xmlns:a16="http://schemas.microsoft.com/office/drawing/2014/main" id="{14C84171-181C-402D-940C-9C3236B81816}"/>
              </a:ext>
            </a:extLst>
          </p:cNvPr>
          <p:cNvPicPr>
            <a:picLocks noChangeAspect="1"/>
          </p:cNvPicPr>
          <p:nvPr/>
        </p:nvPicPr>
        <p:blipFill>
          <a:blip r:embed="rId8"/>
          <a:stretch>
            <a:fillRect/>
          </a:stretch>
        </p:blipFill>
        <p:spPr>
          <a:xfrm>
            <a:off x="5210421" y="5289121"/>
            <a:ext cx="1250903" cy="1250903"/>
          </a:xfrm>
          <a:prstGeom prst="rect">
            <a:avLst/>
          </a:prstGeom>
        </p:spPr>
      </p:pic>
      <p:pic>
        <p:nvPicPr>
          <p:cNvPr id="14" name="Picture 13" descr="A close up of a toy&#10;&#10;Description automatically generated">
            <a:extLst>
              <a:ext uri="{FF2B5EF4-FFF2-40B4-BE49-F238E27FC236}">
                <a16:creationId xmlns:a16="http://schemas.microsoft.com/office/drawing/2014/main" id="{6FD90BBA-A5BF-4384-9DC2-3953EDAFEF8F}"/>
              </a:ext>
            </a:extLst>
          </p:cNvPr>
          <p:cNvPicPr>
            <a:picLocks noChangeAspect="1"/>
          </p:cNvPicPr>
          <p:nvPr/>
        </p:nvPicPr>
        <p:blipFill>
          <a:blip r:embed="rId9"/>
          <a:stretch>
            <a:fillRect/>
          </a:stretch>
        </p:blipFill>
        <p:spPr>
          <a:xfrm>
            <a:off x="3870637" y="5161509"/>
            <a:ext cx="1362586" cy="1362586"/>
          </a:xfrm>
          <a:prstGeom prst="rect">
            <a:avLst/>
          </a:prstGeom>
        </p:spPr>
      </p:pic>
      <p:pic>
        <p:nvPicPr>
          <p:cNvPr id="15" name="Picture 14" descr="A picture containing game&#10;&#10;Description automatically generated">
            <a:extLst>
              <a:ext uri="{FF2B5EF4-FFF2-40B4-BE49-F238E27FC236}">
                <a16:creationId xmlns:a16="http://schemas.microsoft.com/office/drawing/2014/main" id="{E38FBDCC-D5E5-49CA-9BBE-D4907453E0EC}"/>
              </a:ext>
            </a:extLst>
          </p:cNvPr>
          <p:cNvPicPr>
            <a:picLocks noChangeAspect="1"/>
          </p:cNvPicPr>
          <p:nvPr/>
        </p:nvPicPr>
        <p:blipFill rotWithShape="1">
          <a:blip r:embed="rId10"/>
          <a:srcRect l="63956" t="20918" r="13248" b="23737"/>
          <a:stretch/>
        </p:blipFill>
        <p:spPr>
          <a:xfrm>
            <a:off x="3637802" y="2540805"/>
            <a:ext cx="1024917" cy="1741737"/>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ABDF8269-1B2A-4D96-BEB5-7E84ACFE0D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0" y="55420"/>
            <a:ext cx="8788400" cy="1182770"/>
          </a:xfrm>
        </p:spPr>
        <p:txBody>
          <a:bodyPr>
            <a:normAutofit fontScale="90000"/>
          </a:bodyPr>
          <a:lstStyle/>
          <a:p>
            <a:r>
              <a:rPr lang="en-US" b="1" dirty="0" err="1">
                <a:solidFill>
                  <a:srgbClr val="00B0F0"/>
                </a:solidFill>
              </a:rPr>
              <a:t>Rappelez-vous</a:t>
            </a:r>
            <a:r>
              <a:rPr lang="en-US" b="1" dirty="0">
                <a:solidFill>
                  <a:srgbClr val="00B0F0"/>
                </a:solidFill>
              </a:rPr>
              <a:t>: Pas </a:t>
            </a:r>
            <a:r>
              <a:rPr lang="en-US" b="1" dirty="0" err="1">
                <a:solidFill>
                  <a:srgbClr val="00B0F0"/>
                </a:solidFill>
              </a:rPr>
              <a:t>tous</a:t>
            </a:r>
            <a:r>
              <a:rPr lang="en-US" b="1" dirty="0">
                <a:solidFill>
                  <a:srgbClr val="00B0F0"/>
                </a:solidFill>
              </a:rPr>
              <a:t> les </a:t>
            </a:r>
            <a:r>
              <a:rPr lang="en-US" b="1" dirty="0" err="1">
                <a:solidFill>
                  <a:srgbClr val="00B0F0"/>
                </a:solidFill>
              </a:rPr>
              <a:t>cerveaux</a:t>
            </a:r>
            <a:r>
              <a:rPr lang="en-US" b="1" dirty="0">
                <a:solidFill>
                  <a:srgbClr val="00B0F0"/>
                </a:solidFill>
              </a:rPr>
              <a:t> </a:t>
            </a:r>
            <a:r>
              <a:rPr lang="en-US" b="1" dirty="0" err="1">
                <a:solidFill>
                  <a:srgbClr val="00B0F0"/>
                </a:solidFill>
              </a:rPr>
              <a:t>ont</a:t>
            </a:r>
            <a:r>
              <a:rPr lang="en-US" b="1" dirty="0">
                <a:solidFill>
                  <a:srgbClr val="00B0F0"/>
                </a:solidFill>
              </a:rPr>
              <a:t> la </a:t>
            </a:r>
            <a:r>
              <a:rPr lang="en-US" b="1" dirty="0" err="1">
                <a:solidFill>
                  <a:srgbClr val="00B0F0"/>
                </a:solidFill>
              </a:rPr>
              <a:t>même</a:t>
            </a:r>
            <a:r>
              <a:rPr lang="en-US" b="1" dirty="0">
                <a:solidFill>
                  <a:srgbClr val="00B0F0"/>
                </a:solidFill>
              </a:rPr>
              <a:t> </a:t>
            </a:r>
            <a:r>
              <a:rPr lang="en-US" b="1" dirty="0" err="1">
                <a:solidFill>
                  <a:srgbClr val="00B0F0"/>
                </a:solidFill>
              </a:rPr>
              <a:t>tailles</a:t>
            </a:r>
            <a:r>
              <a:rPr lang="en-US" b="1" dirty="0">
                <a:solidFill>
                  <a:srgbClr val="00B0F0"/>
                </a:solidFill>
              </a:rPr>
              <a:t>.</a:t>
            </a:r>
            <a:endParaRPr lang="en-CA" b="1" dirty="0">
              <a:solidFill>
                <a:srgbClr val="00B0F0"/>
              </a:solidFill>
            </a:endParaRPr>
          </a:p>
        </p:txBody>
      </p:sp>
      <p:pic>
        <p:nvPicPr>
          <p:cNvPr id="2051" name="Picture 3" descr="D:\2011 Montréal\Dropbox\Perso\BrainReach\Intro\images\brains.png"/>
          <p:cNvPicPr>
            <a:picLocks noChangeAspect="1" noChangeArrowheads="1"/>
          </p:cNvPicPr>
          <p:nvPr/>
        </p:nvPicPr>
        <p:blipFill>
          <a:blip r:embed="rId3" cstate="print"/>
          <a:srcRect/>
          <a:stretch>
            <a:fillRect/>
          </a:stretch>
        </p:blipFill>
        <p:spPr bwMode="auto">
          <a:xfrm>
            <a:off x="3069022" y="1405951"/>
            <a:ext cx="7400542" cy="5234676"/>
          </a:xfrm>
          <a:prstGeom prst="rect">
            <a:avLst/>
          </a:prstGeom>
          <a:noFill/>
        </p:spPr>
      </p:pic>
      <p:sp>
        <p:nvSpPr>
          <p:cNvPr id="10" name="ZoneTexte 9"/>
          <p:cNvSpPr txBox="1"/>
          <p:nvPr/>
        </p:nvSpPr>
        <p:spPr>
          <a:xfrm>
            <a:off x="3088104" y="2419351"/>
            <a:ext cx="639346" cy="246221"/>
          </a:xfrm>
          <a:prstGeom prst="rect">
            <a:avLst/>
          </a:prstGeom>
          <a:solidFill>
            <a:schemeClr val="tx1"/>
          </a:solidFill>
        </p:spPr>
        <p:txBody>
          <a:bodyPr wrap="square" rtlCol="0">
            <a:spAutoFit/>
          </a:bodyPr>
          <a:lstStyle/>
          <a:p>
            <a:r>
              <a:rPr lang="en-US" sz="1000" dirty="0" err="1">
                <a:solidFill>
                  <a:schemeClr val="bg1"/>
                </a:solidFill>
              </a:rPr>
              <a:t>Babouin</a:t>
            </a:r>
            <a:endParaRPr lang="en-US" sz="1000" dirty="0">
              <a:solidFill>
                <a:schemeClr val="bg1"/>
              </a:solidFill>
            </a:endParaRPr>
          </a:p>
        </p:txBody>
      </p:sp>
      <p:sp>
        <p:nvSpPr>
          <p:cNvPr id="11" name="ZoneTexte 10"/>
          <p:cNvSpPr txBox="1"/>
          <p:nvPr/>
        </p:nvSpPr>
        <p:spPr>
          <a:xfrm>
            <a:off x="3075404" y="3924301"/>
            <a:ext cx="779046" cy="246221"/>
          </a:xfrm>
          <a:prstGeom prst="rect">
            <a:avLst/>
          </a:prstGeom>
          <a:solidFill>
            <a:schemeClr val="tx1"/>
          </a:solidFill>
        </p:spPr>
        <p:txBody>
          <a:bodyPr wrap="square" rtlCol="0">
            <a:spAutoFit/>
          </a:bodyPr>
          <a:lstStyle/>
          <a:p>
            <a:r>
              <a:rPr lang="en-US" sz="1000" dirty="0" err="1">
                <a:solidFill>
                  <a:schemeClr val="bg1"/>
                </a:solidFill>
              </a:rPr>
              <a:t>Chimpanzé</a:t>
            </a:r>
            <a:endParaRPr lang="en-US" sz="1000" dirty="0">
              <a:solidFill>
                <a:schemeClr val="bg1"/>
              </a:solidFill>
            </a:endParaRPr>
          </a:p>
        </p:txBody>
      </p:sp>
      <p:sp>
        <p:nvSpPr>
          <p:cNvPr id="12" name="ZoneTexte 11"/>
          <p:cNvSpPr txBox="1"/>
          <p:nvPr/>
        </p:nvSpPr>
        <p:spPr>
          <a:xfrm>
            <a:off x="4955004" y="2998630"/>
            <a:ext cx="486946" cy="246221"/>
          </a:xfrm>
          <a:prstGeom prst="rect">
            <a:avLst/>
          </a:prstGeom>
          <a:solidFill>
            <a:schemeClr val="tx1"/>
          </a:solidFill>
        </p:spPr>
        <p:txBody>
          <a:bodyPr wrap="square" rtlCol="0">
            <a:spAutoFit/>
          </a:bodyPr>
          <a:lstStyle/>
          <a:p>
            <a:r>
              <a:rPr lang="en-US" sz="1000" dirty="0">
                <a:solidFill>
                  <a:schemeClr val="bg1"/>
                </a:solidFill>
              </a:rPr>
              <a:t>Ours</a:t>
            </a:r>
          </a:p>
        </p:txBody>
      </p:sp>
      <p:sp>
        <p:nvSpPr>
          <p:cNvPr id="13" name="ZoneTexte 12"/>
          <p:cNvSpPr txBox="1"/>
          <p:nvPr/>
        </p:nvSpPr>
        <p:spPr>
          <a:xfrm>
            <a:off x="6434554" y="2364817"/>
            <a:ext cx="417096" cy="400110"/>
          </a:xfrm>
          <a:prstGeom prst="rect">
            <a:avLst/>
          </a:prstGeom>
          <a:solidFill>
            <a:schemeClr val="tx1"/>
          </a:solidFill>
        </p:spPr>
        <p:txBody>
          <a:bodyPr wrap="square" rtlCol="0">
            <a:spAutoFit/>
          </a:bodyPr>
          <a:lstStyle/>
          <a:p>
            <a:r>
              <a:rPr lang="en-US" sz="1000" dirty="0">
                <a:solidFill>
                  <a:schemeClr val="bg1"/>
                </a:solidFill>
              </a:rPr>
              <a:t>Chat</a:t>
            </a:r>
          </a:p>
        </p:txBody>
      </p:sp>
      <p:sp>
        <p:nvSpPr>
          <p:cNvPr id="14" name="ZoneTexte 13"/>
          <p:cNvSpPr txBox="1"/>
          <p:nvPr/>
        </p:nvSpPr>
        <p:spPr>
          <a:xfrm>
            <a:off x="6259512" y="3356351"/>
            <a:ext cx="539919" cy="246221"/>
          </a:xfrm>
          <a:prstGeom prst="rect">
            <a:avLst/>
          </a:prstGeom>
          <a:solidFill>
            <a:schemeClr val="tx1"/>
          </a:solidFill>
        </p:spPr>
        <p:txBody>
          <a:bodyPr wrap="square" rtlCol="0">
            <a:spAutoFit/>
          </a:bodyPr>
          <a:lstStyle/>
          <a:p>
            <a:r>
              <a:rPr lang="en-US" sz="1000" dirty="0" err="1">
                <a:solidFill>
                  <a:schemeClr val="bg1"/>
                </a:solidFill>
              </a:rPr>
              <a:t>Chien</a:t>
            </a:r>
            <a:endParaRPr lang="en-US" sz="1000" dirty="0">
              <a:solidFill>
                <a:schemeClr val="bg1"/>
              </a:solidFill>
            </a:endParaRPr>
          </a:p>
        </p:txBody>
      </p:sp>
      <p:sp>
        <p:nvSpPr>
          <p:cNvPr id="15" name="ZoneTexte 14"/>
          <p:cNvSpPr txBox="1"/>
          <p:nvPr/>
        </p:nvSpPr>
        <p:spPr>
          <a:xfrm>
            <a:off x="7694027" y="2611039"/>
            <a:ext cx="639346" cy="246221"/>
          </a:xfrm>
          <a:prstGeom prst="rect">
            <a:avLst/>
          </a:prstGeom>
          <a:solidFill>
            <a:schemeClr val="tx1"/>
          </a:solidFill>
        </p:spPr>
        <p:txBody>
          <a:bodyPr wrap="square" rtlCol="0">
            <a:spAutoFit/>
          </a:bodyPr>
          <a:lstStyle/>
          <a:p>
            <a:r>
              <a:rPr lang="en-US" sz="1000" dirty="0" err="1">
                <a:solidFill>
                  <a:schemeClr val="bg1"/>
                </a:solidFill>
              </a:rPr>
              <a:t>Mouflon</a:t>
            </a:r>
            <a:endParaRPr lang="en-US" sz="1000" dirty="0">
              <a:solidFill>
                <a:schemeClr val="bg1"/>
              </a:solidFill>
            </a:endParaRPr>
          </a:p>
        </p:txBody>
      </p:sp>
      <p:sp>
        <p:nvSpPr>
          <p:cNvPr id="16" name="ZoneTexte 15"/>
          <p:cNvSpPr txBox="1"/>
          <p:nvPr/>
        </p:nvSpPr>
        <p:spPr>
          <a:xfrm>
            <a:off x="3085099" y="2487928"/>
            <a:ext cx="639346" cy="246221"/>
          </a:xfrm>
          <a:prstGeom prst="rect">
            <a:avLst/>
          </a:prstGeom>
          <a:solidFill>
            <a:schemeClr val="tx1"/>
          </a:solidFill>
        </p:spPr>
        <p:txBody>
          <a:bodyPr wrap="square" rtlCol="0">
            <a:spAutoFit/>
          </a:bodyPr>
          <a:lstStyle/>
          <a:p>
            <a:r>
              <a:rPr lang="en-US" sz="1000" dirty="0" err="1">
                <a:solidFill>
                  <a:schemeClr val="bg1"/>
                </a:solidFill>
              </a:rPr>
              <a:t>Babouin</a:t>
            </a:r>
            <a:endParaRPr lang="en-US" sz="1000" dirty="0">
              <a:solidFill>
                <a:schemeClr val="bg1"/>
              </a:solidFill>
            </a:endParaRPr>
          </a:p>
        </p:txBody>
      </p:sp>
      <p:sp>
        <p:nvSpPr>
          <p:cNvPr id="17" name="ZoneTexte 16"/>
          <p:cNvSpPr txBox="1"/>
          <p:nvPr/>
        </p:nvSpPr>
        <p:spPr>
          <a:xfrm>
            <a:off x="9215854" y="1869518"/>
            <a:ext cx="580023" cy="246221"/>
          </a:xfrm>
          <a:prstGeom prst="rect">
            <a:avLst/>
          </a:prstGeom>
          <a:solidFill>
            <a:schemeClr val="tx1"/>
          </a:solidFill>
        </p:spPr>
        <p:txBody>
          <a:bodyPr wrap="square" rtlCol="0">
            <a:spAutoFit/>
          </a:bodyPr>
          <a:lstStyle/>
          <a:p>
            <a:r>
              <a:rPr lang="en-US" sz="1000" dirty="0">
                <a:solidFill>
                  <a:schemeClr val="bg1"/>
                </a:solidFill>
              </a:rPr>
              <a:t>Mouse</a:t>
            </a:r>
          </a:p>
        </p:txBody>
      </p:sp>
      <p:sp>
        <p:nvSpPr>
          <p:cNvPr id="18" name="ZoneTexte 17"/>
          <p:cNvSpPr txBox="1"/>
          <p:nvPr/>
        </p:nvSpPr>
        <p:spPr>
          <a:xfrm>
            <a:off x="9355554" y="2406651"/>
            <a:ext cx="402223" cy="246221"/>
          </a:xfrm>
          <a:prstGeom prst="rect">
            <a:avLst/>
          </a:prstGeom>
          <a:solidFill>
            <a:schemeClr val="tx1"/>
          </a:solidFill>
        </p:spPr>
        <p:txBody>
          <a:bodyPr wrap="square" rtlCol="0">
            <a:spAutoFit/>
          </a:bodyPr>
          <a:lstStyle/>
          <a:p>
            <a:r>
              <a:rPr lang="en-US" sz="1000" dirty="0">
                <a:solidFill>
                  <a:schemeClr val="bg1"/>
                </a:solidFill>
              </a:rPr>
              <a:t>Rat</a:t>
            </a:r>
          </a:p>
        </p:txBody>
      </p:sp>
      <p:sp>
        <p:nvSpPr>
          <p:cNvPr id="19" name="ZoneTexte 18"/>
          <p:cNvSpPr txBox="1"/>
          <p:nvPr/>
        </p:nvSpPr>
        <p:spPr>
          <a:xfrm>
            <a:off x="9215853" y="3121740"/>
            <a:ext cx="486946" cy="246221"/>
          </a:xfrm>
          <a:prstGeom prst="rect">
            <a:avLst/>
          </a:prstGeom>
          <a:solidFill>
            <a:schemeClr val="tx1"/>
          </a:solidFill>
        </p:spPr>
        <p:txBody>
          <a:bodyPr wrap="square" rtlCol="0">
            <a:spAutoFit/>
          </a:bodyPr>
          <a:lstStyle/>
          <a:p>
            <a:r>
              <a:rPr lang="en-US" sz="1000" dirty="0">
                <a:solidFill>
                  <a:schemeClr val="bg1"/>
                </a:solidFill>
              </a:rPr>
              <a:t>Lapin</a:t>
            </a:r>
          </a:p>
        </p:txBody>
      </p:sp>
      <p:sp>
        <p:nvSpPr>
          <p:cNvPr id="20" name="ZoneTexte 19"/>
          <p:cNvSpPr txBox="1"/>
          <p:nvPr/>
        </p:nvSpPr>
        <p:spPr>
          <a:xfrm>
            <a:off x="6160084" y="4695268"/>
            <a:ext cx="639346" cy="246221"/>
          </a:xfrm>
          <a:prstGeom prst="rect">
            <a:avLst/>
          </a:prstGeom>
          <a:solidFill>
            <a:schemeClr val="tx1"/>
          </a:solidFill>
        </p:spPr>
        <p:txBody>
          <a:bodyPr wrap="square" rtlCol="0">
            <a:spAutoFit/>
          </a:bodyPr>
          <a:lstStyle/>
          <a:p>
            <a:r>
              <a:rPr lang="en-US" sz="1000" dirty="0" err="1">
                <a:solidFill>
                  <a:schemeClr val="bg1"/>
                </a:solidFill>
              </a:rPr>
              <a:t>Guépard</a:t>
            </a:r>
            <a:endParaRPr lang="en-US" sz="1000" dirty="0">
              <a:solidFill>
                <a:schemeClr val="bg1"/>
              </a:solidFill>
            </a:endParaRPr>
          </a:p>
        </p:txBody>
      </p:sp>
      <p:sp>
        <p:nvSpPr>
          <p:cNvPr id="21" name="Rectangle 20"/>
          <p:cNvSpPr/>
          <p:nvPr/>
        </p:nvSpPr>
        <p:spPr>
          <a:xfrm>
            <a:off x="6699250" y="4710512"/>
            <a:ext cx="419100" cy="1535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ZoneTexte 21"/>
          <p:cNvSpPr txBox="1"/>
          <p:nvPr/>
        </p:nvSpPr>
        <p:spPr>
          <a:xfrm>
            <a:off x="4935955" y="4413492"/>
            <a:ext cx="706439" cy="246221"/>
          </a:xfrm>
          <a:prstGeom prst="rect">
            <a:avLst/>
          </a:prstGeom>
          <a:solidFill>
            <a:schemeClr val="tx1"/>
          </a:solidFill>
        </p:spPr>
        <p:txBody>
          <a:bodyPr wrap="square" rtlCol="0">
            <a:spAutoFit/>
          </a:bodyPr>
          <a:lstStyle/>
          <a:p>
            <a:r>
              <a:rPr lang="en-US" sz="1000" dirty="0">
                <a:solidFill>
                  <a:schemeClr val="bg1"/>
                </a:solidFill>
              </a:rPr>
              <a:t>Macaque</a:t>
            </a:r>
          </a:p>
        </p:txBody>
      </p:sp>
      <p:sp>
        <p:nvSpPr>
          <p:cNvPr id="23" name="ZoneTexte 22"/>
          <p:cNvSpPr txBox="1"/>
          <p:nvPr/>
        </p:nvSpPr>
        <p:spPr>
          <a:xfrm>
            <a:off x="3208754" y="6249830"/>
            <a:ext cx="626646" cy="246221"/>
          </a:xfrm>
          <a:prstGeom prst="rect">
            <a:avLst/>
          </a:prstGeom>
          <a:solidFill>
            <a:schemeClr val="tx1"/>
          </a:solidFill>
        </p:spPr>
        <p:txBody>
          <a:bodyPr wrap="square" rtlCol="0">
            <a:spAutoFit/>
          </a:bodyPr>
          <a:lstStyle/>
          <a:p>
            <a:r>
              <a:rPr lang="en-US" sz="1000" dirty="0" err="1">
                <a:solidFill>
                  <a:schemeClr val="bg1"/>
                </a:solidFill>
              </a:rPr>
              <a:t>Humain</a:t>
            </a:r>
            <a:endParaRPr lang="en-US" sz="1000" dirty="0">
              <a:solidFill>
                <a:schemeClr val="bg1"/>
              </a:solidFill>
            </a:endParaRPr>
          </a:p>
        </p:txBody>
      </p:sp>
      <p:sp>
        <p:nvSpPr>
          <p:cNvPr id="24" name="ZoneTexte 23"/>
          <p:cNvSpPr txBox="1"/>
          <p:nvPr/>
        </p:nvSpPr>
        <p:spPr>
          <a:xfrm>
            <a:off x="4990347" y="5913280"/>
            <a:ext cx="652046" cy="246221"/>
          </a:xfrm>
          <a:prstGeom prst="rect">
            <a:avLst/>
          </a:prstGeom>
          <a:solidFill>
            <a:schemeClr val="tx1"/>
          </a:solidFill>
        </p:spPr>
        <p:txBody>
          <a:bodyPr wrap="square" rtlCol="0">
            <a:spAutoFit/>
          </a:bodyPr>
          <a:lstStyle/>
          <a:p>
            <a:r>
              <a:rPr lang="en-US" sz="1000" dirty="0">
                <a:solidFill>
                  <a:schemeClr val="bg1"/>
                </a:solidFill>
              </a:rPr>
              <a:t>Mandrill</a:t>
            </a:r>
          </a:p>
        </p:txBody>
      </p:sp>
      <p:sp>
        <p:nvSpPr>
          <p:cNvPr id="25" name="ZoneTexte 24"/>
          <p:cNvSpPr txBox="1"/>
          <p:nvPr/>
        </p:nvSpPr>
        <p:spPr>
          <a:xfrm>
            <a:off x="6352004" y="6159501"/>
            <a:ext cx="499646" cy="246221"/>
          </a:xfrm>
          <a:prstGeom prst="rect">
            <a:avLst/>
          </a:prstGeom>
          <a:solidFill>
            <a:schemeClr val="tx1"/>
          </a:solidFill>
        </p:spPr>
        <p:txBody>
          <a:bodyPr wrap="square" rtlCol="0">
            <a:spAutoFit/>
          </a:bodyPr>
          <a:lstStyle/>
          <a:p>
            <a:r>
              <a:rPr lang="en-US" sz="1000" dirty="0">
                <a:solidFill>
                  <a:schemeClr val="bg1"/>
                </a:solidFill>
              </a:rPr>
              <a:t>Lion</a:t>
            </a:r>
          </a:p>
        </p:txBody>
      </p:sp>
      <p:sp>
        <p:nvSpPr>
          <p:cNvPr id="26" name="ZoneTexte 25"/>
          <p:cNvSpPr txBox="1"/>
          <p:nvPr/>
        </p:nvSpPr>
        <p:spPr>
          <a:xfrm>
            <a:off x="7706727" y="6362657"/>
            <a:ext cx="539166" cy="246221"/>
          </a:xfrm>
          <a:prstGeom prst="rect">
            <a:avLst/>
          </a:prstGeom>
          <a:solidFill>
            <a:schemeClr val="tx1"/>
          </a:solidFill>
        </p:spPr>
        <p:txBody>
          <a:bodyPr wrap="square" rtlCol="0">
            <a:spAutoFit/>
          </a:bodyPr>
          <a:lstStyle/>
          <a:p>
            <a:r>
              <a:rPr lang="en-US" sz="1000" dirty="0" err="1">
                <a:solidFill>
                  <a:schemeClr val="bg1"/>
                </a:solidFill>
              </a:rPr>
              <a:t>Girafe</a:t>
            </a:r>
            <a:endParaRPr lang="en-US" sz="1000" dirty="0">
              <a:solidFill>
                <a:schemeClr val="bg1"/>
              </a:solidFill>
            </a:endParaRPr>
          </a:p>
        </p:txBody>
      </p:sp>
      <p:sp>
        <p:nvSpPr>
          <p:cNvPr id="27" name="ZoneTexte 26"/>
          <p:cNvSpPr txBox="1"/>
          <p:nvPr/>
        </p:nvSpPr>
        <p:spPr>
          <a:xfrm>
            <a:off x="8990720" y="6003608"/>
            <a:ext cx="539166" cy="400110"/>
          </a:xfrm>
          <a:prstGeom prst="rect">
            <a:avLst/>
          </a:prstGeom>
          <a:solidFill>
            <a:schemeClr val="tx1"/>
          </a:solidFill>
        </p:spPr>
        <p:txBody>
          <a:bodyPr wrap="square" rtlCol="0">
            <a:spAutoFit/>
          </a:bodyPr>
          <a:lstStyle/>
          <a:p>
            <a:r>
              <a:rPr lang="en-US" sz="1000" dirty="0" err="1">
                <a:solidFill>
                  <a:schemeClr val="bg1"/>
                </a:solidFill>
              </a:rPr>
              <a:t>Chèvre</a:t>
            </a:r>
            <a:endParaRPr lang="en-US" sz="1000" dirty="0">
              <a:solidFill>
                <a:schemeClr val="bg1"/>
              </a:solidFill>
            </a:endParaRPr>
          </a:p>
        </p:txBody>
      </p:sp>
      <p:sp>
        <p:nvSpPr>
          <p:cNvPr id="28" name="ZoneTexte 27"/>
          <p:cNvSpPr txBox="1"/>
          <p:nvPr/>
        </p:nvSpPr>
        <p:spPr>
          <a:xfrm>
            <a:off x="9148786" y="5074838"/>
            <a:ext cx="639346" cy="246221"/>
          </a:xfrm>
          <a:prstGeom prst="rect">
            <a:avLst/>
          </a:prstGeom>
          <a:solidFill>
            <a:schemeClr val="tx1"/>
          </a:solidFill>
        </p:spPr>
        <p:txBody>
          <a:bodyPr wrap="square" rtlCol="0">
            <a:spAutoFit/>
          </a:bodyPr>
          <a:lstStyle/>
          <a:p>
            <a:r>
              <a:rPr lang="en-US" sz="1000" dirty="0">
                <a:solidFill>
                  <a:schemeClr val="bg1"/>
                </a:solidFill>
              </a:rPr>
              <a:t>Wallaby</a:t>
            </a:r>
          </a:p>
        </p:txBody>
      </p:sp>
      <p:sp>
        <p:nvSpPr>
          <p:cNvPr id="29" name="Rectangle 28"/>
          <p:cNvSpPr/>
          <p:nvPr/>
        </p:nvSpPr>
        <p:spPr>
          <a:xfrm>
            <a:off x="9184103" y="4921249"/>
            <a:ext cx="493296" cy="1535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ZoneTexte 30"/>
          <p:cNvSpPr txBox="1"/>
          <p:nvPr/>
        </p:nvSpPr>
        <p:spPr>
          <a:xfrm>
            <a:off x="9085970" y="4047411"/>
            <a:ext cx="539166" cy="246221"/>
          </a:xfrm>
          <a:prstGeom prst="rect">
            <a:avLst/>
          </a:prstGeom>
          <a:solidFill>
            <a:schemeClr val="tx1"/>
          </a:solidFill>
        </p:spPr>
        <p:txBody>
          <a:bodyPr wrap="square" rtlCol="0">
            <a:spAutoFit/>
          </a:bodyPr>
          <a:lstStyle/>
          <a:p>
            <a:r>
              <a:rPr lang="en-US" sz="1000" dirty="0" err="1">
                <a:solidFill>
                  <a:schemeClr val="bg1"/>
                </a:solidFill>
              </a:rPr>
              <a:t>Pécari</a:t>
            </a:r>
            <a:endParaRPr lang="en-US" sz="1000" dirty="0">
              <a:solidFill>
                <a:schemeClr val="bg1"/>
              </a:solidFill>
            </a:endParaRPr>
          </a:p>
        </p:txBody>
      </p:sp>
      <p:sp>
        <p:nvSpPr>
          <p:cNvPr id="33" name="ZoneTexte 32"/>
          <p:cNvSpPr txBox="1"/>
          <p:nvPr/>
        </p:nvSpPr>
        <p:spPr>
          <a:xfrm>
            <a:off x="7510934" y="3924300"/>
            <a:ext cx="639346" cy="246221"/>
          </a:xfrm>
          <a:prstGeom prst="rect">
            <a:avLst/>
          </a:prstGeom>
          <a:solidFill>
            <a:schemeClr val="tx1"/>
          </a:solidFill>
        </p:spPr>
        <p:txBody>
          <a:bodyPr wrap="square" rtlCol="0">
            <a:spAutoFit/>
          </a:bodyPr>
          <a:lstStyle/>
          <a:p>
            <a:r>
              <a:rPr lang="en-US" sz="1000" dirty="0" err="1">
                <a:solidFill>
                  <a:schemeClr val="bg1"/>
                </a:solidFill>
              </a:rPr>
              <a:t>Koudou</a:t>
            </a:r>
            <a:endParaRPr lang="en-US" sz="1000" dirty="0">
              <a:solidFill>
                <a:schemeClr val="bg1"/>
              </a:solidFill>
            </a:endParaRPr>
          </a:p>
        </p:txBody>
      </p:sp>
      <p:sp>
        <p:nvSpPr>
          <p:cNvPr id="5" name="Donut 4"/>
          <p:cNvSpPr/>
          <p:nvPr/>
        </p:nvSpPr>
        <p:spPr>
          <a:xfrm>
            <a:off x="8897515" y="1417283"/>
            <a:ext cx="1559091" cy="2197989"/>
          </a:xfrm>
          <a:prstGeom prst="donut">
            <a:avLst>
              <a:gd name="adj" fmla="val 35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6215062" y="1456157"/>
            <a:ext cx="1295873" cy="1292701"/>
          </a:xfrm>
          <a:prstGeom prst="donut">
            <a:avLst>
              <a:gd name="adj" fmla="val 40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2521823" y="2487928"/>
            <a:ext cx="2825002" cy="4370072"/>
          </a:xfrm>
          <a:prstGeom prst="donut">
            <a:avLst>
              <a:gd name="adj" fmla="val 21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7510934" y="1456157"/>
            <a:ext cx="1568002" cy="1445101"/>
          </a:xfrm>
          <a:prstGeom prst="donut">
            <a:avLst>
              <a:gd name="adj" fmla="val 40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2" name="Picture 31" descr="A picture containing graphical user interface&#10;&#10;Description automatically generated">
            <a:extLst>
              <a:ext uri="{FF2B5EF4-FFF2-40B4-BE49-F238E27FC236}">
                <a16:creationId xmlns:a16="http://schemas.microsoft.com/office/drawing/2014/main" id="{48F2D16D-E4CC-45E7-B4F0-3EF3E84C62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633" y="96985"/>
            <a:ext cx="8180849" cy="1182771"/>
          </a:xfrm>
        </p:spPr>
        <p:txBody>
          <a:bodyPr>
            <a:normAutofit fontScale="90000"/>
          </a:bodyPr>
          <a:lstStyle/>
          <a:p>
            <a:r>
              <a:rPr lang="en-US" b="1" dirty="0" err="1">
                <a:solidFill>
                  <a:srgbClr val="00B0F0"/>
                </a:solidFill>
              </a:rPr>
              <a:t>Est-ce</a:t>
            </a:r>
            <a:r>
              <a:rPr lang="en-US" b="1" dirty="0">
                <a:solidFill>
                  <a:srgbClr val="00B0F0"/>
                </a:solidFill>
              </a:rPr>
              <a:t> </a:t>
            </a:r>
            <a:r>
              <a:rPr lang="en-US" b="1" dirty="0" err="1">
                <a:solidFill>
                  <a:srgbClr val="00B0F0"/>
                </a:solidFill>
              </a:rPr>
              <a:t>que</a:t>
            </a:r>
            <a:r>
              <a:rPr lang="en-US" b="1" dirty="0">
                <a:solidFill>
                  <a:srgbClr val="00B0F0"/>
                </a:solidFill>
              </a:rPr>
              <a:t> </a:t>
            </a:r>
            <a:r>
              <a:rPr lang="en-US" b="1" dirty="0" err="1">
                <a:solidFill>
                  <a:srgbClr val="00B0F0"/>
                </a:solidFill>
              </a:rPr>
              <a:t>mon</a:t>
            </a:r>
            <a:r>
              <a:rPr lang="en-US" b="1" dirty="0">
                <a:solidFill>
                  <a:srgbClr val="00B0F0"/>
                </a:solidFill>
              </a:rPr>
              <a:t> </a:t>
            </a:r>
            <a:r>
              <a:rPr lang="en-US" b="1" dirty="0" err="1">
                <a:solidFill>
                  <a:srgbClr val="00B0F0"/>
                </a:solidFill>
              </a:rPr>
              <a:t>cerveau</a:t>
            </a:r>
            <a:r>
              <a:rPr lang="en-US" b="1" dirty="0">
                <a:solidFill>
                  <a:srgbClr val="00B0F0"/>
                </a:solidFill>
              </a:rPr>
              <a:t> a </a:t>
            </a:r>
            <a:r>
              <a:rPr lang="en-US" b="1" dirty="0" err="1">
                <a:solidFill>
                  <a:srgbClr val="00B0F0"/>
                </a:solidFill>
              </a:rPr>
              <a:t>toujours</a:t>
            </a:r>
            <a:r>
              <a:rPr lang="en-US" b="1" dirty="0">
                <a:solidFill>
                  <a:srgbClr val="00B0F0"/>
                </a:solidFill>
              </a:rPr>
              <a:t> le </a:t>
            </a:r>
            <a:r>
              <a:rPr lang="en-US" b="1" dirty="0" err="1">
                <a:solidFill>
                  <a:srgbClr val="00B0F0"/>
                </a:solidFill>
              </a:rPr>
              <a:t>même</a:t>
            </a:r>
            <a:r>
              <a:rPr lang="en-US" b="1" dirty="0">
                <a:solidFill>
                  <a:srgbClr val="00B0F0"/>
                </a:solidFill>
              </a:rPr>
              <a:t> aspect?</a:t>
            </a:r>
            <a:endParaRPr lang="en-CA" b="1" dirty="0">
              <a:solidFill>
                <a:srgbClr val="00B0F0"/>
              </a:solidFill>
            </a:endParaRPr>
          </a:p>
        </p:txBody>
      </p:sp>
      <p:sp>
        <p:nvSpPr>
          <p:cNvPr id="6" name="TextBox 26"/>
          <p:cNvSpPr txBox="1"/>
          <p:nvPr/>
        </p:nvSpPr>
        <p:spPr>
          <a:xfrm>
            <a:off x="1999155" y="1533518"/>
            <a:ext cx="8069755" cy="1200329"/>
          </a:xfrm>
          <a:prstGeom prst="rect">
            <a:avLst/>
          </a:prstGeom>
          <a:noFill/>
        </p:spPr>
        <p:txBody>
          <a:bodyPr wrap="square" rtlCol="0">
            <a:spAutoFit/>
          </a:bodyPr>
          <a:lstStyle/>
          <a:p>
            <a:pPr algn="ctr"/>
            <a:r>
              <a:rPr lang="en-CA" sz="3600" dirty="0"/>
              <a:t>Le </a:t>
            </a:r>
            <a:r>
              <a:rPr lang="en-CA" sz="3600" dirty="0" err="1"/>
              <a:t>cerveau</a:t>
            </a:r>
            <a:r>
              <a:rPr lang="en-CA" sz="3600" dirty="0"/>
              <a:t> </a:t>
            </a:r>
            <a:r>
              <a:rPr lang="en-CA" sz="3600" dirty="0" err="1"/>
              <a:t>grandi</a:t>
            </a:r>
            <a:r>
              <a:rPr lang="en-CA" sz="3600" dirty="0"/>
              <a:t> et change, </a:t>
            </a:r>
            <a:r>
              <a:rPr lang="en-CA" sz="3600" dirty="0" err="1"/>
              <a:t>avant</a:t>
            </a:r>
            <a:r>
              <a:rPr lang="en-CA" sz="3600" dirty="0"/>
              <a:t> </a:t>
            </a:r>
            <a:r>
              <a:rPr lang="en-CA" sz="3600" dirty="0" err="1"/>
              <a:t>même</a:t>
            </a:r>
            <a:r>
              <a:rPr lang="en-CA" sz="3600" dirty="0"/>
              <a:t> </a:t>
            </a:r>
            <a:r>
              <a:rPr lang="en-CA" sz="3600" dirty="0" err="1"/>
              <a:t>que</a:t>
            </a:r>
            <a:r>
              <a:rPr lang="en-CA" sz="3600" dirty="0"/>
              <a:t> nous </a:t>
            </a:r>
            <a:r>
              <a:rPr lang="en-CA" sz="3600" dirty="0" err="1"/>
              <a:t>soyons</a:t>
            </a:r>
            <a:r>
              <a:rPr lang="en-CA" sz="3600" dirty="0"/>
              <a:t> </a:t>
            </a:r>
            <a:r>
              <a:rPr lang="en-CA" sz="3600" dirty="0" err="1"/>
              <a:t>nés</a:t>
            </a:r>
            <a:r>
              <a:rPr lang="en-CA" sz="3600" dirty="0"/>
              <a:t>!</a:t>
            </a:r>
          </a:p>
        </p:txBody>
      </p:sp>
      <p:sp>
        <p:nvSpPr>
          <p:cNvPr id="12" name="TextBox 11"/>
          <p:cNvSpPr txBox="1"/>
          <p:nvPr/>
        </p:nvSpPr>
        <p:spPr>
          <a:xfrm>
            <a:off x="3096766" y="6306216"/>
            <a:ext cx="7555483" cy="800219"/>
          </a:xfrm>
          <a:prstGeom prst="rect">
            <a:avLst/>
          </a:prstGeom>
          <a:noFill/>
        </p:spPr>
        <p:txBody>
          <a:bodyPr wrap="square" rtlCol="0">
            <a:spAutoFit/>
          </a:bodyPr>
          <a:lstStyle/>
          <a:p>
            <a:pPr algn="r"/>
            <a:r>
              <a:rPr lang="en-CA" sz="1400" dirty="0">
                <a:latin typeface="+mj-lt"/>
              </a:rPr>
              <a:t>Huang et al, </a:t>
            </a:r>
            <a:r>
              <a:rPr lang="en-US" sz="1400" b="1" dirty="0">
                <a:latin typeface="+mj-lt"/>
              </a:rPr>
              <a:t>White and gray matter development in human fetal, newborn and pediatric brains</a:t>
            </a:r>
            <a:r>
              <a:rPr lang="en-US" sz="1400" dirty="0">
                <a:latin typeface="+mj-lt"/>
              </a:rPr>
              <a:t>, </a:t>
            </a:r>
            <a:r>
              <a:rPr lang="en-US" sz="1400" dirty="0" err="1">
                <a:latin typeface="+mj-lt"/>
              </a:rPr>
              <a:t>NeuroImage</a:t>
            </a:r>
            <a:r>
              <a:rPr lang="en-US" sz="1400" dirty="0">
                <a:latin typeface="+mj-lt"/>
              </a:rPr>
              <a:t>  2006, </a:t>
            </a:r>
            <a:r>
              <a:rPr lang="es-MX" sz="1400" dirty="0">
                <a:latin typeface="+mj-lt"/>
              </a:rPr>
              <a:t>15;33(1):27-38</a:t>
            </a:r>
            <a:endParaRPr lang="en-US" sz="1400" b="1" dirty="0">
              <a:latin typeface="+mj-lt"/>
            </a:endParaRPr>
          </a:p>
          <a:p>
            <a:endParaRPr lang="en-CA" dirty="0"/>
          </a:p>
        </p:txBody>
      </p:sp>
      <p:grpSp>
        <p:nvGrpSpPr>
          <p:cNvPr id="3" name="Group 2">
            <a:extLst>
              <a:ext uri="{FF2B5EF4-FFF2-40B4-BE49-F238E27FC236}">
                <a16:creationId xmlns:a16="http://schemas.microsoft.com/office/drawing/2014/main" id="{7C8E2C60-F81F-4062-9A15-6A5CDD9BD8F5}"/>
              </a:ext>
            </a:extLst>
          </p:cNvPr>
          <p:cNvGrpSpPr/>
          <p:nvPr/>
        </p:nvGrpSpPr>
        <p:grpSpPr>
          <a:xfrm>
            <a:off x="2393899" y="2843403"/>
            <a:ext cx="7638230" cy="3177840"/>
            <a:chOff x="869899" y="2843403"/>
            <a:chExt cx="7638230" cy="3177840"/>
          </a:xfrm>
        </p:grpSpPr>
        <p:grpSp>
          <p:nvGrpSpPr>
            <p:cNvPr id="13" name="Group 12"/>
            <p:cNvGrpSpPr/>
            <p:nvPr/>
          </p:nvGrpSpPr>
          <p:grpSpPr>
            <a:xfrm>
              <a:off x="869899" y="2843403"/>
              <a:ext cx="7638230" cy="3177840"/>
              <a:chOff x="869899" y="2843403"/>
              <a:chExt cx="7638230" cy="3177840"/>
            </a:xfrm>
          </p:grpSpPr>
          <p:pic>
            <p:nvPicPr>
              <p:cNvPr id="2051" name="Picture 3"/>
              <p:cNvPicPr>
                <a:picLocks noChangeAspect="1" noChangeArrowheads="1"/>
              </p:cNvPicPr>
              <p:nvPr/>
            </p:nvPicPr>
            <p:blipFill>
              <a:blip r:embed="rId3" cstate="print"/>
              <a:srcRect/>
              <a:stretch>
                <a:fillRect/>
              </a:stretch>
            </p:blipFill>
            <p:spPr bwMode="auto">
              <a:xfrm>
                <a:off x="869899" y="2843403"/>
                <a:ext cx="7634319" cy="2170029"/>
              </a:xfrm>
              <a:prstGeom prst="rect">
                <a:avLst/>
              </a:prstGeom>
              <a:noFill/>
              <a:ln w="9525">
                <a:noFill/>
                <a:miter lim="800000"/>
                <a:headEnd/>
                <a:tailEnd/>
              </a:ln>
            </p:spPr>
          </p:pic>
          <p:sp>
            <p:nvSpPr>
              <p:cNvPr id="9" name="TextBox 11"/>
              <p:cNvSpPr txBox="1"/>
              <p:nvPr/>
            </p:nvSpPr>
            <p:spPr>
              <a:xfrm>
                <a:off x="963151" y="5067136"/>
                <a:ext cx="2095359" cy="954107"/>
              </a:xfrm>
              <a:prstGeom prst="rect">
                <a:avLst/>
              </a:prstGeom>
              <a:noFill/>
            </p:spPr>
            <p:txBody>
              <a:bodyPr wrap="square" rtlCol="0">
                <a:spAutoFit/>
              </a:bodyPr>
              <a:lstStyle/>
              <a:p>
                <a:pPr algn="ctr"/>
                <a:r>
                  <a:rPr lang="en-CA" sz="2800" dirty="0"/>
                  <a:t>5 </a:t>
                </a:r>
                <a:r>
                  <a:rPr lang="en-CA" sz="2800" dirty="0" err="1"/>
                  <a:t>mois</a:t>
                </a:r>
                <a:r>
                  <a:rPr lang="en-CA" sz="2800" dirty="0"/>
                  <a:t> </a:t>
                </a:r>
                <a:r>
                  <a:rPr lang="en-CA" sz="2800" dirty="0" err="1"/>
                  <a:t>avant</a:t>
                </a:r>
                <a:r>
                  <a:rPr lang="en-CA" sz="2800" dirty="0"/>
                  <a:t> la naissance</a:t>
                </a:r>
              </a:p>
            </p:txBody>
          </p:sp>
          <p:sp>
            <p:nvSpPr>
              <p:cNvPr id="10" name="TextBox 11"/>
              <p:cNvSpPr txBox="1"/>
              <p:nvPr/>
            </p:nvSpPr>
            <p:spPr>
              <a:xfrm>
                <a:off x="3780160" y="5067136"/>
                <a:ext cx="2008209" cy="954107"/>
              </a:xfrm>
              <a:prstGeom prst="rect">
                <a:avLst/>
              </a:prstGeom>
              <a:noFill/>
            </p:spPr>
            <p:txBody>
              <a:bodyPr wrap="square" rtlCol="0">
                <a:spAutoFit/>
              </a:bodyPr>
              <a:lstStyle/>
              <a:p>
                <a:pPr algn="ctr"/>
                <a:r>
                  <a:rPr lang="en-CA" sz="2800" dirty="0"/>
                  <a:t>À la naissance</a:t>
                </a:r>
              </a:p>
            </p:txBody>
          </p:sp>
          <p:sp>
            <p:nvSpPr>
              <p:cNvPr id="11" name="TextBox 11"/>
              <p:cNvSpPr txBox="1"/>
              <p:nvPr/>
            </p:nvSpPr>
            <p:spPr>
              <a:xfrm>
                <a:off x="6412770" y="5067136"/>
                <a:ext cx="2095359" cy="523220"/>
              </a:xfrm>
              <a:prstGeom prst="rect">
                <a:avLst/>
              </a:prstGeom>
              <a:noFill/>
            </p:spPr>
            <p:txBody>
              <a:bodyPr wrap="square" rtlCol="0">
                <a:spAutoFit/>
              </a:bodyPr>
              <a:lstStyle/>
              <a:p>
                <a:pPr algn="ctr"/>
                <a:r>
                  <a:rPr lang="en-CA" sz="2800" dirty="0"/>
                  <a:t>À 5 </a:t>
                </a:r>
                <a:r>
                  <a:rPr lang="en-CA" sz="2800" dirty="0" err="1"/>
                  <a:t>ans</a:t>
                </a:r>
                <a:endParaRPr lang="en-CA" sz="2800" dirty="0"/>
              </a:p>
            </p:txBody>
          </p:sp>
        </p:grpSp>
        <p:sp>
          <p:nvSpPr>
            <p:cNvPr id="15" name="Rectangle 14">
              <a:extLst>
                <a:ext uri="{FF2B5EF4-FFF2-40B4-BE49-F238E27FC236}">
                  <a16:creationId xmlns:a16="http://schemas.microsoft.com/office/drawing/2014/main" id="{1436ED91-8828-4FAC-A223-5B62401E69E5}"/>
                </a:ext>
              </a:extLst>
            </p:cNvPr>
            <p:cNvSpPr/>
            <p:nvPr/>
          </p:nvSpPr>
          <p:spPr>
            <a:xfrm>
              <a:off x="2531744" y="2843403"/>
              <a:ext cx="1080654" cy="41043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HK"/>
            </a:p>
          </p:txBody>
        </p:sp>
      </p:grpSp>
      <p:pic>
        <p:nvPicPr>
          <p:cNvPr id="16" name="Picture 15" descr="A picture containing graphical user interface&#10;&#10;Description automatically generated">
            <a:extLst>
              <a:ext uri="{FF2B5EF4-FFF2-40B4-BE49-F238E27FC236}">
                <a16:creationId xmlns:a16="http://schemas.microsoft.com/office/drawing/2014/main" id="{7FF0E4D8-25A6-4583-911A-EFC9E00DD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718</TotalTime>
  <Words>1977</Words>
  <Application>Microsoft Office PowerPoint</Application>
  <PresentationFormat>Widescreen</PresentationFormat>
  <Paragraphs>163</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Lucida Grande</vt:lpstr>
      <vt:lpstr>Office Theme</vt:lpstr>
      <vt:lpstr>1_Office Theme</vt:lpstr>
      <vt:lpstr>PowerPoint Presentation</vt:lpstr>
      <vt:lpstr>Examinons certains indices…</vt:lpstr>
      <vt:lpstr>Pourquoi est-ce que certains cerveaux sont plissés?</vt:lpstr>
      <vt:lpstr>PowerPoint Presentation</vt:lpstr>
      <vt:lpstr>Examinons d’autres indices…</vt:lpstr>
      <vt:lpstr>Utilisons ce que nous avons appris…</vt:lpstr>
      <vt:lpstr>Le cerveau chez différentes espèces</vt:lpstr>
      <vt:lpstr>Rappelez-vous: Pas tous les cerveaux ont la même tailles.</vt:lpstr>
      <vt:lpstr>Est-ce que mon cerveau a toujours le même aspect?</vt:lpstr>
      <vt:lpstr>Quels mystères avons-nous résolus aujourd’hui?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 Xu</dc:creator>
  <cp:lastModifiedBy>Sabine Rannio</cp:lastModifiedBy>
  <cp:revision>37</cp:revision>
  <dcterms:created xsi:type="dcterms:W3CDTF">2015-11-07T21:34:48Z</dcterms:created>
  <dcterms:modified xsi:type="dcterms:W3CDTF">2022-08-25T02:40:11Z</dcterms:modified>
</cp:coreProperties>
</file>